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diagrams/drawing3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layout3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329" r:id="rId4"/>
    <p:sldId id="330" r:id="rId5"/>
    <p:sldId id="259" r:id="rId6"/>
    <p:sldId id="260" r:id="rId7"/>
    <p:sldId id="261" r:id="rId8"/>
    <p:sldId id="326" r:id="rId9"/>
    <p:sldId id="327" r:id="rId10"/>
    <p:sldId id="328" r:id="rId11"/>
    <p:sldId id="262" r:id="rId12"/>
    <p:sldId id="332" r:id="rId13"/>
    <p:sldId id="283" r:id="rId14"/>
    <p:sldId id="284" r:id="rId15"/>
    <p:sldId id="277" r:id="rId16"/>
    <p:sldId id="333" r:id="rId17"/>
    <p:sldId id="285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362"/>
    <a:srgbClr val="CA2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73729" autoAdjust="0"/>
  </p:normalViewPr>
  <p:slideViewPr>
    <p:cSldViewPr snapToGrid="0">
      <p:cViewPr varScale="1">
        <p:scale>
          <a:sx n="62" d="100"/>
          <a:sy n="62" d="100"/>
        </p:scale>
        <p:origin x="1125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CC3C47-261F-4A04-ADE9-E1497C10434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mk-MK"/>
        </a:p>
      </dgm:t>
    </dgm:pt>
    <dgm:pt modelId="{87462C2A-6D21-43FD-9E7A-9613D08E68CE}">
      <dgm:prSet phldrT="[Text]" custT="1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Snail mucus powder</a:t>
          </a:r>
          <a:endParaRPr lang="mk-MK" sz="1800" b="1" dirty="0">
            <a:solidFill>
              <a:schemeClr val="tx1"/>
            </a:solidFill>
          </a:endParaRPr>
        </a:p>
      </dgm:t>
    </dgm:pt>
    <dgm:pt modelId="{D8326D4D-50D1-42BD-B15F-B9D94681097D}" type="parTrans" cxnId="{B6F742BD-B1C2-4483-AEFA-56CB07C8A23E}">
      <dgm:prSet/>
      <dgm:spPr/>
      <dgm:t>
        <a:bodyPr/>
        <a:lstStyle/>
        <a:p>
          <a:endParaRPr lang="mk-MK"/>
        </a:p>
      </dgm:t>
    </dgm:pt>
    <dgm:pt modelId="{99B352B1-5DA7-4A67-80D7-CCE4E6196A73}" type="sibTrans" cxnId="{B6F742BD-B1C2-4483-AEFA-56CB07C8A23E}">
      <dgm:prSet/>
      <dgm:spPr/>
      <dgm:t>
        <a:bodyPr/>
        <a:lstStyle/>
        <a:p>
          <a:endParaRPr lang="mk-MK"/>
        </a:p>
      </dgm:t>
    </dgm:pt>
    <dgm:pt modelId="{C284575C-21DA-498A-B178-B3BCB0A79271}">
      <dgm:prSet phldrT="[Text]"/>
      <dgm:spPr/>
      <dgm:t>
        <a:bodyPr/>
        <a:lstStyle/>
        <a:p>
          <a:endParaRPr lang="mk-MK" dirty="0"/>
        </a:p>
      </dgm:t>
    </dgm:pt>
    <dgm:pt modelId="{5DCF4817-41A3-4A8E-ABAD-1DBEDC4B04E4}" type="parTrans" cxnId="{5C00190D-53CC-443D-9AF3-9A97CB18882A}">
      <dgm:prSet/>
      <dgm:spPr/>
      <dgm:t>
        <a:bodyPr/>
        <a:lstStyle/>
        <a:p>
          <a:endParaRPr lang="mk-MK"/>
        </a:p>
      </dgm:t>
    </dgm:pt>
    <dgm:pt modelId="{18A1660C-0578-4A0B-9559-65771C63C47C}" type="sibTrans" cxnId="{5C00190D-53CC-443D-9AF3-9A97CB18882A}">
      <dgm:prSet/>
      <dgm:spPr/>
      <dgm:t>
        <a:bodyPr/>
        <a:lstStyle/>
        <a:p>
          <a:endParaRPr lang="mk-MK"/>
        </a:p>
      </dgm:t>
    </dgm:pt>
    <dgm:pt modelId="{9153A344-D3A1-4334-A929-86A8BEAB7F50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Cannabis sativa extract</a:t>
          </a:r>
          <a:endParaRPr lang="mk-MK" sz="1800" b="1" dirty="0">
            <a:solidFill>
              <a:schemeClr val="tx1"/>
            </a:solidFill>
          </a:endParaRPr>
        </a:p>
      </dgm:t>
    </dgm:pt>
    <dgm:pt modelId="{F814A709-7F39-4ABE-97DC-280991DD60F3}" type="parTrans" cxnId="{FF914F3C-4E1C-4B75-8D4E-BD6407E522C6}">
      <dgm:prSet/>
      <dgm:spPr/>
      <dgm:t>
        <a:bodyPr/>
        <a:lstStyle/>
        <a:p>
          <a:endParaRPr lang="mk-MK"/>
        </a:p>
      </dgm:t>
    </dgm:pt>
    <dgm:pt modelId="{2619A36F-977B-4DFE-BBC6-5A1496FD3A99}" type="sibTrans" cxnId="{FF914F3C-4E1C-4B75-8D4E-BD6407E522C6}">
      <dgm:prSet/>
      <dgm:spPr/>
      <dgm:t>
        <a:bodyPr/>
        <a:lstStyle/>
        <a:p>
          <a:endParaRPr lang="mk-MK"/>
        </a:p>
      </dgm:t>
    </dgm:pt>
    <dgm:pt modelId="{800CBE19-A6D4-42C2-9761-8297A8869236}">
      <dgm:prSet phldrT="[Text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St. John worth extract</a:t>
          </a:r>
          <a:endParaRPr lang="mk-MK" sz="1800" b="1" dirty="0">
            <a:solidFill>
              <a:schemeClr val="tx1"/>
            </a:solidFill>
          </a:endParaRPr>
        </a:p>
      </dgm:t>
    </dgm:pt>
    <dgm:pt modelId="{6FE43384-B53D-47ED-81E9-88923130C6A9}" type="parTrans" cxnId="{35095366-AECE-4FD9-9AF3-60FB28BC8009}">
      <dgm:prSet/>
      <dgm:spPr/>
      <dgm:t>
        <a:bodyPr/>
        <a:lstStyle/>
        <a:p>
          <a:endParaRPr lang="mk-MK"/>
        </a:p>
      </dgm:t>
    </dgm:pt>
    <dgm:pt modelId="{3576DC8C-D5F3-47ED-8762-C63FDAB4E194}" type="sibTrans" cxnId="{35095366-AECE-4FD9-9AF3-60FB28BC8009}">
      <dgm:prSet/>
      <dgm:spPr/>
      <dgm:t>
        <a:bodyPr/>
        <a:lstStyle/>
        <a:p>
          <a:endParaRPr lang="mk-MK"/>
        </a:p>
      </dgm:t>
    </dgm:pt>
    <dgm:pt modelId="{3EA1EAFD-A68D-4E11-992A-D7A8DC8A7685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Marigold pot extract</a:t>
          </a:r>
          <a:endParaRPr lang="mk-MK" sz="1800" b="1" dirty="0">
            <a:solidFill>
              <a:schemeClr val="tx1"/>
            </a:solidFill>
          </a:endParaRPr>
        </a:p>
      </dgm:t>
    </dgm:pt>
    <dgm:pt modelId="{9344B138-FBEE-40A3-B879-7D4F384AC58B}" type="parTrans" cxnId="{2C6BA76D-1C4D-48B5-820A-41952729B209}">
      <dgm:prSet/>
      <dgm:spPr/>
      <dgm:t>
        <a:bodyPr/>
        <a:lstStyle/>
        <a:p>
          <a:endParaRPr lang="mk-MK"/>
        </a:p>
      </dgm:t>
    </dgm:pt>
    <dgm:pt modelId="{CDFCAFB9-1622-4C44-A7E0-67AFC48E92F2}" type="sibTrans" cxnId="{2C6BA76D-1C4D-48B5-820A-41952729B209}">
      <dgm:prSet/>
      <dgm:spPr/>
      <dgm:t>
        <a:bodyPr/>
        <a:lstStyle/>
        <a:p>
          <a:endParaRPr lang="mk-MK"/>
        </a:p>
      </dgm:t>
    </dgm:pt>
    <dgm:pt modelId="{64E2A6B8-69A6-4D17-BE84-3DDE4034B720}" type="pres">
      <dgm:prSet presAssocID="{BACC3C47-261F-4A04-ADE9-E1497C10434D}" presName="rootnode" presStyleCnt="0">
        <dgm:presLayoutVars>
          <dgm:chMax/>
          <dgm:chPref/>
          <dgm:dir/>
          <dgm:animLvl val="lvl"/>
        </dgm:presLayoutVars>
      </dgm:prSet>
      <dgm:spPr/>
    </dgm:pt>
    <dgm:pt modelId="{A1F84FAC-0805-4C37-918A-6C1DFB2FEEB0}" type="pres">
      <dgm:prSet presAssocID="{87462C2A-6D21-43FD-9E7A-9613D08E68CE}" presName="composite" presStyleCnt="0"/>
      <dgm:spPr/>
    </dgm:pt>
    <dgm:pt modelId="{55EA8596-A269-45D3-8F99-759D906DFBD2}" type="pres">
      <dgm:prSet presAssocID="{87462C2A-6D21-43FD-9E7A-9613D08E68CE}" presName="bentUpArrow1" presStyleLbl="alignImgPlace1" presStyleIdx="0" presStyleCnt="3" custLinFactX="-100000" custLinFactNeighborX="-147436" custLinFactNeighborY="2283"/>
      <dgm:spPr/>
    </dgm:pt>
    <dgm:pt modelId="{2BDF6B88-C5DC-47BB-8665-1BF8FD5E1399}" type="pres">
      <dgm:prSet presAssocID="{87462C2A-6D21-43FD-9E7A-9613D08E68CE}" presName="ParentText" presStyleLbl="node1" presStyleIdx="0" presStyleCnt="4" custScaleX="252724" custScaleY="89024" custLinFactX="-42202" custLinFactNeighborX="-100000" custLinFactNeighborY="16360">
        <dgm:presLayoutVars>
          <dgm:chMax val="1"/>
          <dgm:chPref val="1"/>
          <dgm:bulletEnabled val="1"/>
        </dgm:presLayoutVars>
      </dgm:prSet>
      <dgm:spPr/>
    </dgm:pt>
    <dgm:pt modelId="{446D968A-402E-4217-82C8-FB45D4961A67}" type="pres">
      <dgm:prSet presAssocID="{87462C2A-6D21-43FD-9E7A-9613D08E68CE}" presName="ChildText" presStyleLbl="revTx" presStyleIdx="0" presStyleCnt="3" custLinFactX="100000" custLinFactNeighborX="113500">
        <dgm:presLayoutVars>
          <dgm:chMax val="0"/>
          <dgm:chPref val="0"/>
          <dgm:bulletEnabled val="1"/>
        </dgm:presLayoutVars>
      </dgm:prSet>
      <dgm:spPr/>
    </dgm:pt>
    <dgm:pt modelId="{1A2CCE2A-6234-47DA-BFB0-B1A75ADF1355}" type="pres">
      <dgm:prSet presAssocID="{99B352B1-5DA7-4A67-80D7-CCE4E6196A73}" presName="sibTrans" presStyleCnt="0"/>
      <dgm:spPr/>
    </dgm:pt>
    <dgm:pt modelId="{0D51B974-1299-40D7-A127-CB7B31925D78}" type="pres">
      <dgm:prSet presAssocID="{9153A344-D3A1-4334-A929-86A8BEAB7F50}" presName="composite" presStyleCnt="0"/>
      <dgm:spPr/>
    </dgm:pt>
    <dgm:pt modelId="{7E516C95-20E3-4C99-950E-C4CB35E65DF0}" type="pres">
      <dgm:prSet presAssocID="{9153A344-D3A1-4334-A929-86A8BEAB7F50}" presName="bentUpArrow1" presStyleLbl="alignImgPlace1" presStyleIdx="1" presStyleCnt="3" custLinFactX="-100000" custLinFactNeighborX="-150144" custLinFactNeighborY="3412"/>
      <dgm:spPr/>
    </dgm:pt>
    <dgm:pt modelId="{4AA2FBDD-0968-4782-B623-C42C09E7D73F}" type="pres">
      <dgm:prSet presAssocID="{9153A344-D3A1-4334-A929-86A8BEAB7F50}" presName="ParentText" presStyleLbl="node1" presStyleIdx="1" presStyleCnt="4" custScaleX="252724" custScaleY="89024" custLinFactX="-37745" custLinFactNeighborX="-100000" custLinFactNeighborY="17318">
        <dgm:presLayoutVars>
          <dgm:chMax val="1"/>
          <dgm:chPref val="1"/>
          <dgm:bulletEnabled val="1"/>
        </dgm:presLayoutVars>
      </dgm:prSet>
      <dgm:spPr/>
    </dgm:pt>
    <dgm:pt modelId="{A0A566D5-F89D-48A8-8E4B-17FAACB169C5}" type="pres">
      <dgm:prSet presAssocID="{9153A344-D3A1-4334-A929-86A8BEAB7F50}" presName="ChildText" presStyleLbl="revTx" presStyleIdx="1" presStyleCnt="3" custScaleX="318514" custLinFactX="100000" custLinFactNeighborX="145848">
        <dgm:presLayoutVars>
          <dgm:chMax val="0"/>
          <dgm:chPref val="0"/>
          <dgm:bulletEnabled val="1"/>
        </dgm:presLayoutVars>
      </dgm:prSet>
      <dgm:spPr/>
    </dgm:pt>
    <dgm:pt modelId="{4E94D531-E9E5-49D2-A1F5-FAABEE504580}" type="pres">
      <dgm:prSet presAssocID="{2619A36F-977B-4DFE-BBC6-5A1496FD3A99}" presName="sibTrans" presStyleCnt="0"/>
      <dgm:spPr/>
    </dgm:pt>
    <dgm:pt modelId="{1DF68115-4211-413B-AB6A-500E500C7615}" type="pres">
      <dgm:prSet presAssocID="{800CBE19-A6D4-42C2-9761-8297A8869236}" presName="composite" presStyleCnt="0"/>
      <dgm:spPr/>
    </dgm:pt>
    <dgm:pt modelId="{AC3C83A9-511C-4A53-A43C-FC6994867609}" type="pres">
      <dgm:prSet presAssocID="{800CBE19-A6D4-42C2-9761-8297A8869236}" presName="bentUpArrow1" presStyleLbl="alignImgPlace1" presStyleIdx="2" presStyleCnt="3" custLinFactX="-100000" custLinFactNeighborX="-162150" custLinFactNeighborY="4541"/>
      <dgm:spPr/>
    </dgm:pt>
    <dgm:pt modelId="{F5F03DA8-55AD-4A59-B7B0-B32D218F4B6B}" type="pres">
      <dgm:prSet presAssocID="{800CBE19-A6D4-42C2-9761-8297A8869236}" presName="ParentText" presStyleLbl="node1" presStyleIdx="2" presStyleCnt="4" custScaleX="252724" custScaleY="89024" custLinFactX="-39576" custLinFactNeighborX="-100000" custLinFactNeighborY="18276">
        <dgm:presLayoutVars>
          <dgm:chMax val="1"/>
          <dgm:chPref val="1"/>
          <dgm:bulletEnabled val="1"/>
        </dgm:presLayoutVars>
      </dgm:prSet>
      <dgm:spPr/>
    </dgm:pt>
    <dgm:pt modelId="{0F8D9EB7-2622-4667-9F84-2644E041E64E}" type="pres">
      <dgm:prSet presAssocID="{800CBE19-A6D4-42C2-9761-8297A8869236}" presName="ChildText" presStyleLbl="revTx" presStyleIdx="2" presStyleCnt="3" custLinFactX="100000" custLinFactNeighborX="156507">
        <dgm:presLayoutVars>
          <dgm:chMax val="0"/>
          <dgm:chPref val="0"/>
          <dgm:bulletEnabled val="1"/>
        </dgm:presLayoutVars>
      </dgm:prSet>
      <dgm:spPr/>
    </dgm:pt>
    <dgm:pt modelId="{171DB17D-980B-4E0C-96A4-4967A6554000}" type="pres">
      <dgm:prSet presAssocID="{3576DC8C-D5F3-47ED-8762-C63FDAB4E194}" presName="sibTrans" presStyleCnt="0"/>
      <dgm:spPr/>
    </dgm:pt>
    <dgm:pt modelId="{C640D50F-8A12-47FD-AE28-26D34B9E0777}" type="pres">
      <dgm:prSet presAssocID="{3EA1EAFD-A68D-4E11-992A-D7A8DC8A7685}" presName="composite" presStyleCnt="0"/>
      <dgm:spPr/>
    </dgm:pt>
    <dgm:pt modelId="{8FC85EBA-3FAD-434B-AFB7-E1A714453DAE}" type="pres">
      <dgm:prSet presAssocID="{3EA1EAFD-A68D-4E11-992A-D7A8DC8A7685}" presName="ParentText" presStyleLbl="node1" presStyleIdx="3" presStyleCnt="4" custScaleX="252724" custScaleY="89024" custLinFactX="-47696" custLinFactNeighborX="-100000" custLinFactNeighborY="2546">
        <dgm:presLayoutVars>
          <dgm:chMax val="1"/>
          <dgm:chPref val="1"/>
          <dgm:bulletEnabled val="1"/>
        </dgm:presLayoutVars>
      </dgm:prSet>
      <dgm:spPr/>
    </dgm:pt>
  </dgm:ptLst>
  <dgm:cxnLst>
    <dgm:cxn modelId="{5C00190D-53CC-443D-9AF3-9A97CB18882A}" srcId="{87462C2A-6D21-43FD-9E7A-9613D08E68CE}" destId="{C284575C-21DA-498A-B178-B3BCB0A79271}" srcOrd="0" destOrd="0" parTransId="{5DCF4817-41A3-4A8E-ABAD-1DBEDC4B04E4}" sibTransId="{18A1660C-0578-4A0B-9559-65771C63C47C}"/>
    <dgm:cxn modelId="{799B522C-7AEA-4D32-9CFF-BBD0C62306BA}" type="presOf" srcId="{800CBE19-A6D4-42C2-9761-8297A8869236}" destId="{F5F03DA8-55AD-4A59-B7B0-B32D218F4B6B}" srcOrd="0" destOrd="0" presId="urn:microsoft.com/office/officeart/2005/8/layout/StepDownProcess"/>
    <dgm:cxn modelId="{FF914F3C-4E1C-4B75-8D4E-BD6407E522C6}" srcId="{BACC3C47-261F-4A04-ADE9-E1497C10434D}" destId="{9153A344-D3A1-4334-A929-86A8BEAB7F50}" srcOrd="1" destOrd="0" parTransId="{F814A709-7F39-4ABE-97DC-280991DD60F3}" sibTransId="{2619A36F-977B-4DFE-BBC6-5A1496FD3A99}"/>
    <dgm:cxn modelId="{35095366-AECE-4FD9-9AF3-60FB28BC8009}" srcId="{BACC3C47-261F-4A04-ADE9-E1497C10434D}" destId="{800CBE19-A6D4-42C2-9761-8297A8869236}" srcOrd="2" destOrd="0" parTransId="{6FE43384-B53D-47ED-81E9-88923130C6A9}" sibTransId="{3576DC8C-D5F3-47ED-8762-C63FDAB4E194}"/>
    <dgm:cxn modelId="{2C6BA76D-1C4D-48B5-820A-41952729B209}" srcId="{BACC3C47-261F-4A04-ADE9-E1497C10434D}" destId="{3EA1EAFD-A68D-4E11-992A-D7A8DC8A7685}" srcOrd="3" destOrd="0" parTransId="{9344B138-FBEE-40A3-B879-7D4F384AC58B}" sibTransId="{CDFCAFB9-1622-4C44-A7E0-67AFC48E92F2}"/>
    <dgm:cxn modelId="{1520E88B-4C2C-4857-A2D4-28BD8D825E65}" type="presOf" srcId="{87462C2A-6D21-43FD-9E7A-9613D08E68CE}" destId="{2BDF6B88-C5DC-47BB-8665-1BF8FD5E1399}" srcOrd="0" destOrd="0" presId="urn:microsoft.com/office/officeart/2005/8/layout/StepDownProcess"/>
    <dgm:cxn modelId="{34567C92-6A70-48EC-A9EF-77DC180D5F79}" type="presOf" srcId="{9153A344-D3A1-4334-A929-86A8BEAB7F50}" destId="{4AA2FBDD-0968-4782-B623-C42C09E7D73F}" srcOrd="0" destOrd="0" presId="urn:microsoft.com/office/officeart/2005/8/layout/StepDownProcess"/>
    <dgm:cxn modelId="{34C18EAE-3652-49FD-849B-2F2FB71D7424}" type="presOf" srcId="{BACC3C47-261F-4A04-ADE9-E1497C10434D}" destId="{64E2A6B8-69A6-4D17-BE84-3DDE4034B720}" srcOrd="0" destOrd="0" presId="urn:microsoft.com/office/officeart/2005/8/layout/StepDownProcess"/>
    <dgm:cxn modelId="{1D4520B0-40CB-47B5-8997-EFA1A62C2735}" type="presOf" srcId="{C284575C-21DA-498A-B178-B3BCB0A79271}" destId="{446D968A-402E-4217-82C8-FB45D4961A67}" srcOrd="0" destOrd="0" presId="urn:microsoft.com/office/officeart/2005/8/layout/StepDownProcess"/>
    <dgm:cxn modelId="{B6F742BD-B1C2-4483-AEFA-56CB07C8A23E}" srcId="{BACC3C47-261F-4A04-ADE9-E1497C10434D}" destId="{87462C2A-6D21-43FD-9E7A-9613D08E68CE}" srcOrd="0" destOrd="0" parTransId="{D8326D4D-50D1-42BD-B15F-B9D94681097D}" sibTransId="{99B352B1-5DA7-4A67-80D7-CCE4E6196A73}"/>
    <dgm:cxn modelId="{80AC12E5-B3FB-4692-8AE3-51D21A8CA664}" type="presOf" srcId="{3EA1EAFD-A68D-4E11-992A-D7A8DC8A7685}" destId="{8FC85EBA-3FAD-434B-AFB7-E1A714453DAE}" srcOrd="0" destOrd="0" presId="urn:microsoft.com/office/officeart/2005/8/layout/StepDownProcess"/>
    <dgm:cxn modelId="{B3531267-5624-44C4-BF54-7E096B87925C}" type="presParOf" srcId="{64E2A6B8-69A6-4D17-BE84-3DDE4034B720}" destId="{A1F84FAC-0805-4C37-918A-6C1DFB2FEEB0}" srcOrd="0" destOrd="0" presId="urn:microsoft.com/office/officeart/2005/8/layout/StepDownProcess"/>
    <dgm:cxn modelId="{79F9028D-BE4A-49A8-880F-6ACAC6FD6C78}" type="presParOf" srcId="{A1F84FAC-0805-4C37-918A-6C1DFB2FEEB0}" destId="{55EA8596-A269-45D3-8F99-759D906DFBD2}" srcOrd="0" destOrd="0" presId="urn:microsoft.com/office/officeart/2005/8/layout/StepDownProcess"/>
    <dgm:cxn modelId="{27D12298-CA91-4611-AB43-5639F55506F7}" type="presParOf" srcId="{A1F84FAC-0805-4C37-918A-6C1DFB2FEEB0}" destId="{2BDF6B88-C5DC-47BB-8665-1BF8FD5E1399}" srcOrd="1" destOrd="0" presId="urn:microsoft.com/office/officeart/2005/8/layout/StepDownProcess"/>
    <dgm:cxn modelId="{5C20459E-CCD3-4ED4-B2CF-006646222B5E}" type="presParOf" srcId="{A1F84FAC-0805-4C37-918A-6C1DFB2FEEB0}" destId="{446D968A-402E-4217-82C8-FB45D4961A67}" srcOrd="2" destOrd="0" presId="urn:microsoft.com/office/officeart/2005/8/layout/StepDownProcess"/>
    <dgm:cxn modelId="{8F99F1E0-ED72-4665-BF54-1E0C87E8308E}" type="presParOf" srcId="{64E2A6B8-69A6-4D17-BE84-3DDE4034B720}" destId="{1A2CCE2A-6234-47DA-BFB0-B1A75ADF1355}" srcOrd="1" destOrd="0" presId="urn:microsoft.com/office/officeart/2005/8/layout/StepDownProcess"/>
    <dgm:cxn modelId="{5F05E3D5-4F68-4F70-9CDA-6536447E0293}" type="presParOf" srcId="{64E2A6B8-69A6-4D17-BE84-3DDE4034B720}" destId="{0D51B974-1299-40D7-A127-CB7B31925D78}" srcOrd="2" destOrd="0" presId="urn:microsoft.com/office/officeart/2005/8/layout/StepDownProcess"/>
    <dgm:cxn modelId="{1D0F83EE-155F-4E22-A2CA-9DAF6576EA71}" type="presParOf" srcId="{0D51B974-1299-40D7-A127-CB7B31925D78}" destId="{7E516C95-20E3-4C99-950E-C4CB35E65DF0}" srcOrd="0" destOrd="0" presId="urn:microsoft.com/office/officeart/2005/8/layout/StepDownProcess"/>
    <dgm:cxn modelId="{81DA64BA-D5BE-4701-9E25-FD3CDF6D4483}" type="presParOf" srcId="{0D51B974-1299-40D7-A127-CB7B31925D78}" destId="{4AA2FBDD-0968-4782-B623-C42C09E7D73F}" srcOrd="1" destOrd="0" presId="urn:microsoft.com/office/officeart/2005/8/layout/StepDownProcess"/>
    <dgm:cxn modelId="{B0CDF418-6750-4CFB-91B8-F011A7F237D2}" type="presParOf" srcId="{0D51B974-1299-40D7-A127-CB7B31925D78}" destId="{A0A566D5-F89D-48A8-8E4B-17FAACB169C5}" srcOrd="2" destOrd="0" presId="urn:microsoft.com/office/officeart/2005/8/layout/StepDownProcess"/>
    <dgm:cxn modelId="{17E8D251-3AD8-4D5D-9B1A-4C0BB8E32107}" type="presParOf" srcId="{64E2A6B8-69A6-4D17-BE84-3DDE4034B720}" destId="{4E94D531-E9E5-49D2-A1F5-FAABEE504580}" srcOrd="3" destOrd="0" presId="urn:microsoft.com/office/officeart/2005/8/layout/StepDownProcess"/>
    <dgm:cxn modelId="{902B4303-E038-4C7A-B0E4-975E50ABD6BB}" type="presParOf" srcId="{64E2A6B8-69A6-4D17-BE84-3DDE4034B720}" destId="{1DF68115-4211-413B-AB6A-500E500C7615}" srcOrd="4" destOrd="0" presId="urn:microsoft.com/office/officeart/2005/8/layout/StepDownProcess"/>
    <dgm:cxn modelId="{C740B9ED-EF1A-4CAE-BD33-5AE20FBADE93}" type="presParOf" srcId="{1DF68115-4211-413B-AB6A-500E500C7615}" destId="{AC3C83A9-511C-4A53-A43C-FC6994867609}" srcOrd="0" destOrd="0" presId="urn:microsoft.com/office/officeart/2005/8/layout/StepDownProcess"/>
    <dgm:cxn modelId="{8CFE4D4C-3AAF-4269-BB5B-63616A35C300}" type="presParOf" srcId="{1DF68115-4211-413B-AB6A-500E500C7615}" destId="{F5F03DA8-55AD-4A59-B7B0-B32D218F4B6B}" srcOrd="1" destOrd="0" presId="urn:microsoft.com/office/officeart/2005/8/layout/StepDownProcess"/>
    <dgm:cxn modelId="{94CC0F14-4F7B-4AF4-8F4D-711080DA0AE2}" type="presParOf" srcId="{1DF68115-4211-413B-AB6A-500E500C7615}" destId="{0F8D9EB7-2622-4667-9F84-2644E041E64E}" srcOrd="2" destOrd="0" presId="urn:microsoft.com/office/officeart/2005/8/layout/StepDownProcess"/>
    <dgm:cxn modelId="{8DA09B9A-9E2B-4767-9953-6CF3465D7B8C}" type="presParOf" srcId="{64E2A6B8-69A6-4D17-BE84-3DDE4034B720}" destId="{171DB17D-980B-4E0C-96A4-4967A6554000}" srcOrd="5" destOrd="0" presId="urn:microsoft.com/office/officeart/2005/8/layout/StepDownProcess"/>
    <dgm:cxn modelId="{72F39EA6-8179-46AD-89D6-AEFC1746F9BF}" type="presParOf" srcId="{64E2A6B8-69A6-4D17-BE84-3DDE4034B720}" destId="{C640D50F-8A12-47FD-AE28-26D34B9E0777}" srcOrd="6" destOrd="0" presId="urn:microsoft.com/office/officeart/2005/8/layout/StepDownProcess"/>
    <dgm:cxn modelId="{8BC318A8-7DAA-4C63-9FC8-36BE7A7C8859}" type="presParOf" srcId="{C640D50F-8A12-47FD-AE28-26D34B9E0777}" destId="{8FC85EBA-3FAD-434B-AFB7-E1A714453DA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04FBBA-0A0D-453E-B8F1-DD0DD5AADDCF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mk-MK"/>
        </a:p>
      </dgm:t>
    </dgm:pt>
    <dgm:pt modelId="{62EA186C-E736-416A-9E63-A6F843CFE629}">
      <dgm:prSet phldrT="[Text]"/>
      <dgm:spPr/>
      <dgm:t>
        <a:bodyPr/>
        <a:lstStyle/>
        <a:p>
          <a:endParaRPr lang="mk-MK" dirty="0"/>
        </a:p>
      </dgm:t>
    </dgm:pt>
    <dgm:pt modelId="{ED5B9745-3439-4B31-B8C8-FCF4A325839C}" type="sibTrans" cxnId="{CDE67103-D9D0-40E6-9C83-3EF514B6F1B6}">
      <dgm:prSet/>
      <dgm:spPr/>
      <dgm:t>
        <a:bodyPr/>
        <a:lstStyle/>
        <a:p>
          <a:endParaRPr lang="mk-MK"/>
        </a:p>
      </dgm:t>
    </dgm:pt>
    <dgm:pt modelId="{8CD9F767-2FC7-4237-84F7-6F6FF9CD1292}" type="parTrans" cxnId="{CDE67103-D9D0-40E6-9C83-3EF514B6F1B6}">
      <dgm:prSet/>
      <dgm:spPr/>
      <dgm:t>
        <a:bodyPr/>
        <a:lstStyle/>
        <a:p>
          <a:endParaRPr lang="mk-MK"/>
        </a:p>
      </dgm:t>
    </dgm:pt>
    <dgm:pt modelId="{D98091E0-AC94-447E-8A70-C9EC38AB27D7}" type="pres">
      <dgm:prSet presAssocID="{D904FBBA-0A0D-453E-B8F1-DD0DD5AADDCF}" presName="Name0" presStyleCnt="0">
        <dgm:presLayoutVars>
          <dgm:chMax val="4"/>
          <dgm:resizeHandles val="exact"/>
        </dgm:presLayoutVars>
      </dgm:prSet>
      <dgm:spPr/>
    </dgm:pt>
    <dgm:pt modelId="{D6457D3A-4EA4-4F31-8DD5-890A8333D936}" type="pres">
      <dgm:prSet presAssocID="{D904FBBA-0A0D-453E-B8F1-DD0DD5AADDCF}" presName="ellipse" presStyleLbl="trBgShp" presStyleIdx="0" presStyleCnt="1"/>
      <dgm:spPr>
        <a:noFill/>
      </dgm:spPr>
    </dgm:pt>
    <dgm:pt modelId="{7774A961-F3E4-4A1F-A83D-2B375E72C78A}" type="pres">
      <dgm:prSet presAssocID="{D904FBBA-0A0D-453E-B8F1-DD0DD5AADDCF}" presName="arrow1" presStyleLbl="fgShp" presStyleIdx="0" presStyleCnt="1"/>
      <dgm:spPr/>
    </dgm:pt>
    <dgm:pt modelId="{96EA47B2-9A6A-45C2-81DE-9F5A6B8DD7C5}" type="pres">
      <dgm:prSet presAssocID="{D904FBBA-0A0D-453E-B8F1-DD0DD5AADDCF}" presName="rectangle" presStyleLbl="revTx" presStyleIdx="0" presStyleCnt="1" custScaleX="170840">
        <dgm:presLayoutVars>
          <dgm:bulletEnabled val="1"/>
        </dgm:presLayoutVars>
      </dgm:prSet>
      <dgm:spPr/>
    </dgm:pt>
    <dgm:pt modelId="{9B7BB59B-D8AF-4C98-B8A3-79FDF31CD26B}" type="pres">
      <dgm:prSet presAssocID="{D904FBBA-0A0D-453E-B8F1-DD0DD5AADDCF}" presName="funnel" presStyleLbl="trAlignAcc1" presStyleIdx="0" presStyleCnt="1"/>
      <dgm:spPr/>
    </dgm:pt>
  </dgm:ptLst>
  <dgm:cxnLst>
    <dgm:cxn modelId="{CDE67103-D9D0-40E6-9C83-3EF514B6F1B6}" srcId="{D904FBBA-0A0D-453E-B8F1-DD0DD5AADDCF}" destId="{62EA186C-E736-416A-9E63-A6F843CFE629}" srcOrd="0" destOrd="0" parTransId="{8CD9F767-2FC7-4237-84F7-6F6FF9CD1292}" sibTransId="{ED5B9745-3439-4B31-B8C8-FCF4A325839C}"/>
    <dgm:cxn modelId="{11B72B4C-6A1B-4925-898F-3DB51DDBAC50}" type="presOf" srcId="{62EA186C-E736-416A-9E63-A6F843CFE629}" destId="{96EA47B2-9A6A-45C2-81DE-9F5A6B8DD7C5}" srcOrd="0" destOrd="0" presId="urn:microsoft.com/office/officeart/2005/8/layout/funnel1"/>
    <dgm:cxn modelId="{4189B9A9-4125-4A42-A0EC-AD76EC0F091C}" type="presOf" srcId="{D904FBBA-0A0D-453E-B8F1-DD0DD5AADDCF}" destId="{D98091E0-AC94-447E-8A70-C9EC38AB27D7}" srcOrd="0" destOrd="0" presId="urn:microsoft.com/office/officeart/2005/8/layout/funnel1"/>
    <dgm:cxn modelId="{A5824ED9-0B24-4116-82E4-7EB0FE6F85D9}" type="presParOf" srcId="{D98091E0-AC94-447E-8A70-C9EC38AB27D7}" destId="{D6457D3A-4EA4-4F31-8DD5-890A8333D936}" srcOrd="0" destOrd="0" presId="urn:microsoft.com/office/officeart/2005/8/layout/funnel1"/>
    <dgm:cxn modelId="{374D202A-7090-4231-A3A9-ADDF0AD55D23}" type="presParOf" srcId="{D98091E0-AC94-447E-8A70-C9EC38AB27D7}" destId="{7774A961-F3E4-4A1F-A83D-2B375E72C78A}" srcOrd="1" destOrd="0" presId="urn:microsoft.com/office/officeart/2005/8/layout/funnel1"/>
    <dgm:cxn modelId="{44DD9314-E00D-4231-AB4D-05102AA9334C}" type="presParOf" srcId="{D98091E0-AC94-447E-8A70-C9EC38AB27D7}" destId="{96EA47B2-9A6A-45C2-81DE-9F5A6B8DD7C5}" srcOrd="2" destOrd="0" presId="urn:microsoft.com/office/officeart/2005/8/layout/funnel1"/>
    <dgm:cxn modelId="{40F1CEC3-7A45-404F-9EDB-CCDFB462C5D8}" type="presParOf" srcId="{D98091E0-AC94-447E-8A70-C9EC38AB27D7}" destId="{9B7BB59B-D8AF-4C98-B8A3-79FDF31CD26B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FF3E02-ED5D-4F8D-A1BB-ECD6E5F499E5}" type="doc">
      <dgm:prSet loTypeId="urn:microsoft.com/office/officeart/2009/3/layout/Phased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A9AFF1-51C1-4DAD-81F8-732FF45FC25E}">
      <dgm:prSet phldrT="[Text]" custT="1"/>
      <dgm:spPr/>
      <dgm:t>
        <a:bodyPr/>
        <a:lstStyle/>
        <a:p>
          <a:r>
            <a:rPr lang="en-US" sz="2400" b="1" dirty="0"/>
            <a:t>At the beginning</a:t>
          </a:r>
        </a:p>
      </dgm:t>
    </dgm:pt>
    <dgm:pt modelId="{78CCB2E2-E89C-4EE5-9ECC-D4D9254B2004}" type="parTrans" cxnId="{1D23F0C1-249C-4E6C-B732-7D47E09974BD}">
      <dgm:prSet/>
      <dgm:spPr/>
      <dgm:t>
        <a:bodyPr/>
        <a:lstStyle/>
        <a:p>
          <a:endParaRPr lang="en-US"/>
        </a:p>
      </dgm:t>
    </dgm:pt>
    <dgm:pt modelId="{32C7962E-AA97-4166-9A41-3259D65F8627}" type="sibTrans" cxnId="{1D23F0C1-249C-4E6C-B732-7D47E09974BD}">
      <dgm:prSet/>
      <dgm:spPr/>
      <dgm:t>
        <a:bodyPr/>
        <a:lstStyle/>
        <a:p>
          <a:endParaRPr lang="en-US"/>
        </a:p>
      </dgm:t>
    </dgm:pt>
    <dgm:pt modelId="{28D690D5-FDEF-434F-A5B2-4A420CAB7229}">
      <dgm:prSet phldrT="[Text]" custT="1"/>
      <dgm:spPr>
        <a:solidFill>
          <a:schemeClr val="tx2">
            <a:lumMod val="10000"/>
            <a:lumOff val="90000"/>
            <a:alpha val="50000"/>
          </a:schemeClr>
        </a:solidFill>
      </dgm:spPr>
      <dgm:t>
        <a:bodyPr/>
        <a:lstStyle/>
        <a:p>
          <a:r>
            <a:rPr lang="en-US" sz="1600" b="1" dirty="0"/>
            <a:t>Increasing snail farms</a:t>
          </a:r>
        </a:p>
        <a:p>
          <a:r>
            <a:rPr lang="en-US" sz="1600" b="1" dirty="0"/>
            <a:t>(supported by USAID)</a:t>
          </a:r>
        </a:p>
      </dgm:t>
    </dgm:pt>
    <dgm:pt modelId="{6673782F-FA8E-4D90-BC3D-F8F9549F5E44}" type="parTrans" cxnId="{F96B083C-BA60-46C5-9D0B-D77304CB69BD}">
      <dgm:prSet/>
      <dgm:spPr/>
      <dgm:t>
        <a:bodyPr/>
        <a:lstStyle/>
        <a:p>
          <a:endParaRPr lang="en-US"/>
        </a:p>
      </dgm:t>
    </dgm:pt>
    <dgm:pt modelId="{FC1496AC-F418-4439-84CC-2006481D7E95}" type="sibTrans" cxnId="{F96B083C-BA60-46C5-9D0B-D77304CB69BD}">
      <dgm:prSet/>
      <dgm:spPr/>
      <dgm:t>
        <a:bodyPr/>
        <a:lstStyle/>
        <a:p>
          <a:endParaRPr lang="en-US"/>
        </a:p>
      </dgm:t>
    </dgm:pt>
    <dgm:pt modelId="{17EB74CD-8948-4A77-A381-851E92518915}">
      <dgm:prSet phldrT="[Text]" custT="1"/>
      <dgm:spPr>
        <a:solidFill>
          <a:schemeClr val="bg2">
            <a:alpha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dirty="0">
              <a:solidFill>
                <a:srgbClr val="7030A0"/>
              </a:solidFill>
            </a:rPr>
            <a:t>Snail mucus powder production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dirty="0">
              <a:solidFill>
                <a:srgbClr val="7030A0"/>
              </a:solidFill>
            </a:rPr>
            <a:t>(</a:t>
          </a:r>
          <a:r>
            <a:rPr lang="en-US" sz="2000" b="1" dirty="0">
              <a:solidFill>
                <a:srgbClr val="7030A0"/>
              </a:solidFill>
            </a:rPr>
            <a:t>FITD</a:t>
          </a:r>
          <a:r>
            <a:rPr lang="en-US" sz="2000" b="0" dirty="0">
              <a:solidFill>
                <a:srgbClr val="7030A0"/>
              </a:solidFill>
            </a:rPr>
            <a:t> supported)</a:t>
          </a:r>
        </a:p>
      </dgm:t>
    </dgm:pt>
    <dgm:pt modelId="{65DB6FF6-058B-47C1-8E95-AC3721DA7E5D}" type="parTrans" cxnId="{10BC4644-0CE4-4789-9DDB-49B679F8743C}">
      <dgm:prSet/>
      <dgm:spPr/>
      <dgm:t>
        <a:bodyPr/>
        <a:lstStyle/>
        <a:p>
          <a:endParaRPr lang="en-US"/>
        </a:p>
      </dgm:t>
    </dgm:pt>
    <dgm:pt modelId="{CD851285-8035-4D1A-ACC6-3476C20826A7}" type="sibTrans" cxnId="{10BC4644-0CE4-4789-9DDB-49B679F8743C}">
      <dgm:prSet/>
      <dgm:spPr/>
      <dgm:t>
        <a:bodyPr/>
        <a:lstStyle/>
        <a:p>
          <a:endParaRPr lang="en-US"/>
        </a:p>
      </dgm:t>
    </dgm:pt>
    <dgm:pt modelId="{7391D2F3-6F8C-4885-8862-66432841F398}">
      <dgm:prSet phldrT="[Text]" custT="1"/>
      <dgm:spPr/>
      <dgm:t>
        <a:bodyPr/>
        <a:lstStyle/>
        <a:p>
          <a:r>
            <a:rPr lang="en-US" sz="1700" b="0" dirty="0"/>
            <a:t>Snail gastronomy</a:t>
          </a:r>
        </a:p>
      </dgm:t>
    </dgm:pt>
    <dgm:pt modelId="{5A62E799-327D-4FA0-8191-1E2EABAE89FF}" type="parTrans" cxnId="{16B2EC11-AA9C-4F64-972C-BA08263EBB32}">
      <dgm:prSet/>
      <dgm:spPr/>
      <dgm:t>
        <a:bodyPr/>
        <a:lstStyle/>
        <a:p>
          <a:endParaRPr lang="en-US"/>
        </a:p>
      </dgm:t>
    </dgm:pt>
    <dgm:pt modelId="{A53C981F-E63E-482D-A511-14CDA9930604}" type="sibTrans" cxnId="{16B2EC11-AA9C-4F64-972C-BA08263EBB32}">
      <dgm:prSet/>
      <dgm:spPr/>
      <dgm:t>
        <a:bodyPr/>
        <a:lstStyle/>
        <a:p>
          <a:endParaRPr lang="en-US"/>
        </a:p>
      </dgm:t>
    </dgm:pt>
    <dgm:pt modelId="{13DEA2DD-8F0B-447A-8D95-9A00794791A3}">
      <dgm:prSet phldrT="[Text]" custT="1"/>
      <dgm:spPr/>
      <dgm:t>
        <a:bodyPr/>
        <a:lstStyle/>
        <a:p>
          <a:pPr algn="l"/>
          <a:r>
            <a:rPr lang="en-US" sz="2200" b="1" dirty="0">
              <a:solidFill>
                <a:schemeClr val="tx1"/>
              </a:solidFill>
            </a:rPr>
            <a:t>2021   </a:t>
          </a:r>
          <a:r>
            <a:rPr lang="en-US" sz="2400" b="1" dirty="0"/>
            <a:t>         </a:t>
          </a:r>
          <a:r>
            <a:rPr lang="en-US" sz="2200" b="1" dirty="0"/>
            <a:t>2023 </a:t>
          </a:r>
        </a:p>
      </dgm:t>
    </dgm:pt>
    <dgm:pt modelId="{6514F417-BF29-422D-BBB5-8BFA75FE4EF9}" type="parTrans" cxnId="{2DF5E440-0509-4827-8404-16978126DE72}">
      <dgm:prSet/>
      <dgm:spPr/>
      <dgm:t>
        <a:bodyPr/>
        <a:lstStyle/>
        <a:p>
          <a:endParaRPr lang="en-US"/>
        </a:p>
      </dgm:t>
    </dgm:pt>
    <dgm:pt modelId="{00F3DF05-DF71-42F1-967F-4C803E2FC1A2}" type="sibTrans" cxnId="{2DF5E440-0509-4827-8404-16978126DE72}">
      <dgm:prSet/>
      <dgm:spPr/>
      <dgm:t>
        <a:bodyPr/>
        <a:lstStyle/>
        <a:p>
          <a:endParaRPr lang="en-US"/>
        </a:p>
      </dgm:t>
    </dgm:pt>
    <dgm:pt modelId="{0D7B04A6-F250-4974-8052-B233A86936FC}">
      <dgm:prSet phldrT="[Text]" custT="1"/>
      <dgm:spPr>
        <a:solidFill>
          <a:schemeClr val="tx2">
            <a:lumMod val="10000"/>
            <a:lumOff val="90000"/>
            <a:alpha val="50000"/>
          </a:schemeClr>
        </a:solidFill>
      </dgm:spPr>
      <dgm:t>
        <a:bodyPr/>
        <a:lstStyle/>
        <a:p>
          <a:pPr algn="ctr"/>
          <a:r>
            <a:rPr lang="en-US" sz="2400" b="1" dirty="0">
              <a:solidFill>
                <a:schemeClr val="tx1"/>
              </a:solidFill>
            </a:rPr>
            <a:t>Wound    treatment  focus on DFU</a:t>
          </a:r>
        </a:p>
      </dgm:t>
    </dgm:pt>
    <dgm:pt modelId="{47749E97-E7AD-49A7-8CC6-2E69550E28B7}" type="parTrans" cxnId="{BD6132D1-6F5D-4190-A1D5-1EBC25F9A96C}">
      <dgm:prSet/>
      <dgm:spPr/>
      <dgm:t>
        <a:bodyPr/>
        <a:lstStyle/>
        <a:p>
          <a:endParaRPr lang="en-US"/>
        </a:p>
      </dgm:t>
    </dgm:pt>
    <dgm:pt modelId="{452157BD-BF15-40FF-B99B-566DD216C62F}" type="sibTrans" cxnId="{BD6132D1-6F5D-4190-A1D5-1EBC25F9A96C}">
      <dgm:prSet/>
      <dgm:spPr/>
      <dgm:t>
        <a:bodyPr/>
        <a:lstStyle/>
        <a:p>
          <a:endParaRPr lang="en-US"/>
        </a:p>
      </dgm:t>
    </dgm:pt>
    <dgm:pt modelId="{5C8FAB1E-C5CD-4CB9-8EB5-C64EEE62A45A}">
      <dgm:prSet phldrT="[Text]" custT="1"/>
      <dgm:spPr>
        <a:solidFill>
          <a:schemeClr val="accent6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n-US" sz="1800" b="0" dirty="0"/>
            <a:t>All types of wound treatment</a:t>
          </a:r>
        </a:p>
      </dgm:t>
    </dgm:pt>
    <dgm:pt modelId="{88539C16-F57E-4454-AD78-9299A18DD119}" type="parTrans" cxnId="{EBBA1ABC-9A15-4152-8A4C-7D7BA199DAC2}">
      <dgm:prSet/>
      <dgm:spPr/>
      <dgm:t>
        <a:bodyPr/>
        <a:lstStyle/>
        <a:p>
          <a:endParaRPr lang="en-US"/>
        </a:p>
      </dgm:t>
    </dgm:pt>
    <dgm:pt modelId="{BF8CEDD6-D5FD-4BE4-B564-47F82434ED74}" type="sibTrans" cxnId="{EBBA1ABC-9A15-4152-8A4C-7D7BA199DAC2}">
      <dgm:prSet/>
      <dgm:spPr/>
      <dgm:t>
        <a:bodyPr/>
        <a:lstStyle/>
        <a:p>
          <a:endParaRPr lang="en-US"/>
        </a:p>
      </dgm:t>
    </dgm:pt>
    <dgm:pt modelId="{1903207C-486B-4CE9-BAD4-E1C7F9B16AC7}">
      <dgm:prSet phldrT="[Text]" custT="1"/>
      <dgm:spPr/>
      <dgm:t>
        <a:bodyPr/>
        <a:lstStyle/>
        <a:p>
          <a:pPr algn="l">
            <a:spcAft>
              <a:spcPts val="0"/>
            </a:spcAft>
          </a:pPr>
          <a:r>
            <a:rPr lang="en-US" sz="2400" b="1" dirty="0"/>
            <a:t>2025-2026 </a:t>
          </a:r>
        </a:p>
        <a:p>
          <a:pPr algn="l">
            <a:spcAft>
              <a:spcPts val="0"/>
            </a:spcAft>
          </a:pPr>
          <a:r>
            <a:rPr lang="en-US" sz="1800" b="0" dirty="0"/>
            <a:t>(looking for EIC or EIT support)</a:t>
          </a:r>
          <a:endParaRPr lang="en-US" sz="2400" b="0" dirty="0"/>
        </a:p>
      </dgm:t>
    </dgm:pt>
    <dgm:pt modelId="{677AD858-CF55-40A8-812E-66F72AC6405D}" type="parTrans" cxnId="{0A9BE455-A152-4365-8EEC-2EAFDB01B3D4}">
      <dgm:prSet/>
      <dgm:spPr/>
      <dgm:t>
        <a:bodyPr/>
        <a:lstStyle/>
        <a:p>
          <a:endParaRPr lang="en-US"/>
        </a:p>
      </dgm:t>
    </dgm:pt>
    <dgm:pt modelId="{EDF802BC-51F4-4777-B871-4FB57C3D0809}" type="sibTrans" cxnId="{0A9BE455-A152-4365-8EEC-2EAFDB01B3D4}">
      <dgm:prSet/>
      <dgm:spPr/>
      <dgm:t>
        <a:bodyPr/>
        <a:lstStyle/>
        <a:p>
          <a:endParaRPr lang="en-US"/>
        </a:p>
      </dgm:t>
    </dgm:pt>
    <dgm:pt modelId="{C941159A-65E9-4E4B-B42F-C0B5C2EF6DB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2000" b="1" dirty="0">
              <a:solidFill>
                <a:schemeClr val="tx1"/>
              </a:solidFill>
            </a:rPr>
            <a:t>- Health products</a:t>
          </a:r>
        </a:p>
        <a:p>
          <a:pPr algn="l"/>
          <a:r>
            <a:rPr lang="en-US" sz="2000" b="1" dirty="0">
              <a:solidFill>
                <a:schemeClr val="tx1"/>
              </a:solidFill>
            </a:rPr>
            <a:t>- Veterinary use</a:t>
          </a:r>
        </a:p>
        <a:p>
          <a:pPr algn="l"/>
          <a:r>
            <a:rPr lang="en-US" sz="2000" b="1" dirty="0">
              <a:solidFill>
                <a:schemeClr val="tx1"/>
              </a:solidFill>
            </a:rPr>
            <a:t>- Cosmetics</a:t>
          </a:r>
        </a:p>
      </dgm:t>
    </dgm:pt>
    <dgm:pt modelId="{660F95A9-1410-4A18-854B-7F3300002237}" type="parTrans" cxnId="{B334C004-C498-48ED-B812-C01EA7F8FC0A}">
      <dgm:prSet/>
      <dgm:spPr/>
      <dgm:t>
        <a:bodyPr/>
        <a:lstStyle/>
        <a:p>
          <a:endParaRPr lang="en-US"/>
        </a:p>
      </dgm:t>
    </dgm:pt>
    <dgm:pt modelId="{DF613B87-5241-4785-A4E4-AD68E92F6517}" type="sibTrans" cxnId="{B334C004-C498-48ED-B812-C01EA7F8FC0A}">
      <dgm:prSet/>
      <dgm:spPr/>
      <dgm:t>
        <a:bodyPr/>
        <a:lstStyle/>
        <a:p>
          <a:endParaRPr lang="en-US"/>
        </a:p>
      </dgm:t>
    </dgm:pt>
    <dgm:pt modelId="{31C1E6CC-D5F0-4CFB-A17E-09EBC7146F7E}">
      <dgm:prSet/>
      <dgm:spPr/>
      <dgm:t>
        <a:bodyPr/>
        <a:lstStyle/>
        <a:p>
          <a:endParaRPr lang="en-US"/>
        </a:p>
      </dgm:t>
    </dgm:pt>
    <dgm:pt modelId="{6FD46D4D-578B-4050-B406-66B5132F238A}" type="parTrans" cxnId="{DB58EB1C-6FE6-4BE8-BFF7-1850561B393C}">
      <dgm:prSet/>
      <dgm:spPr/>
      <dgm:t>
        <a:bodyPr/>
        <a:lstStyle/>
        <a:p>
          <a:endParaRPr lang="en-US"/>
        </a:p>
      </dgm:t>
    </dgm:pt>
    <dgm:pt modelId="{C56CDCFF-F4E3-44A3-87CD-DE9336C5C9CC}" type="sibTrans" cxnId="{DB58EB1C-6FE6-4BE8-BFF7-1850561B393C}">
      <dgm:prSet/>
      <dgm:spPr/>
      <dgm:t>
        <a:bodyPr/>
        <a:lstStyle/>
        <a:p>
          <a:endParaRPr lang="en-US"/>
        </a:p>
      </dgm:t>
    </dgm:pt>
    <dgm:pt modelId="{FC3D3044-A549-4D32-B032-3AD0AA48658D}" type="pres">
      <dgm:prSet presAssocID="{FEFF3E02-ED5D-4F8D-A1BB-ECD6E5F499E5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79D3B40D-AD46-452A-8D1A-01561891B60C}" type="pres">
      <dgm:prSet presAssocID="{FEFF3E02-ED5D-4F8D-A1BB-ECD6E5F499E5}" presName="arc1" presStyleLbl="node1" presStyleIdx="0" presStyleCnt="4" custScaleY="192020" custLinFactNeighborX="7127" custLinFactNeighborY="-1483"/>
      <dgm:spPr>
        <a:solidFill>
          <a:schemeClr val="accent2">
            <a:lumMod val="20000"/>
            <a:lumOff val="80000"/>
          </a:schemeClr>
        </a:solidFill>
      </dgm:spPr>
    </dgm:pt>
    <dgm:pt modelId="{4C60C0D7-778F-4C3A-83D8-978AC8536144}" type="pres">
      <dgm:prSet presAssocID="{FEFF3E02-ED5D-4F8D-A1BB-ECD6E5F499E5}" presName="arc3" presStyleLbl="node1" presStyleIdx="1" presStyleCnt="4" custScaleY="196140" custLinFactNeighborX="5241" custLinFactNeighborY="-1"/>
      <dgm:spPr>
        <a:solidFill>
          <a:schemeClr val="accent2">
            <a:lumMod val="20000"/>
            <a:lumOff val="80000"/>
          </a:schemeClr>
        </a:solidFill>
      </dgm:spPr>
    </dgm:pt>
    <dgm:pt modelId="{B65AF219-3B70-4874-9FD6-1EA23CF2AB28}" type="pres">
      <dgm:prSet presAssocID="{FEFF3E02-ED5D-4F8D-A1BB-ECD6E5F499E5}" presName="parentText2" presStyleLbl="revTx" presStyleIdx="0" presStyleCnt="3" custScaleX="164871" custScaleY="95540" custLinFactY="-257996" custLinFactNeighborX="-2122" custLinFactNeighborY="-300000">
        <dgm:presLayoutVars>
          <dgm:chMax val="4"/>
          <dgm:chPref val="3"/>
          <dgm:bulletEnabled val="1"/>
        </dgm:presLayoutVars>
      </dgm:prSet>
      <dgm:spPr/>
    </dgm:pt>
    <dgm:pt modelId="{07BF3ED4-93F4-4060-B9F5-9F8992C4D742}" type="pres">
      <dgm:prSet presAssocID="{FEFF3E02-ED5D-4F8D-A1BB-ECD6E5F499E5}" presName="arc2" presStyleLbl="node1" presStyleIdx="2" presStyleCnt="4" custScaleY="194986" custLinFactNeighborX="7204"/>
      <dgm:spPr>
        <a:solidFill>
          <a:schemeClr val="accent2">
            <a:lumMod val="40000"/>
            <a:lumOff val="60000"/>
          </a:schemeClr>
        </a:solidFill>
      </dgm:spPr>
    </dgm:pt>
    <dgm:pt modelId="{B8F5D6D8-784D-407D-8B91-840D1E715969}" type="pres">
      <dgm:prSet presAssocID="{FEFF3E02-ED5D-4F8D-A1BB-ECD6E5F499E5}" presName="arc4" presStyleLbl="node1" presStyleIdx="3" presStyleCnt="4" custScaleY="211144" custLinFactNeighborX="6052"/>
      <dgm:spPr>
        <a:solidFill>
          <a:schemeClr val="accent2">
            <a:lumMod val="40000"/>
            <a:lumOff val="60000"/>
          </a:schemeClr>
        </a:solidFill>
      </dgm:spPr>
    </dgm:pt>
    <dgm:pt modelId="{2AFC57DF-47DE-4A1A-86B5-9AB83BBE3334}" type="pres">
      <dgm:prSet presAssocID="{FEFF3E02-ED5D-4F8D-A1BB-ECD6E5F499E5}" presName="parentText3" presStyleLbl="revTx" presStyleIdx="1" presStyleCnt="3" custScaleX="126324" custLinFactY="-248795" custLinFactNeighborX="-10171" custLinFactNeighborY="-300000">
        <dgm:presLayoutVars>
          <dgm:chMax val="1"/>
          <dgm:chPref val="1"/>
          <dgm:bulletEnabled val="1"/>
        </dgm:presLayoutVars>
      </dgm:prSet>
      <dgm:spPr/>
    </dgm:pt>
    <dgm:pt modelId="{E815ED94-72F5-4433-AB2D-D27505A595E2}" type="pres">
      <dgm:prSet presAssocID="{FEFF3E02-ED5D-4F8D-A1BB-ECD6E5F499E5}" presName="middleComposite" presStyleCnt="0"/>
      <dgm:spPr/>
    </dgm:pt>
    <dgm:pt modelId="{CAD8AE99-B079-4B87-93EB-6C1F132B50F6}" type="pres">
      <dgm:prSet presAssocID="{0D7B04A6-F250-4974-8052-B233A86936FC}" presName="circ1" presStyleLbl="vennNode1" presStyleIdx="0" presStyleCnt="8" custScaleX="151223" custScaleY="136578" custLinFactNeighborX="51036" custLinFactNeighborY="19615"/>
      <dgm:spPr/>
    </dgm:pt>
    <dgm:pt modelId="{3C52A57F-2B9A-4555-946A-BB4ACEBDCE29}" type="pres">
      <dgm:prSet presAssocID="{0D7B04A6-F250-4974-8052-B233A86936FC}" presName="circ1Tx" presStyleLbl="revTx" presStyleIdx="1" presStyleCnt="3">
        <dgm:presLayoutVars>
          <dgm:chMax val="0"/>
          <dgm:chPref val="0"/>
        </dgm:presLayoutVars>
      </dgm:prSet>
      <dgm:spPr/>
    </dgm:pt>
    <dgm:pt modelId="{BDE50B24-ACA7-45CF-88A6-62D95884EEC0}" type="pres">
      <dgm:prSet presAssocID="{5C8FAB1E-C5CD-4CB9-8EB5-C64EEE62A45A}" presName="circ2" presStyleLbl="vennNode1" presStyleIdx="1" presStyleCnt="8" custScaleX="112790" custScaleY="110129" custLinFactNeighborX="46238" custLinFactNeighborY="-68890"/>
      <dgm:spPr/>
    </dgm:pt>
    <dgm:pt modelId="{438052C6-EDD9-4101-A688-C9EA55947D56}" type="pres">
      <dgm:prSet presAssocID="{5C8FAB1E-C5CD-4CB9-8EB5-C64EEE62A45A}" presName="circ2Tx" presStyleLbl="revTx" presStyleIdx="1" presStyleCnt="3">
        <dgm:presLayoutVars>
          <dgm:chMax val="0"/>
          <dgm:chPref val="0"/>
        </dgm:presLayoutVars>
      </dgm:prSet>
      <dgm:spPr/>
    </dgm:pt>
    <dgm:pt modelId="{C51A1107-778C-4B38-99DA-3E808ACE0C25}" type="pres">
      <dgm:prSet presAssocID="{FEFF3E02-ED5D-4F8D-A1BB-ECD6E5F499E5}" presName="leftComposite" presStyleCnt="0"/>
      <dgm:spPr/>
    </dgm:pt>
    <dgm:pt modelId="{A5F50C61-0247-4F14-9F01-924FD96E0308}" type="pres">
      <dgm:prSet presAssocID="{28D690D5-FDEF-434F-A5B2-4A420CAB7229}" presName="childText1_1" presStyleLbl="vennNode1" presStyleIdx="2" presStyleCnt="8" custScaleX="157810" custScaleY="169884" custLinFactNeighborX="-23466" custLinFactNeighborY="-12900">
        <dgm:presLayoutVars>
          <dgm:chMax val="0"/>
          <dgm:chPref val="0"/>
        </dgm:presLayoutVars>
      </dgm:prSet>
      <dgm:spPr/>
    </dgm:pt>
    <dgm:pt modelId="{2B5333F0-3971-417B-BDD8-4186C42364F9}" type="pres">
      <dgm:prSet presAssocID="{28D690D5-FDEF-434F-A5B2-4A420CAB7229}" presName="ellipse1" presStyleLbl="vennNode1" presStyleIdx="3" presStyleCnt="8" custScaleX="140813" custLinFactX="-16271" custLinFactNeighborX="-100000" custLinFactNeighborY="-24198"/>
      <dgm:spPr/>
    </dgm:pt>
    <dgm:pt modelId="{3F888878-1259-48C2-A54D-EB560CB65CC9}" type="pres">
      <dgm:prSet presAssocID="{28D690D5-FDEF-434F-A5B2-4A420CAB7229}" presName="ellipse2" presStyleLbl="vennNode1" presStyleIdx="4" presStyleCnt="8" custLinFactY="-26568" custLinFactNeighborX="54220" custLinFactNeighborY="-100000"/>
      <dgm:spPr/>
    </dgm:pt>
    <dgm:pt modelId="{F35C260B-83A8-4AD4-A5EA-C1F4D338733C}" type="pres">
      <dgm:prSet presAssocID="{17EB74CD-8948-4A77-A381-851E92518915}" presName="childText1_2" presStyleLbl="vennNode1" presStyleIdx="5" presStyleCnt="8" custScaleX="216987" custScaleY="244618" custLinFactNeighborX="6376" custLinFactNeighborY="-8199">
        <dgm:presLayoutVars>
          <dgm:chMax val="0"/>
          <dgm:chPref val="0"/>
        </dgm:presLayoutVars>
      </dgm:prSet>
      <dgm:spPr/>
    </dgm:pt>
    <dgm:pt modelId="{89F6FA61-38FB-4775-B3DB-625349C28A75}" type="pres">
      <dgm:prSet presAssocID="{17EB74CD-8948-4A77-A381-851E92518915}" presName="ellipse3" presStyleLbl="vennNode1" presStyleIdx="6" presStyleCnt="8" custLinFactY="10813" custLinFactNeighborX="46134" custLinFactNeighborY="100000"/>
      <dgm:spPr/>
    </dgm:pt>
    <dgm:pt modelId="{4C1BB8D9-DF97-4228-8339-0480B3B91EEC}" type="pres">
      <dgm:prSet presAssocID="{7391D2F3-6F8C-4885-8862-66432841F398}" presName="childText1_3" presStyleLbl="vennNode1" presStyleIdx="7" presStyleCnt="8" custScaleX="156913" custScaleY="152692" custLinFactNeighborX="-25634" custLinFactNeighborY="21600">
        <dgm:presLayoutVars>
          <dgm:chMax val="0"/>
          <dgm:chPref val="0"/>
        </dgm:presLayoutVars>
      </dgm:prSet>
      <dgm:spPr/>
    </dgm:pt>
    <dgm:pt modelId="{5DCF59AD-E097-4E32-8052-EB084013A42B}" type="pres">
      <dgm:prSet presAssocID="{FEFF3E02-ED5D-4F8D-A1BB-ECD6E5F499E5}" presName="rightChild" presStyleLbl="node2" presStyleIdx="0" presStyleCnt="1" custScaleX="150193" custScaleY="149638" custLinFactNeighborX="23608">
        <dgm:presLayoutVars>
          <dgm:chMax val="0"/>
          <dgm:chPref val="0"/>
        </dgm:presLayoutVars>
      </dgm:prSet>
      <dgm:spPr/>
    </dgm:pt>
    <dgm:pt modelId="{10148304-A3AC-4DAD-A45B-4BF74C9BECD5}" type="pres">
      <dgm:prSet presAssocID="{FEFF3E02-ED5D-4F8D-A1BB-ECD6E5F499E5}" presName="parentText1" presStyleLbl="revTx" presStyleIdx="2" presStyleCnt="3" custLinFactY="-300000" custLinFactNeighborX="-46365" custLinFactNeighborY="-362893">
        <dgm:presLayoutVars>
          <dgm:chMax val="4"/>
          <dgm:chPref val="3"/>
          <dgm:bulletEnabled val="1"/>
        </dgm:presLayoutVars>
      </dgm:prSet>
      <dgm:spPr/>
    </dgm:pt>
  </dgm:ptLst>
  <dgm:cxnLst>
    <dgm:cxn modelId="{B334C004-C498-48ED-B812-C01EA7F8FC0A}" srcId="{1903207C-486B-4CE9-BAD4-E1C7F9B16AC7}" destId="{C941159A-65E9-4E4B-B42F-C0B5C2EF6DB7}" srcOrd="0" destOrd="0" parTransId="{660F95A9-1410-4A18-854B-7F3300002237}" sibTransId="{DF613B87-5241-4785-A4E4-AD68E92F6517}"/>
    <dgm:cxn modelId="{16B2EC11-AA9C-4F64-972C-BA08263EBB32}" srcId="{C4A9AFF1-51C1-4DAD-81F8-732FF45FC25E}" destId="{7391D2F3-6F8C-4885-8862-66432841F398}" srcOrd="2" destOrd="0" parTransId="{5A62E799-327D-4FA0-8191-1E2EABAE89FF}" sibTransId="{A53C981F-E63E-482D-A511-14CDA9930604}"/>
    <dgm:cxn modelId="{DB58EB1C-6FE6-4BE8-BFF7-1850561B393C}" srcId="{FEFF3E02-ED5D-4F8D-A1BB-ECD6E5F499E5}" destId="{31C1E6CC-D5F0-4CFB-A17E-09EBC7146F7E}" srcOrd="3" destOrd="0" parTransId="{6FD46D4D-578B-4050-B406-66B5132F238A}" sibTransId="{C56CDCFF-F4E3-44A3-87CD-DE9336C5C9CC}"/>
    <dgm:cxn modelId="{0DAD7632-87AE-4C6A-A59E-63F2F2A41274}" type="presOf" srcId="{7391D2F3-6F8C-4885-8862-66432841F398}" destId="{4C1BB8D9-DF97-4228-8339-0480B3B91EEC}" srcOrd="0" destOrd="0" presId="urn:microsoft.com/office/officeart/2009/3/layout/PhasedProcess"/>
    <dgm:cxn modelId="{46C48932-6CEA-4AC3-88A7-0B9608A9DA13}" type="presOf" srcId="{1903207C-486B-4CE9-BAD4-E1C7F9B16AC7}" destId="{2AFC57DF-47DE-4A1A-86B5-9AB83BBE3334}" srcOrd="0" destOrd="0" presId="urn:microsoft.com/office/officeart/2009/3/layout/PhasedProcess"/>
    <dgm:cxn modelId="{F96B083C-BA60-46C5-9D0B-D77304CB69BD}" srcId="{C4A9AFF1-51C1-4DAD-81F8-732FF45FC25E}" destId="{28D690D5-FDEF-434F-A5B2-4A420CAB7229}" srcOrd="0" destOrd="0" parTransId="{6673782F-FA8E-4D90-BC3D-F8F9549F5E44}" sibTransId="{FC1496AC-F418-4439-84CC-2006481D7E95}"/>
    <dgm:cxn modelId="{56F6553D-92A3-4731-BAEA-CF5B186B9D81}" type="presOf" srcId="{17EB74CD-8948-4A77-A381-851E92518915}" destId="{F35C260B-83A8-4AD4-A5EA-C1F4D338733C}" srcOrd="0" destOrd="0" presId="urn:microsoft.com/office/officeart/2009/3/layout/PhasedProcess"/>
    <dgm:cxn modelId="{2DF5E440-0509-4827-8404-16978126DE72}" srcId="{FEFF3E02-ED5D-4F8D-A1BB-ECD6E5F499E5}" destId="{13DEA2DD-8F0B-447A-8D95-9A00794791A3}" srcOrd="1" destOrd="0" parTransId="{6514F417-BF29-422D-BBB5-8BFA75FE4EF9}" sibTransId="{00F3DF05-DF71-42F1-967F-4C803E2FC1A2}"/>
    <dgm:cxn modelId="{10BC4644-0CE4-4789-9DDB-49B679F8743C}" srcId="{C4A9AFF1-51C1-4DAD-81F8-732FF45FC25E}" destId="{17EB74CD-8948-4A77-A381-851E92518915}" srcOrd="1" destOrd="0" parTransId="{65DB6FF6-058B-47C1-8E95-AC3721DA7E5D}" sibTransId="{CD851285-8035-4D1A-ACC6-3476C20826A7}"/>
    <dgm:cxn modelId="{92261A48-0447-41E0-BF23-7D8B57227A39}" type="presOf" srcId="{0D7B04A6-F250-4974-8052-B233A86936FC}" destId="{CAD8AE99-B079-4B87-93EB-6C1F132B50F6}" srcOrd="0" destOrd="0" presId="urn:microsoft.com/office/officeart/2009/3/layout/PhasedProcess"/>
    <dgm:cxn modelId="{C5D7A770-CE0C-4D37-9586-6C36466AC569}" type="presOf" srcId="{28D690D5-FDEF-434F-A5B2-4A420CAB7229}" destId="{A5F50C61-0247-4F14-9F01-924FD96E0308}" srcOrd="0" destOrd="0" presId="urn:microsoft.com/office/officeart/2009/3/layout/PhasedProcess"/>
    <dgm:cxn modelId="{0A9BE455-A152-4365-8EEC-2EAFDB01B3D4}" srcId="{FEFF3E02-ED5D-4F8D-A1BB-ECD6E5F499E5}" destId="{1903207C-486B-4CE9-BAD4-E1C7F9B16AC7}" srcOrd="2" destOrd="0" parTransId="{677AD858-CF55-40A8-812E-66F72AC6405D}" sibTransId="{EDF802BC-51F4-4777-B871-4FB57C3D0809}"/>
    <dgm:cxn modelId="{B9C7DC9A-1B51-4D74-8AA1-FA95BFE07258}" type="presOf" srcId="{5C8FAB1E-C5CD-4CB9-8EB5-C64EEE62A45A}" destId="{438052C6-EDD9-4101-A688-C9EA55947D56}" srcOrd="1" destOrd="0" presId="urn:microsoft.com/office/officeart/2009/3/layout/PhasedProcess"/>
    <dgm:cxn modelId="{4D70E09F-C48A-4987-BB5E-839375335E3D}" type="presOf" srcId="{0D7B04A6-F250-4974-8052-B233A86936FC}" destId="{3C52A57F-2B9A-4555-946A-BB4ACEBDCE29}" srcOrd="1" destOrd="0" presId="urn:microsoft.com/office/officeart/2009/3/layout/PhasedProcess"/>
    <dgm:cxn modelId="{C84B8CB7-8311-4F6B-8EAA-65A6292658DE}" type="presOf" srcId="{5C8FAB1E-C5CD-4CB9-8EB5-C64EEE62A45A}" destId="{BDE50B24-ACA7-45CF-88A6-62D95884EEC0}" srcOrd="0" destOrd="0" presId="urn:microsoft.com/office/officeart/2009/3/layout/PhasedProcess"/>
    <dgm:cxn modelId="{EBBA1ABC-9A15-4152-8A4C-7D7BA199DAC2}" srcId="{13DEA2DD-8F0B-447A-8D95-9A00794791A3}" destId="{5C8FAB1E-C5CD-4CB9-8EB5-C64EEE62A45A}" srcOrd="1" destOrd="0" parTransId="{88539C16-F57E-4454-AD78-9299A18DD119}" sibTransId="{BF8CEDD6-D5FD-4BE4-B564-47F82434ED74}"/>
    <dgm:cxn modelId="{9D8777BC-69DF-40D0-9852-199E1F874774}" type="presOf" srcId="{13DEA2DD-8F0B-447A-8D95-9A00794791A3}" destId="{B65AF219-3B70-4874-9FD6-1EA23CF2AB28}" srcOrd="0" destOrd="0" presId="urn:microsoft.com/office/officeart/2009/3/layout/PhasedProcess"/>
    <dgm:cxn modelId="{1D23F0C1-249C-4E6C-B732-7D47E09974BD}" srcId="{FEFF3E02-ED5D-4F8D-A1BB-ECD6E5F499E5}" destId="{C4A9AFF1-51C1-4DAD-81F8-732FF45FC25E}" srcOrd="0" destOrd="0" parTransId="{78CCB2E2-E89C-4EE5-9ECC-D4D9254B2004}" sibTransId="{32C7962E-AA97-4166-9A41-3259D65F8627}"/>
    <dgm:cxn modelId="{BD6132D1-6F5D-4190-A1D5-1EBC25F9A96C}" srcId="{13DEA2DD-8F0B-447A-8D95-9A00794791A3}" destId="{0D7B04A6-F250-4974-8052-B233A86936FC}" srcOrd="0" destOrd="0" parTransId="{47749E97-E7AD-49A7-8CC6-2E69550E28B7}" sibTransId="{452157BD-BF15-40FF-B99B-566DD216C62F}"/>
    <dgm:cxn modelId="{AFD3AADC-4803-419A-92B7-BC3C511042CD}" type="presOf" srcId="{FEFF3E02-ED5D-4F8D-A1BB-ECD6E5F499E5}" destId="{FC3D3044-A549-4D32-B032-3AD0AA48658D}" srcOrd="0" destOrd="0" presId="urn:microsoft.com/office/officeart/2009/3/layout/PhasedProcess"/>
    <dgm:cxn modelId="{02B960EA-58B4-4096-B208-786A1DE7256C}" type="presOf" srcId="{C4A9AFF1-51C1-4DAD-81F8-732FF45FC25E}" destId="{10148304-A3AC-4DAD-A45B-4BF74C9BECD5}" srcOrd="0" destOrd="0" presId="urn:microsoft.com/office/officeart/2009/3/layout/PhasedProcess"/>
    <dgm:cxn modelId="{3FCFE9EE-21F7-46C5-8774-142CBECCF5F1}" type="presOf" srcId="{C941159A-65E9-4E4B-B42F-C0B5C2EF6DB7}" destId="{5DCF59AD-E097-4E32-8052-EB084013A42B}" srcOrd="0" destOrd="0" presId="urn:microsoft.com/office/officeart/2009/3/layout/PhasedProcess"/>
    <dgm:cxn modelId="{1FF30CC7-56BB-4183-A1C9-4C13CA78FB83}" type="presParOf" srcId="{FC3D3044-A549-4D32-B032-3AD0AA48658D}" destId="{79D3B40D-AD46-452A-8D1A-01561891B60C}" srcOrd="0" destOrd="0" presId="urn:microsoft.com/office/officeart/2009/3/layout/PhasedProcess"/>
    <dgm:cxn modelId="{80CC886C-6C64-4DA0-AEFC-96DF0A171F3A}" type="presParOf" srcId="{FC3D3044-A549-4D32-B032-3AD0AA48658D}" destId="{4C60C0D7-778F-4C3A-83D8-978AC8536144}" srcOrd="1" destOrd="0" presId="urn:microsoft.com/office/officeart/2009/3/layout/PhasedProcess"/>
    <dgm:cxn modelId="{EFBB19F3-9F76-47ED-9F34-DB16F07C3B80}" type="presParOf" srcId="{FC3D3044-A549-4D32-B032-3AD0AA48658D}" destId="{B65AF219-3B70-4874-9FD6-1EA23CF2AB28}" srcOrd="2" destOrd="0" presId="urn:microsoft.com/office/officeart/2009/3/layout/PhasedProcess"/>
    <dgm:cxn modelId="{382567A0-9419-4946-905C-13D60044FEE6}" type="presParOf" srcId="{FC3D3044-A549-4D32-B032-3AD0AA48658D}" destId="{07BF3ED4-93F4-4060-B9F5-9F8992C4D742}" srcOrd="3" destOrd="0" presId="urn:microsoft.com/office/officeart/2009/3/layout/PhasedProcess"/>
    <dgm:cxn modelId="{6EA00712-B443-4527-A415-80FD435AF723}" type="presParOf" srcId="{FC3D3044-A549-4D32-B032-3AD0AA48658D}" destId="{B8F5D6D8-784D-407D-8B91-840D1E715969}" srcOrd="4" destOrd="0" presId="urn:microsoft.com/office/officeart/2009/3/layout/PhasedProcess"/>
    <dgm:cxn modelId="{E1403382-178B-4D26-844A-8A6FF04A6F51}" type="presParOf" srcId="{FC3D3044-A549-4D32-B032-3AD0AA48658D}" destId="{2AFC57DF-47DE-4A1A-86B5-9AB83BBE3334}" srcOrd="5" destOrd="0" presId="urn:microsoft.com/office/officeart/2009/3/layout/PhasedProcess"/>
    <dgm:cxn modelId="{1C1F8F43-3C6E-4C9E-8FE3-15C66544D8D0}" type="presParOf" srcId="{FC3D3044-A549-4D32-B032-3AD0AA48658D}" destId="{E815ED94-72F5-4433-AB2D-D27505A595E2}" srcOrd="6" destOrd="0" presId="urn:microsoft.com/office/officeart/2009/3/layout/PhasedProcess"/>
    <dgm:cxn modelId="{F8BB14B9-11CB-4157-A91F-085CA3466F97}" type="presParOf" srcId="{E815ED94-72F5-4433-AB2D-D27505A595E2}" destId="{CAD8AE99-B079-4B87-93EB-6C1F132B50F6}" srcOrd="0" destOrd="0" presId="urn:microsoft.com/office/officeart/2009/3/layout/PhasedProcess"/>
    <dgm:cxn modelId="{EFF9CD1E-437F-4BFB-9229-4BBAC3438506}" type="presParOf" srcId="{E815ED94-72F5-4433-AB2D-D27505A595E2}" destId="{3C52A57F-2B9A-4555-946A-BB4ACEBDCE29}" srcOrd="1" destOrd="0" presId="urn:microsoft.com/office/officeart/2009/3/layout/PhasedProcess"/>
    <dgm:cxn modelId="{10955E74-3765-4825-A25A-6222962CCF9D}" type="presParOf" srcId="{E815ED94-72F5-4433-AB2D-D27505A595E2}" destId="{BDE50B24-ACA7-45CF-88A6-62D95884EEC0}" srcOrd="2" destOrd="0" presId="urn:microsoft.com/office/officeart/2009/3/layout/PhasedProcess"/>
    <dgm:cxn modelId="{9F7312EE-B6D3-46E7-B863-E4477645EB45}" type="presParOf" srcId="{E815ED94-72F5-4433-AB2D-D27505A595E2}" destId="{438052C6-EDD9-4101-A688-C9EA55947D56}" srcOrd="3" destOrd="0" presId="urn:microsoft.com/office/officeart/2009/3/layout/PhasedProcess"/>
    <dgm:cxn modelId="{785B8AF7-2533-43CC-A9FF-2C03A8456FCE}" type="presParOf" srcId="{FC3D3044-A549-4D32-B032-3AD0AA48658D}" destId="{C51A1107-778C-4B38-99DA-3E808ACE0C25}" srcOrd="7" destOrd="0" presId="urn:microsoft.com/office/officeart/2009/3/layout/PhasedProcess"/>
    <dgm:cxn modelId="{CCEDED9E-4595-4506-96F8-24D4F00807F8}" type="presParOf" srcId="{C51A1107-778C-4B38-99DA-3E808ACE0C25}" destId="{A5F50C61-0247-4F14-9F01-924FD96E0308}" srcOrd="0" destOrd="0" presId="urn:microsoft.com/office/officeart/2009/3/layout/PhasedProcess"/>
    <dgm:cxn modelId="{8D17800F-C271-47AD-9522-709205CC030C}" type="presParOf" srcId="{C51A1107-778C-4B38-99DA-3E808ACE0C25}" destId="{2B5333F0-3971-417B-BDD8-4186C42364F9}" srcOrd="1" destOrd="0" presId="urn:microsoft.com/office/officeart/2009/3/layout/PhasedProcess"/>
    <dgm:cxn modelId="{610008F2-85BA-40FA-A84F-A47162B45C4D}" type="presParOf" srcId="{C51A1107-778C-4B38-99DA-3E808ACE0C25}" destId="{3F888878-1259-48C2-A54D-EB560CB65CC9}" srcOrd="2" destOrd="0" presId="urn:microsoft.com/office/officeart/2009/3/layout/PhasedProcess"/>
    <dgm:cxn modelId="{2F199CEB-06CD-4F77-9277-B842CDD514F7}" type="presParOf" srcId="{C51A1107-778C-4B38-99DA-3E808ACE0C25}" destId="{F35C260B-83A8-4AD4-A5EA-C1F4D338733C}" srcOrd="3" destOrd="0" presId="urn:microsoft.com/office/officeart/2009/3/layout/PhasedProcess"/>
    <dgm:cxn modelId="{CD0EB21E-80D4-47CB-ADF0-BA592570A160}" type="presParOf" srcId="{C51A1107-778C-4B38-99DA-3E808ACE0C25}" destId="{89F6FA61-38FB-4775-B3DB-625349C28A75}" srcOrd="4" destOrd="0" presId="urn:microsoft.com/office/officeart/2009/3/layout/PhasedProcess"/>
    <dgm:cxn modelId="{B2BEEA4D-AD94-48AD-9E03-D6F96EA655CB}" type="presParOf" srcId="{C51A1107-778C-4B38-99DA-3E808ACE0C25}" destId="{4C1BB8D9-DF97-4228-8339-0480B3B91EEC}" srcOrd="5" destOrd="0" presId="urn:microsoft.com/office/officeart/2009/3/layout/PhasedProcess"/>
    <dgm:cxn modelId="{FC6F869A-978A-4DB5-A5F5-1E7B04B89AC5}" type="presParOf" srcId="{FC3D3044-A549-4D32-B032-3AD0AA48658D}" destId="{5DCF59AD-E097-4E32-8052-EB084013A42B}" srcOrd="8" destOrd="0" presId="urn:microsoft.com/office/officeart/2009/3/layout/PhasedProcess"/>
    <dgm:cxn modelId="{C9913F17-1C3A-496F-AEB1-9573CC2DC63D}" type="presParOf" srcId="{FC3D3044-A549-4D32-B032-3AD0AA48658D}" destId="{10148304-A3AC-4DAD-A45B-4BF74C9BECD5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A8596-A269-45D3-8F99-759D906DFBD2}">
      <dsp:nvSpPr>
        <dsp:cNvPr id="0" name=""/>
        <dsp:cNvSpPr/>
      </dsp:nvSpPr>
      <dsp:spPr>
        <a:xfrm rot="5400000">
          <a:off x="683544" y="526060"/>
          <a:ext cx="479684" cy="5461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F6B88-C5DC-47BB-8665-1BF8FD5E1399}">
      <dsp:nvSpPr>
        <dsp:cNvPr id="0" name=""/>
        <dsp:cNvSpPr/>
      </dsp:nvSpPr>
      <dsp:spPr>
        <a:xfrm>
          <a:off x="142796" y="106860"/>
          <a:ext cx="2040762" cy="503188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Snail mucus powder</a:t>
          </a:r>
          <a:endParaRPr lang="mk-MK" sz="1800" b="1" kern="1200" dirty="0">
            <a:solidFill>
              <a:schemeClr val="tx1"/>
            </a:solidFill>
          </a:endParaRPr>
        </a:p>
      </dsp:txBody>
      <dsp:txXfrm>
        <a:off x="167364" y="131428"/>
        <a:ext cx="1991626" cy="454052"/>
      </dsp:txXfrm>
    </dsp:sp>
    <dsp:sp modelId="{446D968A-402E-4217-82C8-FB45D4961A67}">
      <dsp:nvSpPr>
        <dsp:cNvPr id="0" name=""/>
        <dsp:cNvSpPr/>
      </dsp:nvSpPr>
      <dsp:spPr>
        <a:xfrm>
          <a:off x="3969114" y="37276"/>
          <a:ext cx="587303" cy="456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mk-MK" sz="1900" kern="1200" dirty="0"/>
        </a:p>
      </dsp:txBody>
      <dsp:txXfrm>
        <a:off x="3969114" y="37276"/>
        <a:ext cx="587303" cy="456842"/>
      </dsp:txXfrm>
    </dsp:sp>
    <dsp:sp modelId="{7E516C95-20E3-4C99-950E-C4CB35E65DF0}">
      <dsp:nvSpPr>
        <dsp:cNvPr id="0" name=""/>
        <dsp:cNvSpPr/>
      </dsp:nvSpPr>
      <dsp:spPr>
        <a:xfrm rot="5400000">
          <a:off x="1648322" y="1135394"/>
          <a:ext cx="479684" cy="5461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2FBDD-0968-4782-B623-C42C09E7D73F}">
      <dsp:nvSpPr>
        <dsp:cNvPr id="0" name=""/>
        <dsp:cNvSpPr/>
      </dsp:nvSpPr>
      <dsp:spPr>
        <a:xfrm>
          <a:off x="1158353" y="716193"/>
          <a:ext cx="2040762" cy="503188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Cannabis sativa extract</a:t>
          </a:r>
          <a:endParaRPr lang="mk-MK" sz="1800" b="1" kern="1200" dirty="0">
            <a:solidFill>
              <a:schemeClr val="tx1"/>
            </a:solidFill>
          </a:endParaRPr>
        </a:p>
      </dsp:txBody>
      <dsp:txXfrm>
        <a:off x="1182921" y="740761"/>
        <a:ext cx="1991626" cy="454052"/>
      </dsp:txXfrm>
    </dsp:sp>
    <dsp:sp modelId="{A0A566D5-F89D-48A8-8E4B-17FAACB169C5}">
      <dsp:nvSpPr>
        <dsp:cNvPr id="0" name=""/>
        <dsp:cNvSpPr/>
      </dsp:nvSpPr>
      <dsp:spPr>
        <a:xfrm>
          <a:off x="4496991" y="641194"/>
          <a:ext cx="1870643" cy="456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C83A9-511C-4A53-A43C-FC6994867609}">
      <dsp:nvSpPr>
        <dsp:cNvPr id="0" name=""/>
        <dsp:cNvSpPr/>
      </dsp:nvSpPr>
      <dsp:spPr>
        <a:xfrm rot="5400000">
          <a:off x="2562322" y="1744727"/>
          <a:ext cx="479684" cy="5461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03DA8-55AD-4A59-B7B0-B32D218F4B6B}">
      <dsp:nvSpPr>
        <dsp:cNvPr id="0" name=""/>
        <dsp:cNvSpPr/>
      </dsp:nvSpPr>
      <dsp:spPr>
        <a:xfrm>
          <a:off x="2123133" y="1325526"/>
          <a:ext cx="2040762" cy="503188"/>
        </a:xfrm>
        <a:prstGeom prst="roundRect">
          <a:avLst>
            <a:gd name="adj" fmla="val 16670"/>
          </a:avLst>
        </a:prstGeom>
        <a:solidFill>
          <a:srgbClr val="FFFF99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St. John worth extract</a:t>
          </a:r>
          <a:endParaRPr lang="mk-MK" sz="1800" b="1" kern="1200" dirty="0">
            <a:solidFill>
              <a:schemeClr val="tx1"/>
            </a:solidFill>
          </a:endParaRPr>
        </a:p>
      </dsp:txBody>
      <dsp:txXfrm>
        <a:off x="2147701" y="1350094"/>
        <a:ext cx="1991626" cy="454052"/>
      </dsp:txXfrm>
    </dsp:sp>
    <dsp:sp modelId="{0F8D9EB7-2622-4667-9F84-2644E041E64E}">
      <dsp:nvSpPr>
        <dsp:cNvPr id="0" name=""/>
        <dsp:cNvSpPr/>
      </dsp:nvSpPr>
      <dsp:spPr>
        <a:xfrm>
          <a:off x="6180827" y="1245112"/>
          <a:ext cx="587303" cy="456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85EBA-3FAD-434B-AFB7-E1A714453DAE}">
      <dsp:nvSpPr>
        <dsp:cNvPr id="0" name=""/>
        <dsp:cNvSpPr/>
      </dsp:nvSpPr>
      <dsp:spPr>
        <a:xfrm>
          <a:off x="3037130" y="1840532"/>
          <a:ext cx="2040762" cy="503188"/>
        </a:xfrm>
        <a:prstGeom prst="roundRect">
          <a:avLst>
            <a:gd name="adj" fmla="val 16670"/>
          </a:avLst>
        </a:prstGeom>
        <a:solidFill>
          <a:srgbClr val="FFC000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Marigold pot extract</a:t>
          </a:r>
          <a:endParaRPr lang="mk-MK" sz="1800" b="1" kern="1200" dirty="0">
            <a:solidFill>
              <a:schemeClr val="tx1"/>
            </a:solidFill>
          </a:endParaRPr>
        </a:p>
      </dsp:txBody>
      <dsp:txXfrm>
        <a:off x="3061698" y="1865100"/>
        <a:ext cx="1991626" cy="4540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57D3A-4EA4-4F31-8DD5-890A8333D936}">
      <dsp:nvSpPr>
        <dsp:cNvPr id="0" name=""/>
        <dsp:cNvSpPr/>
      </dsp:nvSpPr>
      <dsp:spPr>
        <a:xfrm>
          <a:off x="765365" y="82553"/>
          <a:ext cx="1638363" cy="568982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4A961-F3E4-4A1F-A83D-2B375E72C78A}">
      <dsp:nvSpPr>
        <dsp:cNvPr id="0" name=""/>
        <dsp:cNvSpPr/>
      </dsp:nvSpPr>
      <dsp:spPr>
        <a:xfrm>
          <a:off x="1428330" y="1475797"/>
          <a:ext cx="317512" cy="20320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A47B2-9A6A-45C2-81DE-9F5A6B8DD7C5}">
      <dsp:nvSpPr>
        <dsp:cNvPr id="0" name=""/>
        <dsp:cNvSpPr/>
      </dsp:nvSpPr>
      <dsp:spPr>
        <a:xfrm>
          <a:off x="285235" y="1638363"/>
          <a:ext cx="2603702" cy="381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k-MK" sz="1300" kern="1200" dirty="0"/>
        </a:p>
      </dsp:txBody>
      <dsp:txXfrm>
        <a:off x="285235" y="1638363"/>
        <a:ext cx="2603702" cy="381014"/>
      </dsp:txXfrm>
    </dsp:sp>
    <dsp:sp modelId="{9B7BB59B-D8AF-4C98-B8A3-79FDF31CD26B}">
      <dsp:nvSpPr>
        <dsp:cNvPr id="0" name=""/>
        <dsp:cNvSpPr/>
      </dsp:nvSpPr>
      <dsp:spPr>
        <a:xfrm>
          <a:off x="698052" y="12700"/>
          <a:ext cx="1778069" cy="142245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3B40D-AD46-452A-8D1A-01561891B60C}">
      <dsp:nvSpPr>
        <dsp:cNvPr id="0" name=""/>
        <dsp:cNvSpPr/>
      </dsp:nvSpPr>
      <dsp:spPr>
        <a:xfrm rot="5400000">
          <a:off x="-1362425" y="1553648"/>
          <a:ext cx="6729727" cy="3505240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0C0D7-778F-4C3A-83D8-978AC8536144}">
      <dsp:nvSpPr>
        <dsp:cNvPr id="0" name=""/>
        <dsp:cNvSpPr/>
      </dsp:nvSpPr>
      <dsp:spPr>
        <a:xfrm rot="16200000">
          <a:off x="2106325" y="1605587"/>
          <a:ext cx="6874121" cy="3505240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AF219-3B70-4874-9FD6-1EA23CF2AB28}">
      <dsp:nvSpPr>
        <dsp:cNvPr id="0" name=""/>
        <dsp:cNvSpPr/>
      </dsp:nvSpPr>
      <dsp:spPr>
        <a:xfrm>
          <a:off x="3102166" y="753430"/>
          <a:ext cx="4387238" cy="669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2021   </a:t>
          </a:r>
          <a:r>
            <a:rPr lang="en-US" sz="2400" b="1" kern="1200" dirty="0"/>
            <a:t>         </a:t>
          </a:r>
          <a:r>
            <a:rPr lang="en-US" sz="2200" b="1" kern="1200" dirty="0"/>
            <a:t>2023 </a:t>
          </a:r>
        </a:p>
      </dsp:txBody>
      <dsp:txXfrm>
        <a:off x="3102166" y="753430"/>
        <a:ext cx="4387238" cy="669893"/>
      </dsp:txXfrm>
    </dsp:sp>
    <dsp:sp modelId="{07BF3ED4-93F4-4060-B9F5-9F8992C4D742}">
      <dsp:nvSpPr>
        <dsp:cNvPr id="0" name=""/>
        <dsp:cNvSpPr/>
      </dsp:nvSpPr>
      <dsp:spPr>
        <a:xfrm rot="5400000">
          <a:off x="2082933" y="1605622"/>
          <a:ext cx="6833677" cy="3505240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5D6D8-784D-407D-8B91-840D1E715969}">
      <dsp:nvSpPr>
        <dsp:cNvPr id="0" name=""/>
        <dsp:cNvSpPr/>
      </dsp:nvSpPr>
      <dsp:spPr>
        <a:xfrm rot="16200000">
          <a:off x="5365403" y="1605622"/>
          <a:ext cx="7399966" cy="3505240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C57DF-47DE-4A1A-86B5-9AB83BBE3334}">
      <dsp:nvSpPr>
        <dsp:cNvPr id="0" name=""/>
        <dsp:cNvSpPr/>
      </dsp:nvSpPr>
      <dsp:spPr>
        <a:xfrm>
          <a:off x="6638823" y="802308"/>
          <a:ext cx="3361497" cy="701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/>
            <a:t>2025-2026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kern="1200" dirty="0"/>
            <a:t>(looking for EIC or EIT support)</a:t>
          </a:r>
          <a:endParaRPr lang="en-US" sz="2400" b="0" kern="1200" dirty="0"/>
        </a:p>
      </dsp:txBody>
      <dsp:txXfrm>
        <a:off x="6638823" y="802308"/>
        <a:ext cx="3361497" cy="701165"/>
      </dsp:txXfrm>
    </dsp:sp>
    <dsp:sp modelId="{CAD8AE99-B079-4B87-93EB-6C1F132B50F6}">
      <dsp:nvSpPr>
        <dsp:cNvPr id="0" name=""/>
        <dsp:cNvSpPr/>
      </dsp:nvSpPr>
      <dsp:spPr>
        <a:xfrm>
          <a:off x="4498787" y="2632833"/>
          <a:ext cx="2428295" cy="2193130"/>
        </a:xfrm>
        <a:prstGeom prst="ellipse">
          <a:avLst/>
        </a:prstGeom>
        <a:solidFill>
          <a:schemeClr val="tx2">
            <a:lumMod val="10000"/>
            <a:lumOff val="9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Wound    treatment  focus on DFU</a:t>
          </a:r>
        </a:p>
      </dsp:txBody>
      <dsp:txXfrm>
        <a:off x="4837873" y="2891450"/>
        <a:ext cx="1400098" cy="1675895"/>
      </dsp:txXfrm>
    </dsp:sp>
    <dsp:sp modelId="{BDE50B24-ACA7-45CF-88A6-62D95884EEC0}">
      <dsp:nvSpPr>
        <dsp:cNvPr id="0" name=""/>
        <dsp:cNvSpPr/>
      </dsp:nvSpPr>
      <dsp:spPr>
        <a:xfrm>
          <a:off x="5887627" y="1424000"/>
          <a:ext cx="1811149" cy="1768419"/>
        </a:xfrm>
        <a:prstGeom prst="ellipse">
          <a:avLst/>
        </a:prstGeom>
        <a:solidFill>
          <a:schemeClr val="accent6">
            <a:lumMod val="20000"/>
            <a:lumOff val="8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All types of wound treatment</a:t>
          </a:r>
        </a:p>
      </dsp:txBody>
      <dsp:txXfrm>
        <a:off x="6401602" y="1632535"/>
        <a:ext cx="1044266" cy="1351350"/>
      </dsp:txXfrm>
    </dsp:sp>
    <dsp:sp modelId="{A5F50C61-0247-4F14-9F01-924FD96E0308}">
      <dsp:nvSpPr>
        <dsp:cNvPr id="0" name=""/>
        <dsp:cNvSpPr/>
      </dsp:nvSpPr>
      <dsp:spPr>
        <a:xfrm>
          <a:off x="160216" y="1654362"/>
          <a:ext cx="1752473" cy="1886598"/>
        </a:xfrm>
        <a:prstGeom prst="ellipse">
          <a:avLst/>
        </a:prstGeom>
        <a:solidFill>
          <a:schemeClr val="tx2">
            <a:lumMod val="10000"/>
            <a:lumOff val="9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Increasing snail farms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(supported by USAID)</a:t>
          </a:r>
        </a:p>
      </dsp:txBody>
      <dsp:txXfrm>
        <a:off x="416860" y="1930648"/>
        <a:ext cx="1239185" cy="1334026"/>
      </dsp:txXfrm>
    </dsp:sp>
    <dsp:sp modelId="{2B5333F0-3971-417B-BDD8-4186C42364F9}">
      <dsp:nvSpPr>
        <dsp:cNvPr id="0" name=""/>
        <dsp:cNvSpPr/>
      </dsp:nvSpPr>
      <dsp:spPr>
        <a:xfrm>
          <a:off x="0" y="2982160"/>
          <a:ext cx="768112" cy="5452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F888878-1259-48C2-A54D-EB560CB65CC9}">
      <dsp:nvSpPr>
        <dsp:cNvPr id="0" name=""/>
        <dsp:cNvSpPr/>
      </dsp:nvSpPr>
      <dsp:spPr>
        <a:xfrm>
          <a:off x="2115513" y="2002642"/>
          <a:ext cx="317396" cy="3171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35C260B-83A8-4AD4-A5EA-C1F4D338733C}">
      <dsp:nvSpPr>
        <dsp:cNvPr id="0" name=""/>
        <dsp:cNvSpPr/>
      </dsp:nvSpPr>
      <dsp:spPr>
        <a:xfrm>
          <a:off x="1246709" y="1954877"/>
          <a:ext cx="2409631" cy="2716535"/>
        </a:xfrm>
        <a:prstGeom prst="ellipse">
          <a:avLst/>
        </a:prstGeom>
        <a:solidFill>
          <a:schemeClr val="bg2"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kern="1200" dirty="0">
              <a:solidFill>
                <a:srgbClr val="7030A0"/>
              </a:solidFill>
            </a:rPr>
            <a:t>Snail mucus powder production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kern="1200" dirty="0">
              <a:solidFill>
                <a:srgbClr val="7030A0"/>
              </a:solidFill>
            </a:rPr>
            <a:t>(</a:t>
          </a:r>
          <a:r>
            <a:rPr lang="en-US" sz="2000" b="1" kern="1200" dirty="0">
              <a:solidFill>
                <a:srgbClr val="7030A0"/>
              </a:solidFill>
            </a:rPr>
            <a:t>FITD</a:t>
          </a:r>
          <a:r>
            <a:rPr lang="en-US" sz="2000" b="0" kern="1200" dirty="0">
              <a:solidFill>
                <a:srgbClr val="7030A0"/>
              </a:solidFill>
            </a:rPr>
            <a:t> supported)</a:t>
          </a:r>
        </a:p>
      </dsp:txBody>
      <dsp:txXfrm>
        <a:off x="1599591" y="2352704"/>
        <a:ext cx="1703867" cy="1920881"/>
      </dsp:txXfrm>
    </dsp:sp>
    <dsp:sp modelId="{89F6FA61-38FB-4775-B3DB-625349C28A75}">
      <dsp:nvSpPr>
        <dsp:cNvPr id="0" name=""/>
        <dsp:cNvSpPr/>
      </dsp:nvSpPr>
      <dsp:spPr>
        <a:xfrm>
          <a:off x="2088025" y="4378862"/>
          <a:ext cx="317396" cy="3171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C1BB8D9-DF97-4228-8339-0480B3B91EEC}">
      <dsp:nvSpPr>
        <dsp:cNvPr id="0" name=""/>
        <dsp:cNvSpPr/>
      </dsp:nvSpPr>
      <dsp:spPr>
        <a:xfrm>
          <a:off x="160910" y="3430849"/>
          <a:ext cx="1742511" cy="16956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Snail gastronomy</a:t>
          </a:r>
        </a:p>
      </dsp:txBody>
      <dsp:txXfrm>
        <a:off x="416095" y="3679175"/>
        <a:ext cx="1232141" cy="1199025"/>
      </dsp:txXfrm>
    </dsp:sp>
    <dsp:sp modelId="{5DCF59AD-E097-4E32-8052-EB084013A42B}">
      <dsp:nvSpPr>
        <dsp:cNvPr id="0" name=""/>
        <dsp:cNvSpPr/>
      </dsp:nvSpPr>
      <dsp:spPr>
        <a:xfrm>
          <a:off x="7531516" y="1822343"/>
          <a:ext cx="3074349" cy="306243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- Health products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- Veterinary use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- Cosmetics</a:t>
          </a:r>
        </a:p>
      </dsp:txBody>
      <dsp:txXfrm>
        <a:off x="7981744" y="2270826"/>
        <a:ext cx="2173893" cy="2165469"/>
      </dsp:txXfrm>
    </dsp:sp>
    <dsp:sp modelId="{10148304-A3AC-4DAD-A45B-4BF74C9BECD5}">
      <dsp:nvSpPr>
        <dsp:cNvPr id="0" name=""/>
        <dsp:cNvSpPr/>
      </dsp:nvSpPr>
      <dsp:spPr>
        <a:xfrm>
          <a:off x="0" y="2293"/>
          <a:ext cx="2661012" cy="701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At the beginning</a:t>
          </a:r>
        </a:p>
      </dsp:txBody>
      <dsp:txXfrm>
        <a:off x="0" y="2293"/>
        <a:ext cx="2661012" cy="701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A8925-F478-4F18-800C-E61CA536F113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784AB-9D65-45CD-8EEC-EC361DA6B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5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A8D3A-7544-46AC-9896-BFBD72984EF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327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784AB-9D65-45CD-8EEC-EC361DA6B85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821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E15D-30FF-40E7-B69B-BB412AE569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11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6CB8F-7ABA-23E5-7A76-F1A49D2A0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00602F-A5EA-A491-11B9-61FA7D7277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367992-661F-DA26-86F1-C30B122CC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09880-D9A9-3586-0BF6-2930A51000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A8D3A-7544-46AC-9896-BFBD72984EF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71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A8D3A-7544-46AC-9896-BFBD72984EF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877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38AEE-1EB7-AF4F-F338-9490FE3C0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BE75F5-B129-E455-1B9F-D2DDF2B224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1757C9-3DAA-1187-0102-E7DB43AE1D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712C6-3486-96D5-CDE1-65D7E8D65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A8D3A-7544-46AC-9896-BFBD72984EF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34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Influence</a:t>
            </a:r>
            <a:r>
              <a:rPr lang="en-GB" dirty="0"/>
              <a:t> usually works through: persuasion, trust, role modelling, communication, networking, etc. It may happen over a </a:t>
            </a:r>
            <a:r>
              <a:rPr lang="en-GB" b="1" dirty="0"/>
              <a:t>longer period</a:t>
            </a:r>
            <a:r>
              <a:rPr lang="en-GB" dirty="0"/>
              <a:t> and is not always immediately visible.</a:t>
            </a:r>
          </a:p>
          <a:p>
            <a:endParaRPr lang="en-GB" dirty="0"/>
          </a:p>
          <a:p>
            <a:r>
              <a:rPr lang="en-GB" b="1" dirty="0"/>
              <a:t>Impact</a:t>
            </a:r>
            <a:r>
              <a:rPr lang="en-GB" dirty="0"/>
              <a:t> is usually: concrete, observable, easier to measure, linked to outcomes and long-term change. In project management and research, impact is often associated with </a:t>
            </a:r>
            <a:r>
              <a:rPr lang="en-GB" b="1" dirty="0"/>
              <a:t>economic, social, policy, or behavioural change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784AB-9D65-45CD-8EEC-EC361DA6B8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269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068BA-8D29-EDEC-FD16-F30378520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C01A53-537C-4FFC-BC1E-21F3112793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B78DAB-2BC9-4A34-F79A-4600A9A10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Influence</a:t>
            </a:r>
            <a:r>
              <a:rPr lang="en-GB" dirty="0"/>
              <a:t> usually works through: persuasion, trust, role modelling, communication, networking, etc. It may happen over a </a:t>
            </a:r>
            <a:r>
              <a:rPr lang="en-GB" b="1" dirty="0"/>
              <a:t>longer period</a:t>
            </a:r>
            <a:r>
              <a:rPr lang="en-GB" dirty="0"/>
              <a:t> and is not always immediately visible.</a:t>
            </a:r>
          </a:p>
          <a:p>
            <a:endParaRPr lang="en-GB" dirty="0"/>
          </a:p>
          <a:p>
            <a:r>
              <a:rPr lang="en-GB" b="1" dirty="0"/>
              <a:t>Impact</a:t>
            </a:r>
            <a:r>
              <a:rPr lang="en-GB" dirty="0"/>
              <a:t> is usually: concrete, observable, easier to measure, linked to outcomes and long-term change. In project management and research, impact is often associated with </a:t>
            </a:r>
            <a:r>
              <a:rPr lang="en-GB" b="1" dirty="0"/>
              <a:t>economic, social, policy, or behavioural change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1B548-1173-1D50-3482-8D2A40D440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784AB-9D65-45CD-8EEC-EC361DA6B8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910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President of the country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784AB-9D65-45CD-8EEC-EC361DA6B85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902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Prime Minister of the country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784AB-9D65-45CD-8EEC-EC361DA6B85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6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many partners, Ministries, Municipalities, companies, sponsors, donors and diaspora representatives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784AB-9D65-45CD-8EEC-EC361DA6B85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03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784AB-9D65-45CD-8EEC-EC361DA6B85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515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784AB-9D65-45CD-8EEC-EC361DA6B85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314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E15D-30FF-40E7-B69B-BB412AE569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2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F66AA-DAE6-A545-A6F5-437914411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96DAC-1F32-7F1F-8F0A-0EED2CFCD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B7875-2142-B5CD-4B39-0E1377181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538995-3E6A-47E4-BB86-7917BF260A13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6D4B2-A5AA-47C8-84C6-A57DF7D2A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20F7A-AFBF-0997-2347-4D39BB52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53C1D-45F7-4387-82A5-D79944529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41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2A988-FEA5-98AB-06E1-69A6CCD46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1CB7B-1880-2A96-C3C0-3D9357836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4CF6E-35A5-449A-EFFC-499370B582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538995-3E6A-47E4-BB86-7917BF260A13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65327-D99B-746A-E3E5-0C15DC52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4348C-862D-B6AB-D38A-F1FBC802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53C1D-45F7-4387-82A5-D79944529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5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886AA8-2995-F804-D0ED-48E9F86F96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8EECF-D625-F1D4-EDD1-97B462D49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CD397-41A0-4589-A7EA-C83EB0B26B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538995-3E6A-47E4-BB86-7917BF260A13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66DB4-E415-197F-C8A6-B29366E8D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6E412-4F26-2CED-4F23-4ABF6086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53C1D-45F7-4387-82A5-D79944529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0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FBAED-13E7-4289-81CC-247749A4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A3013-6F57-27AE-378D-F04561EE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6BBD4-2C9C-848F-576F-B0180262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538995-3E6A-47E4-BB86-7917BF260A13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29490-DF23-BBF8-3D81-93BF6F320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BFE10-0781-C352-A66B-BB4BC7DF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53C1D-45F7-4387-82A5-D79944529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5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F5B49-42DD-838F-7564-5DC375084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F924F-ABC9-DAFE-6B80-5EFCDC213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E756E-2002-C168-E1EF-02063E8BE5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538995-3E6A-47E4-BB86-7917BF260A13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A35E9-1AB4-ADC0-B5B6-548F7E95F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6A092-91DA-9BAE-F463-03BC0A447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53C1D-45F7-4387-82A5-D79944529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3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956CC-1965-A879-EB8B-386B019D2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3197C-B7ED-376C-B766-4C85567CD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7CEC7-9EDB-3033-E100-AB9735684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C29EC-07E5-F87D-E4F3-F32A5FDE4F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538995-3E6A-47E4-BB86-7917BF260A13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C0003-F4DB-D5F7-EC73-5265C857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52991-D688-98FF-F595-BA75576D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53C1D-45F7-4387-82A5-D79944529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30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269B7-75AE-CB6B-EC20-D30976C90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78CA5-E0C2-D2BB-85E5-AB6E7B386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CC5FC-E550-F487-9659-C814A4F84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F6BF64-84A7-A37E-64B7-15913E29F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508BCA-B560-24E7-B868-496808178E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A8476D-5B67-702A-A865-50069BE59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538995-3E6A-47E4-BB86-7917BF260A13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DD6EAA-CBBE-2739-2F0B-3BB27B811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21D1BA-B703-C83D-1ECF-4D8D1B6C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53C1D-45F7-4387-82A5-D79944529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74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34F3-6A59-EC3E-97B1-0ABF4286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61F78-2B41-3C29-2B2C-E593FE780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538995-3E6A-47E4-BB86-7917BF260A13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39E84-6F02-D7B1-F767-B6F93377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7DBCC-BC24-B737-CF45-6E15F3369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53C1D-45F7-4387-82A5-D79944529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04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979A42-CCF9-C8FA-2AFA-C15D53D8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538995-3E6A-47E4-BB86-7917BF260A13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583F7-BCD1-815B-4FE7-69FE164C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E2028-461E-6650-2011-5467F4FE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53C1D-45F7-4387-82A5-D79944529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9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7B71C-015B-260F-66E3-96A62423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A4F4C-E20D-A06F-DDFA-EB10BADCA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C68E3-C448-193D-1649-098A4B137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7EA93-1217-C68D-C51F-AAABE048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538995-3E6A-47E4-BB86-7917BF260A13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3E015-A525-A8E5-2C85-1901050D5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FC1E1-EB00-0481-D6DB-DC8A0FAC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53C1D-45F7-4387-82A5-D79944529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39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B7676-87CC-8AF0-91E3-DF19AC26C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D52407-F432-31E7-1FF0-D6BB286110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69461-33B7-824C-4E87-7372D353F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CA6FF-CD41-ABDC-6952-EE6451DB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538995-3E6A-47E4-BB86-7917BF260A13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46117-C01F-E02A-0DB1-08C2CCC79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F0020-4AA1-7554-0DCD-6511AFFA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53C1D-45F7-4387-82A5-D79944529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48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for a mechanical engineering company&#10;&#10;AI-generated content may be incorrect.">
            <a:extLst>
              <a:ext uri="{FF2B5EF4-FFF2-40B4-BE49-F238E27FC236}">
                <a16:creationId xmlns:a16="http://schemas.microsoft.com/office/drawing/2014/main" id="{783EF47D-977B-A664-437A-58E35CD0CCD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08" y="35992"/>
            <a:ext cx="1686841" cy="1686841"/>
          </a:xfrm>
          <a:prstGeom prst="rect">
            <a:avLst/>
          </a:prstGeom>
        </p:spPr>
      </p:pic>
      <p:pic>
        <p:nvPicPr>
          <p:cNvPr id="8" name="Picture 2" descr="Repository of UKIM | Repository of UKIM">
            <a:extLst>
              <a:ext uri="{FF2B5EF4-FFF2-40B4-BE49-F238E27FC236}">
                <a16:creationId xmlns:a16="http://schemas.microsoft.com/office/drawing/2014/main" id="{8C2B1508-8E9D-68AD-DA51-D8682472CE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0" y="192721"/>
            <a:ext cx="1032009" cy="11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ADC6418-25EC-219E-85F8-8C401FA968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42" y="127435"/>
            <a:ext cx="2338808" cy="11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close-up of a logo&#10;&#10;AI-generated content may be incorrect.">
            <a:extLst>
              <a:ext uri="{FF2B5EF4-FFF2-40B4-BE49-F238E27FC236}">
                <a16:creationId xmlns:a16="http://schemas.microsoft.com/office/drawing/2014/main" id="{27D1D11C-96F9-771E-8C0F-1579828A9FF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76" y="269224"/>
            <a:ext cx="2950598" cy="9727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1B3C93-07AA-0A10-505F-38212AD2E24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343190" y="250968"/>
            <a:ext cx="1316896" cy="8814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A26849-882A-ACB8-4076-EBE25B492D85}"/>
              </a:ext>
            </a:extLst>
          </p:cNvPr>
          <p:cNvSpPr txBox="1"/>
          <p:nvPr userDrawn="1"/>
        </p:nvSpPr>
        <p:spPr>
          <a:xfrm>
            <a:off x="507146" y="6422366"/>
            <a:ext cx="8882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/>
              <a:t>Regional Collaboration for Innovation and Growth</a:t>
            </a:r>
            <a:r>
              <a:rPr lang="en-GB" sz="1600" b="1" dirty="0"/>
              <a:t>. 16-17 April 2026, </a:t>
            </a:r>
            <a:r>
              <a:rPr lang="en-GB" sz="1600" b="1" dirty="0" err="1"/>
              <a:t>Litomyšl</a:t>
            </a:r>
            <a:r>
              <a:rPr lang="en-GB" sz="1600" b="1" dirty="0"/>
              <a:t>, Czech Republic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C227A0E-C1CB-2345-5D89-9CE2D30D4B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301" y="6072213"/>
            <a:ext cx="1885951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9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1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image" Target="../media/image28.jpeg"/><Relationship Id="rId2" Type="http://schemas.openxmlformats.org/officeDocument/2006/relationships/video" Target="../media/media1.mp4"/><Relationship Id="rId16" Type="http://schemas.openxmlformats.org/officeDocument/2006/relationships/image" Target="../media/image27.png"/><Relationship Id="rId1" Type="http://schemas.microsoft.com/office/2007/relationships/media" Target="../media/media1.mp4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26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9.xml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admil.polenakovik@mf.edu.m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k.linkedin.com/in/radmil-polenakovikj-48195a6" TargetMode="External"/><Relationship Id="rId4" Type="http://schemas.openxmlformats.org/officeDocument/2006/relationships/hyperlink" Target="mailto:radmilpolenakovik@yahoo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for a mechanical engineering company&#10;&#10;AI-generated content may be incorrect.">
            <a:extLst>
              <a:ext uri="{FF2B5EF4-FFF2-40B4-BE49-F238E27FC236}">
                <a16:creationId xmlns:a16="http://schemas.microsoft.com/office/drawing/2014/main" id="{DBE5236F-6897-3BA7-F124-FCA5E357E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08" y="35992"/>
            <a:ext cx="1686841" cy="1686841"/>
          </a:xfrm>
          <a:prstGeom prst="rect">
            <a:avLst/>
          </a:prstGeom>
        </p:spPr>
      </p:pic>
      <p:pic>
        <p:nvPicPr>
          <p:cNvPr id="4" name="Picture 2" descr="Repository of UKIM | Repository of UKIM">
            <a:extLst>
              <a:ext uri="{FF2B5EF4-FFF2-40B4-BE49-F238E27FC236}">
                <a16:creationId xmlns:a16="http://schemas.microsoft.com/office/drawing/2014/main" id="{AFDF4B59-538F-C22A-2993-718CDC7D7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0" y="192721"/>
            <a:ext cx="1032009" cy="11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115B200-984C-7C2E-194B-84D17169F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42" y="127435"/>
            <a:ext cx="2338808" cy="11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E82602E1-95FF-A861-2735-705B3A054D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76" y="269224"/>
            <a:ext cx="2950598" cy="972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A96935-7F45-31C7-5C33-CC178EA0C8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3190" y="250968"/>
            <a:ext cx="1316896" cy="8814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AFE692-8458-89AA-775D-E789F70E3712}"/>
              </a:ext>
            </a:extLst>
          </p:cNvPr>
          <p:cNvSpPr txBox="1"/>
          <p:nvPr/>
        </p:nvSpPr>
        <p:spPr>
          <a:xfrm>
            <a:off x="507146" y="6422366"/>
            <a:ext cx="8882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/>
              <a:t>Regional Collaboration for Innovation and Growth</a:t>
            </a:r>
            <a:r>
              <a:rPr lang="en-GB" sz="1600" b="1" dirty="0"/>
              <a:t>. 16-17 April 2026, </a:t>
            </a:r>
            <a:r>
              <a:rPr lang="en-GB" sz="1600" b="1" dirty="0" err="1"/>
              <a:t>Litomyšl</a:t>
            </a:r>
            <a:r>
              <a:rPr lang="en-GB" sz="1600" b="1" dirty="0"/>
              <a:t>, Czech Republic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5D88C7-728D-0D9A-763D-7A489CF69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301" y="6072213"/>
            <a:ext cx="1885951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D11D4BB-796D-28CA-168D-84E83EC70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146" y="726661"/>
            <a:ext cx="11531106" cy="2387600"/>
          </a:xfrm>
        </p:spPr>
        <p:txBody>
          <a:bodyPr>
            <a:noAutofit/>
          </a:bodyPr>
          <a:lstStyle/>
          <a:p>
            <a:r>
              <a:rPr lang="en-GB" sz="4000" b="1" dirty="0"/>
              <a:t>The Role of the Universities in Strengthening Local and National Innovation Ecosystems: Experiences from Ss. Cyril and Methodius University in Skopje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2C39CA3-D5B4-C69B-22D6-6EFAE57EB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178" y="3455578"/>
            <a:ext cx="11228074" cy="3076867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600" b="1" dirty="0"/>
              <a:t>Prof. d-r Radmil Polenakovikj</a:t>
            </a:r>
          </a:p>
          <a:p>
            <a:pPr>
              <a:spcBef>
                <a:spcPts val="0"/>
              </a:spcBef>
            </a:pPr>
            <a:endParaRPr lang="en-US" sz="16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Faculty of Mechanical Engineering, Ss. Cyril and Methodius University, Skopje, N. Macedonia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+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Business Start-up Centre, FME, UKIM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+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National Centre for Development of Innovation and Entrepreneurial Learning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+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Micro HEL-EX</a:t>
            </a: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137098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835" y="0"/>
            <a:ext cx="4499992" cy="357301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27" y="0"/>
            <a:ext cx="4572000" cy="3573016"/>
          </a:xfrm>
          <a:prstGeom prst="rect">
            <a:avLst/>
          </a:prstGeom>
        </p:spPr>
      </p:pic>
      <p:pic>
        <p:nvPicPr>
          <p:cNvPr id="66562" name="Picture 2" descr="C:\Users\Rade\Dropbox\NCDIEL\GITR 2015 golemite EBA i MOE\Finale\Sliki\IMAG15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835" y="3645024"/>
            <a:ext cx="4499992" cy="3212976"/>
          </a:xfrm>
          <a:prstGeom prst="rect">
            <a:avLst/>
          </a:prstGeom>
          <a:noFill/>
        </p:spPr>
      </p:pic>
      <p:pic>
        <p:nvPicPr>
          <p:cNvPr id="66563" name="Picture 3" descr="C:\Users\Rade\Dropbox\NCDIEL\GITR 2015 golemite EBA i MOE\Finale\Sliki\Od EBA\PFZ_36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9827" y="3645024"/>
            <a:ext cx="457200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E2F73-74FA-406D-E81E-13701CA85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D419D4-C4AC-97F6-FBF1-B9E4B3181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5" y="1413793"/>
            <a:ext cx="3813342" cy="4532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4ABE9B-289B-922C-BF20-38C2C30E5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324" y="1413794"/>
            <a:ext cx="7926723" cy="45327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A07780-A119-6CE1-4DE2-37ACBF51C5F4}"/>
              </a:ext>
            </a:extLst>
          </p:cNvPr>
          <p:cNvSpPr txBox="1"/>
          <p:nvPr/>
        </p:nvSpPr>
        <p:spPr>
          <a:xfrm>
            <a:off x="3427518" y="5987849"/>
            <a:ext cx="4752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A263C"/>
                </a:solidFill>
              </a:rPr>
              <a:t>ETF Green Skills Award 2025</a:t>
            </a:r>
            <a:endParaRPr lang="en-GB" sz="2800" b="1" dirty="0">
              <a:solidFill>
                <a:srgbClr val="CA26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89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1E0E7-1615-46F3-EBCE-2103C7586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3DD7-3669-A450-1C50-BCCD6E3D9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3" y="1225927"/>
            <a:ext cx="10515600" cy="835697"/>
          </a:xfrm>
        </p:spPr>
        <p:txBody>
          <a:bodyPr/>
          <a:lstStyle/>
          <a:p>
            <a:r>
              <a:rPr lang="en-US" b="1" dirty="0"/>
              <a:t>What is our (Micro HEL-EX) story?</a:t>
            </a:r>
            <a:endParaRPr lang="en-GB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857865-D273-5A89-6A35-1E0EA63C7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213" y="1953165"/>
            <a:ext cx="968636" cy="11070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80FE3E-96C0-7282-A6EA-E36868DDC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34" y="4144307"/>
            <a:ext cx="1167902" cy="13897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699C13-DAAC-DA1A-F8CC-76E16F83F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245" y="3840179"/>
            <a:ext cx="976093" cy="11857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CD02B1-8DCE-0E9C-AF93-4BF0E9C847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656" y="2033992"/>
            <a:ext cx="1198076" cy="13942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5D3EAE-B9B8-72E6-ED59-87C5852234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0605" y="1976844"/>
            <a:ext cx="903772" cy="10857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889F3E-8477-159F-38AB-CD3848C9B124}"/>
              </a:ext>
            </a:extLst>
          </p:cNvPr>
          <p:cNvSpPr txBox="1"/>
          <p:nvPr/>
        </p:nvSpPr>
        <p:spPr>
          <a:xfrm>
            <a:off x="8343401" y="3127474"/>
            <a:ext cx="2269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>
                <a:latin typeface="Arial" panose="020B0604020202020204" pitchFamily="34" charset="0"/>
              </a:rPr>
              <a:t>Prof. Dr. </a:t>
            </a:r>
          </a:p>
          <a:p>
            <a:pPr algn="ctr"/>
            <a:r>
              <a:rPr lang="en-US" altLang="en-US" sz="1400" b="1" dirty="0">
                <a:latin typeface="Arial" panose="020B0604020202020204" pitchFamily="34" charset="0"/>
              </a:rPr>
              <a:t>Radmil Polenakovikj</a:t>
            </a:r>
            <a:endParaRPr lang="en-US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BABF66-43E9-131E-4400-B106EA34B078}"/>
              </a:ext>
            </a:extLst>
          </p:cNvPr>
          <p:cNvSpPr txBox="1"/>
          <p:nvPr/>
        </p:nvSpPr>
        <p:spPr>
          <a:xfrm>
            <a:off x="132170" y="5636877"/>
            <a:ext cx="21626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>
                <a:latin typeface="Arial" panose="020B0604020202020204" pitchFamily="34" charset="0"/>
              </a:rPr>
              <a:t>Prof. Dr. </a:t>
            </a:r>
          </a:p>
          <a:p>
            <a:pPr algn="ctr"/>
            <a:r>
              <a:rPr lang="en-US" altLang="en-US" sz="1400" b="1" dirty="0">
                <a:latin typeface="Arial" panose="020B0604020202020204" pitchFamily="34" charset="0"/>
              </a:rPr>
              <a:t>Maja </a:t>
            </a:r>
            <a:r>
              <a:rPr lang="en-US" altLang="en-US" sz="1400" b="1" dirty="0" err="1">
                <a:latin typeface="Arial" panose="020B0604020202020204" pitchFamily="34" charset="0"/>
              </a:rPr>
              <a:t>Simonoska</a:t>
            </a:r>
            <a:r>
              <a:rPr lang="en-US" altLang="en-US" sz="1400" b="1" dirty="0">
                <a:latin typeface="Arial" panose="020B0604020202020204" pitchFamily="34" charset="0"/>
              </a:rPr>
              <a:t> </a:t>
            </a:r>
            <a:r>
              <a:rPr lang="en-US" altLang="en-US" sz="1400" b="1" dirty="0" err="1">
                <a:latin typeface="Arial" panose="020B0604020202020204" pitchFamily="34" charset="0"/>
              </a:rPr>
              <a:t>Crcarevska</a:t>
            </a:r>
            <a:endParaRPr 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37A5FC-C56B-7660-92EC-F8E6DD1ED719}"/>
              </a:ext>
            </a:extLst>
          </p:cNvPr>
          <p:cNvSpPr txBox="1"/>
          <p:nvPr/>
        </p:nvSpPr>
        <p:spPr>
          <a:xfrm>
            <a:off x="191907" y="3528253"/>
            <a:ext cx="2027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>
                <a:latin typeface="Arial" panose="020B0604020202020204" pitchFamily="34" charset="0"/>
              </a:rPr>
              <a:t>Prof. Dr. </a:t>
            </a:r>
          </a:p>
          <a:p>
            <a:pPr algn="ctr"/>
            <a:r>
              <a:rPr lang="en-US" altLang="en-US" sz="1400" b="1" dirty="0">
                <a:latin typeface="Arial" panose="020B0604020202020204" pitchFamily="34" charset="0"/>
              </a:rPr>
              <a:t>Mari</a:t>
            </a:r>
            <a:r>
              <a:rPr lang="en-GB" altLang="en-US" sz="1400" b="1" dirty="0">
                <a:latin typeface="Arial" panose="020B0604020202020204" pitchFamily="34" charset="0"/>
              </a:rPr>
              <a:t>j</a:t>
            </a:r>
            <a:r>
              <a:rPr lang="en-US" altLang="en-US" sz="1400" b="1" dirty="0">
                <a:latin typeface="Arial" panose="020B0604020202020204" pitchFamily="34" charset="0"/>
              </a:rPr>
              <a:t>a </a:t>
            </a:r>
            <a:r>
              <a:rPr lang="en-US" altLang="en-US" sz="1400" b="1" dirty="0" err="1">
                <a:latin typeface="Arial" panose="020B0604020202020204" pitchFamily="34" charset="0"/>
              </a:rPr>
              <a:t>Glavas</a:t>
            </a:r>
            <a:r>
              <a:rPr lang="en-US" altLang="en-US" sz="1400" b="1" dirty="0">
                <a:latin typeface="Arial" panose="020B0604020202020204" pitchFamily="34" charset="0"/>
              </a:rPr>
              <a:t> </a:t>
            </a:r>
            <a:r>
              <a:rPr lang="en-US" altLang="en-US" sz="1400" b="1" dirty="0" err="1">
                <a:latin typeface="Arial" panose="020B0604020202020204" pitchFamily="34" charset="0"/>
              </a:rPr>
              <a:t>Dodov</a:t>
            </a:r>
            <a:endParaRPr lang="en-US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786E46-F308-1AD2-03BC-AABD074D7C84}"/>
              </a:ext>
            </a:extLst>
          </p:cNvPr>
          <p:cNvSpPr txBox="1"/>
          <p:nvPr/>
        </p:nvSpPr>
        <p:spPr>
          <a:xfrm>
            <a:off x="10108073" y="3145607"/>
            <a:ext cx="22817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>
                <a:latin typeface="Arial" panose="020B0604020202020204" pitchFamily="34" charset="0"/>
              </a:rPr>
              <a:t>Ass. Prof. Dr. </a:t>
            </a:r>
          </a:p>
          <a:p>
            <a:pPr algn="ctr"/>
            <a:r>
              <a:rPr lang="en-US" altLang="en-US" sz="1400" b="1" dirty="0" err="1">
                <a:latin typeface="Arial" panose="020B0604020202020204" pitchFamily="34" charset="0"/>
              </a:rPr>
              <a:t>Trajce</a:t>
            </a:r>
            <a:r>
              <a:rPr lang="en-US" altLang="en-US" sz="1400" b="1" dirty="0">
                <a:latin typeface="Arial" panose="020B0604020202020204" pitchFamily="34" charset="0"/>
              </a:rPr>
              <a:t> </a:t>
            </a:r>
            <a:r>
              <a:rPr lang="en-US" altLang="en-US" sz="1400" b="1" dirty="0" err="1">
                <a:latin typeface="Arial" panose="020B0604020202020204" pitchFamily="34" charset="0"/>
              </a:rPr>
              <a:t>Velkovski</a:t>
            </a:r>
            <a:endParaRPr lang="en-US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B988C7-8AE9-C7E0-6EE9-B5F4F962368C}"/>
              </a:ext>
            </a:extLst>
          </p:cNvPr>
          <p:cNvSpPr txBox="1"/>
          <p:nvPr/>
        </p:nvSpPr>
        <p:spPr>
          <a:xfrm>
            <a:off x="9735454" y="5043722"/>
            <a:ext cx="2561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>
                <a:latin typeface="Arial" panose="020B0604020202020204" pitchFamily="34" charset="0"/>
              </a:rPr>
              <a:t>Prof (FH) Dr. </a:t>
            </a:r>
          </a:p>
          <a:p>
            <a:pPr algn="ctr"/>
            <a:r>
              <a:rPr lang="en-US" altLang="en-US" sz="1400" b="1" dirty="0">
                <a:latin typeface="Arial" panose="020B0604020202020204" pitchFamily="34" charset="0"/>
              </a:rPr>
              <a:t>Bojan R. Jovanovski</a:t>
            </a:r>
            <a:endParaRPr lang="en-US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9F8C88-B713-9A75-2286-C2F984226827}"/>
              </a:ext>
            </a:extLst>
          </p:cNvPr>
          <p:cNvSpPr txBox="1"/>
          <p:nvPr/>
        </p:nvSpPr>
        <p:spPr>
          <a:xfrm>
            <a:off x="2110644" y="2046932"/>
            <a:ext cx="751599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2200" dirty="0"/>
              <a:t>Started in 2017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2200" dirty="0"/>
              <a:t>Interdisciplinary team - UKIM researchers: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US" sz="2000" dirty="0"/>
              <a:t>Faculty of Farmacy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US" sz="2000" dirty="0"/>
              <a:t>Faculty of Mechanical Engineering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2200" dirty="0"/>
              <a:t>Significant international and domestic support: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US" sz="2000" dirty="0"/>
              <a:t>International (ADA, EIT </a:t>
            </a:r>
            <a:r>
              <a:rPr lang="en-US" sz="2000" dirty="0" err="1"/>
              <a:t>Jumstarter</a:t>
            </a:r>
            <a:r>
              <a:rPr lang="en-US" sz="2000" dirty="0"/>
              <a:t>, EU4TECH PoC, WBC.RRI competition, AT-MK bilateral program, MES project, etc.)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US" sz="2000" dirty="0"/>
              <a:t>Domestic (FITD x 2 support)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2200" dirty="0"/>
              <a:t>Main results until now:</a:t>
            </a:r>
            <a:r>
              <a:rPr lang="en-US" sz="2000" dirty="0"/>
              <a:t>  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GB" sz="2000" b="0" i="0" dirty="0">
                <a:solidFill>
                  <a:srgbClr val="1D1D1D"/>
                </a:solidFill>
                <a:effectLst/>
              </a:rPr>
              <a:t>2022 - National patent MK/P/2021/853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GB" sz="2000" dirty="0">
                <a:solidFill>
                  <a:srgbClr val="1D1D1D"/>
                </a:solidFill>
              </a:rPr>
              <a:t>2024 - </a:t>
            </a:r>
            <a:r>
              <a:rPr lang="en-GB" sz="2000" b="0" i="0" dirty="0">
                <a:solidFill>
                  <a:srgbClr val="1D1D1D"/>
                </a:solidFill>
                <a:effectLst/>
              </a:rPr>
              <a:t>European patent EP4316535A1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4084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Za animacija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09057" y="1257299"/>
            <a:ext cx="4505435" cy="3195367"/>
          </a:xfrm>
          <a:prstGeom prst="rect">
            <a:avLst/>
          </a:prstGeom>
        </p:spPr>
      </p:pic>
      <p:graphicFrame>
        <p:nvGraphicFramePr>
          <p:cNvPr id="49" name="Diagram 48">
            <a:extLst>
              <a:ext uri="{FF2B5EF4-FFF2-40B4-BE49-F238E27FC236}">
                <a16:creationId xmlns:a16="http://schemas.microsoft.com/office/drawing/2014/main" id="{C2D15333-54B9-4EA6-9ADC-8DC524FD7FD0}"/>
              </a:ext>
            </a:extLst>
          </p:cNvPr>
          <p:cNvGraphicFramePr/>
          <p:nvPr/>
        </p:nvGraphicFramePr>
        <p:xfrm>
          <a:off x="415625" y="4194120"/>
          <a:ext cx="7561635" cy="2343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4" name="Diagram 43"/>
          <p:cNvGraphicFramePr/>
          <p:nvPr/>
        </p:nvGraphicFramePr>
        <p:xfrm>
          <a:off x="-424993" y="2602995"/>
          <a:ext cx="3174174" cy="203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43724" y="2729891"/>
            <a:ext cx="1238066" cy="960504"/>
            <a:chOff x="508716" y="2744405"/>
            <a:chExt cx="1238066" cy="960504"/>
          </a:xfrm>
        </p:grpSpPr>
        <p:grpSp>
          <p:nvGrpSpPr>
            <p:cNvPr id="31" name="Group 30"/>
            <p:cNvGrpSpPr/>
            <p:nvPr/>
          </p:nvGrpSpPr>
          <p:grpSpPr>
            <a:xfrm>
              <a:off x="976143" y="2744405"/>
              <a:ext cx="475264" cy="487824"/>
              <a:chOff x="1925686" y="197839"/>
              <a:chExt cx="879720" cy="879720"/>
            </a:xfrm>
            <a:solidFill>
              <a:srgbClr val="FFFF99"/>
            </a:solidFill>
          </p:grpSpPr>
          <p:sp>
            <p:nvSpPr>
              <p:cNvPr id="32" name="Oval 31"/>
              <p:cNvSpPr/>
              <p:nvPr/>
            </p:nvSpPr>
            <p:spPr>
              <a:xfrm>
                <a:off x="1925686" y="197839"/>
                <a:ext cx="879720" cy="879720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Oval 4"/>
              <p:cNvSpPr/>
              <p:nvPr/>
            </p:nvSpPr>
            <p:spPr>
              <a:xfrm>
                <a:off x="2054518" y="326671"/>
                <a:ext cx="622056" cy="62205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130" tIns="24130" rIns="24130" bIns="2413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mk-MK" sz="1900" kern="1200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271518" y="3005614"/>
              <a:ext cx="475264" cy="487824"/>
              <a:chOff x="1925686" y="197839"/>
              <a:chExt cx="879720" cy="879720"/>
            </a:xfrm>
            <a:solidFill>
              <a:srgbClr val="FFC000"/>
            </a:solidFill>
          </p:grpSpPr>
          <p:sp>
            <p:nvSpPr>
              <p:cNvPr id="35" name="Oval 34"/>
              <p:cNvSpPr/>
              <p:nvPr/>
            </p:nvSpPr>
            <p:spPr>
              <a:xfrm>
                <a:off x="1925686" y="197839"/>
                <a:ext cx="879720" cy="879720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Oval 4"/>
              <p:cNvSpPr/>
              <p:nvPr/>
            </p:nvSpPr>
            <p:spPr>
              <a:xfrm>
                <a:off x="2054518" y="326671"/>
                <a:ext cx="622056" cy="62205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130" tIns="24130" rIns="24130" bIns="2413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mk-MK" sz="1900" kern="1200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08716" y="2802887"/>
              <a:ext cx="475264" cy="487824"/>
              <a:chOff x="1925686" y="197839"/>
              <a:chExt cx="879720" cy="879720"/>
            </a:xfrm>
            <a:solidFill>
              <a:schemeClr val="bg2">
                <a:lumMod val="75000"/>
              </a:schemeClr>
            </a:solidFill>
          </p:grpSpPr>
          <p:sp>
            <p:nvSpPr>
              <p:cNvPr id="38" name="Oval 37"/>
              <p:cNvSpPr/>
              <p:nvPr/>
            </p:nvSpPr>
            <p:spPr>
              <a:xfrm>
                <a:off x="1925686" y="197839"/>
                <a:ext cx="879720" cy="879720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Oval 4"/>
              <p:cNvSpPr/>
              <p:nvPr/>
            </p:nvSpPr>
            <p:spPr>
              <a:xfrm>
                <a:off x="2054518" y="326671"/>
                <a:ext cx="622056" cy="62205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130" tIns="24130" rIns="24130" bIns="2413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mk-MK" sz="1900" kern="1200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3994" y="3217085"/>
              <a:ext cx="475264" cy="487824"/>
              <a:chOff x="1925686" y="197839"/>
              <a:chExt cx="879720" cy="87972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1" name="Oval 40"/>
              <p:cNvSpPr/>
              <p:nvPr/>
            </p:nvSpPr>
            <p:spPr>
              <a:xfrm>
                <a:off x="1925686" y="197839"/>
                <a:ext cx="879720" cy="879720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Oval 4"/>
              <p:cNvSpPr/>
              <p:nvPr/>
            </p:nvSpPr>
            <p:spPr>
              <a:xfrm>
                <a:off x="2054518" y="326671"/>
                <a:ext cx="622056" cy="62205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130" tIns="24130" rIns="24130" bIns="2413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mk-MK" sz="1900" kern="1200" dirty="0"/>
              </a:p>
            </p:txBody>
          </p:sp>
        </p:grpSp>
      </p:grpSp>
      <p:sp>
        <p:nvSpPr>
          <p:cNvPr id="50" name="Right Brace 49"/>
          <p:cNvSpPr/>
          <p:nvPr/>
        </p:nvSpPr>
        <p:spPr>
          <a:xfrm>
            <a:off x="5638114" y="5500914"/>
            <a:ext cx="120957" cy="103167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5" name="TextBox 4"/>
          <p:cNvSpPr txBox="1"/>
          <p:nvPr/>
        </p:nvSpPr>
        <p:spPr>
          <a:xfrm>
            <a:off x="308862" y="5322776"/>
            <a:ext cx="2453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Spray-dried</a:t>
            </a:r>
          </a:p>
          <a:p>
            <a:r>
              <a:rPr lang="en-US" dirty="0" err="1"/>
              <a:t>microparticles</a:t>
            </a:r>
            <a:endParaRPr lang="en-US" dirty="0"/>
          </a:p>
          <a:p>
            <a:r>
              <a:rPr lang="en-US" dirty="0"/>
              <a:t>with snail slime &amp; herbal extracts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4DAC13D-57A0-4BFA-9E10-DEBF1A142898}"/>
              </a:ext>
            </a:extLst>
          </p:cNvPr>
          <p:cNvSpPr txBox="1"/>
          <p:nvPr/>
        </p:nvSpPr>
        <p:spPr>
          <a:xfrm>
            <a:off x="4008638" y="4352416"/>
            <a:ext cx="216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Certificate of</a:t>
            </a:r>
          </a:p>
          <a:p>
            <a:r>
              <a:rPr lang="en-US" dirty="0"/>
              <a:t> quality established</a:t>
            </a:r>
            <a:endParaRPr lang="mk-MK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A28EE3E-4CEA-4F16-A98D-5AF92FDA4AC2}"/>
              </a:ext>
            </a:extLst>
          </p:cNvPr>
          <p:cNvSpPr txBox="1"/>
          <p:nvPr/>
        </p:nvSpPr>
        <p:spPr>
          <a:xfrm>
            <a:off x="5960607" y="5832086"/>
            <a:ext cx="1912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EMA  standardized </a:t>
            </a:r>
            <a:endParaRPr lang="mk-MK" dirty="0"/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BB7C3856-09B3-4FD1-AACC-1CD2D7AE4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531" y="4322230"/>
            <a:ext cx="369607" cy="112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DB6D67CE-41D5-44A1-8CF4-229481E37FD7}"/>
              </a:ext>
            </a:extLst>
          </p:cNvPr>
          <p:cNvSpPr txBox="1"/>
          <p:nvPr/>
        </p:nvSpPr>
        <p:spPr>
          <a:xfrm>
            <a:off x="3684448" y="2901731"/>
            <a:ext cx="281806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Anti-inflammatory and soothing effect </a:t>
            </a:r>
            <a:br>
              <a:rPr lang="en-US" dirty="0"/>
            </a:br>
            <a:r>
              <a:rPr lang="en-US" dirty="0"/>
              <a:t>Antioxidant and regeneration activities</a:t>
            </a:r>
            <a:endParaRPr lang="mk-MK" dirty="0"/>
          </a:p>
        </p:txBody>
      </p:sp>
      <p:pic>
        <p:nvPicPr>
          <p:cNvPr id="61" name="Picture 4">
            <a:extLst>
              <a:ext uri="{FF2B5EF4-FFF2-40B4-BE49-F238E27FC236}">
                <a16:creationId xmlns:a16="http://schemas.microsoft.com/office/drawing/2014/main" id="{ED907102-2795-40A0-A90B-F099190E2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" t="751" r="5224" b="11348"/>
          <a:stretch/>
        </p:blipFill>
        <p:spPr bwMode="auto">
          <a:xfrm>
            <a:off x="440598" y="1080499"/>
            <a:ext cx="1512270" cy="154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>
            <a:extLst>
              <a:ext uri="{FF2B5EF4-FFF2-40B4-BE49-F238E27FC236}">
                <a16:creationId xmlns:a16="http://schemas.microsoft.com/office/drawing/2014/main" id="{0B410178-5C79-42DC-A785-C87710F62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44"/>
          <a:stretch/>
        </p:blipFill>
        <p:spPr bwMode="auto">
          <a:xfrm>
            <a:off x="2793141" y="1352717"/>
            <a:ext cx="5160875" cy="150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Right Arrow 50">
            <a:extLst>
              <a:ext uri="{FF2B5EF4-FFF2-40B4-BE49-F238E27FC236}">
                <a16:creationId xmlns:a16="http://schemas.microsoft.com/office/drawing/2014/main" id="{666D2AD3-E6C3-4366-BF26-93D815060F20}"/>
              </a:ext>
            </a:extLst>
          </p:cNvPr>
          <p:cNvSpPr/>
          <p:nvPr/>
        </p:nvSpPr>
        <p:spPr>
          <a:xfrm>
            <a:off x="2054466" y="1677325"/>
            <a:ext cx="739636" cy="30014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" name="TextBox 1"/>
          <p:cNvSpPr txBox="1"/>
          <p:nvPr/>
        </p:nvSpPr>
        <p:spPr>
          <a:xfrm>
            <a:off x="7872719" y="5200974"/>
            <a:ext cx="427469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EPO patent EP4316535A1</a:t>
            </a:r>
          </a:p>
        </p:txBody>
      </p:sp>
      <p:sp>
        <p:nvSpPr>
          <p:cNvPr id="7" name="Curved Right Arrow 6"/>
          <p:cNvSpPr/>
          <p:nvPr/>
        </p:nvSpPr>
        <p:spPr>
          <a:xfrm rot="10800000">
            <a:off x="6458142" y="3493438"/>
            <a:ext cx="907665" cy="2106766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637C1-7995-D193-6AEF-B867FE788192}"/>
              </a:ext>
            </a:extLst>
          </p:cNvPr>
          <p:cNvSpPr txBox="1"/>
          <p:nvPr/>
        </p:nvSpPr>
        <p:spPr>
          <a:xfrm>
            <a:off x="7948919" y="4648524"/>
            <a:ext cx="368299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20-25% faster healing</a:t>
            </a:r>
          </a:p>
        </p:txBody>
      </p:sp>
    </p:spTree>
    <p:extLst>
      <p:ext uri="{BB962C8B-B14F-4D97-AF65-F5344CB8AC3E}">
        <p14:creationId xmlns:p14="http://schemas.microsoft.com/office/powerpoint/2010/main" val="355015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ack numbers and a few black text&#10;&#10;AI-generated content may be incorrect.">
            <a:extLst>
              <a:ext uri="{FF2B5EF4-FFF2-40B4-BE49-F238E27FC236}">
                <a16:creationId xmlns:a16="http://schemas.microsoft.com/office/drawing/2014/main" id="{73AA1045-2646-28D6-66C6-6CA6E02C9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065" y="5782340"/>
            <a:ext cx="2337827" cy="844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CCEACD-2202-8CEA-4837-07770B962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08" y="182412"/>
            <a:ext cx="3010320" cy="14575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B115FC-822F-919B-0038-0E6DEC998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828" y="285750"/>
            <a:ext cx="6225822" cy="9641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BCBF3B-7F28-8E64-C39E-6C0AE6B13BBC}"/>
              </a:ext>
            </a:extLst>
          </p:cNvPr>
          <p:cNvSpPr txBox="1"/>
          <p:nvPr/>
        </p:nvSpPr>
        <p:spPr>
          <a:xfrm>
            <a:off x="8756940" y="2077004"/>
            <a:ext cx="10795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03D79BE-092A-3484-C91B-7C879AB65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4943" y="285750"/>
            <a:ext cx="2979173" cy="53106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6819FE-AFE6-A079-CDBB-D11A6808A6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08" y="1734315"/>
            <a:ext cx="9007835" cy="502759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B88E991-9353-B146-4955-766018A7E054}"/>
              </a:ext>
            </a:extLst>
          </p:cNvPr>
          <p:cNvSpPr/>
          <p:nvPr/>
        </p:nvSpPr>
        <p:spPr>
          <a:xfrm>
            <a:off x="7238359" y="3880437"/>
            <a:ext cx="1175657" cy="768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831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28081E-0BDE-238C-7E03-26B544712317}"/>
              </a:ext>
            </a:extLst>
          </p:cNvPr>
          <p:cNvSpPr/>
          <p:nvPr/>
        </p:nvSpPr>
        <p:spPr>
          <a:xfrm>
            <a:off x="28575" y="5393842"/>
            <a:ext cx="12192000" cy="1430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D4A2D6-16F2-08EC-BB43-3B558B879396}"/>
              </a:ext>
            </a:extLst>
          </p:cNvPr>
          <p:cNvSpPr/>
          <p:nvPr/>
        </p:nvSpPr>
        <p:spPr>
          <a:xfrm>
            <a:off x="0" y="59842"/>
            <a:ext cx="12192000" cy="1430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/>
          <p:cNvCxnSpPr/>
          <p:nvPr/>
        </p:nvCxnSpPr>
        <p:spPr>
          <a:xfrm>
            <a:off x="5513523" y="614944"/>
            <a:ext cx="413604" cy="431743"/>
          </a:xfrm>
          <a:prstGeom prst="line">
            <a:avLst/>
          </a:prstGeom>
          <a:ln w="76200">
            <a:solidFill>
              <a:srgbClr val="F4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506435" y="611254"/>
            <a:ext cx="431287" cy="435433"/>
          </a:xfrm>
          <a:prstGeom prst="line">
            <a:avLst/>
          </a:prstGeom>
          <a:ln w="76200">
            <a:solidFill>
              <a:srgbClr val="F4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539539234"/>
              </p:ext>
            </p:extLst>
          </p:nvPr>
        </p:nvGraphicFramePr>
        <p:xfrm>
          <a:off x="954157" y="0"/>
          <a:ext cx="10605870" cy="6716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6348" y="5326653"/>
            <a:ext cx="210025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Feasibility study</a:t>
            </a:r>
          </a:p>
          <a:p>
            <a:r>
              <a:rPr lang="en-US" dirty="0"/>
              <a:t>(supported by ADA)</a:t>
            </a: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V="1">
            <a:off x="596348" y="3538331"/>
            <a:ext cx="518716" cy="21114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95653" y="3095736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2017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41792" y="6256486"/>
            <a:ext cx="264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DFU</a:t>
            </a:r>
            <a:r>
              <a:rPr lang="en-US" dirty="0"/>
              <a:t> – Diabetic Foot Ulcer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42948" y="5373919"/>
            <a:ext cx="271201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    Patients (B2C)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51869" y="5931541"/>
            <a:ext cx="2733829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48886"/>
                </a:solidFill>
              </a:rPr>
              <a:t>  </a:t>
            </a:r>
            <a:r>
              <a:rPr lang="en-US" sz="2000" b="1" dirty="0">
                <a:solidFill>
                  <a:srgbClr val="7030A0"/>
                </a:solidFill>
              </a:rPr>
              <a:t>Hospitals &amp; health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  administration (B2B)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541308" y="4785756"/>
            <a:ext cx="0" cy="1439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  <a:endCxn id="19" idx="1"/>
          </p:cNvCxnSpPr>
          <p:nvPr/>
        </p:nvCxnSpPr>
        <p:spPr>
          <a:xfrm flipV="1">
            <a:off x="6544623" y="5573974"/>
            <a:ext cx="1498325" cy="83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544623" y="6273230"/>
            <a:ext cx="1521670" cy="49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" t="751" r="5224" b="11348"/>
          <a:stretch/>
        </p:blipFill>
        <p:spPr bwMode="auto">
          <a:xfrm>
            <a:off x="4949281" y="4619669"/>
            <a:ext cx="584372" cy="59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103932" y="5235576"/>
            <a:ext cx="191661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9242"/>
                </a:solidFill>
              </a:rPr>
              <a:t>Herbal extracts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062238" y="4236217"/>
            <a:ext cx="958306" cy="5895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30" idx="0"/>
          </p:cNvCxnSpPr>
          <p:nvPr/>
        </p:nvCxnSpPr>
        <p:spPr>
          <a:xfrm flipV="1">
            <a:off x="4062238" y="5097552"/>
            <a:ext cx="977431" cy="138024"/>
          </a:xfrm>
          <a:prstGeom prst="straightConnector1">
            <a:avLst/>
          </a:prstGeom>
          <a:ln w="28575">
            <a:solidFill>
              <a:srgbClr val="0092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60758" y="824189"/>
            <a:ext cx="9394521" cy="501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58478" y="1134728"/>
            <a:ext cx="2611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Support to snail cluster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710295" y="324330"/>
            <a:ext cx="3553844" cy="0"/>
          </a:xfrm>
          <a:prstGeom prst="straightConnector1">
            <a:avLst/>
          </a:prstGeom>
          <a:ln w="57150">
            <a:solidFill>
              <a:srgbClr val="F488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5703652" y="324330"/>
            <a:ext cx="25202" cy="493509"/>
          </a:xfrm>
          <a:prstGeom prst="line">
            <a:avLst/>
          </a:prstGeom>
          <a:ln w="57150">
            <a:solidFill>
              <a:srgbClr val="F48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407777" y="59842"/>
            <a:ext cx="20288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48886"/>
                </a:solidFill>
              </a:rPr>
              <a:t>Micro HEL-EX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31973" y="1603482"/>
            <a:ext cx="2954374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696278" y="1223158"/>
            <a:ext cx="8842" cy="4773777"/>
          </a:xfrm>
          <a:prstGeom prst="line">
            <a:avLst/>
          </a:prstGeom>
          <a:ln w="76200">
            <a:solidFill>
              <a:srgbClr val="F48886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68024" y="6097879"/>
            <a:ext cx="182293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- MK – AT project</a:t>
            </a:r>
          </a:p>
          <a:p>
            <a:r>
              <a:rPr lang="en-US" b="1" dirty="0"/>
              <a:t>- UKIM project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4665509" y="5905309"/>
            <a:ext cx="2381905" cy="11029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761888" y="5516228"/>
            <a:ext cx="2372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Testing   formulation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67200" y="2162728"/>
            <a:ext cx="167263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- EIT </a:t>
            </a:r>
            <a:r>
              <a:rPr lang="en-US" b="1" dirty="0" err="1"/>
              <a:t>Jumstarter</a:t>
            </a:r>
            <a:endParaRPr lang="en-US" b="1" dirty="0"/>
          </a:p>
          <a:p>
            <a:r>
              <a:rPr lang="en-US" b="1" dirty="0"/>
              <a:t>- EU4TECH </a:t>
            </a:r>
            <a:r>
              <a:rPr lang="en-US" b="1" dirty="0" err="1"/>
              <a:t>PoC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3715978" y="1490328"/>
            <a:ext cx="2485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/>
              <a:t>Innovation</a:t>
            </a:r>
          </a:p>
          <a:p>
            <a:pPr algn="ctr"/>
            <a:r>
              <a:rPr lang="en-US" sz="2000" b="1" i="1" dirty="0"/>
              <a:t>management support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3489473" y="1870182"/>
            <a:ext cx="2954374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25" y="420436"/>
            <a:ext cx="1061710" cy="678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B6BB4B-D02D-8A43-618E-318175DBF079}"/>
              </a:ext>
            </a:extLst>
          </p:cNvPr>
          <p:cNvSpPr txBox="1"/>
          <p:nvPr/>
        </p:nvSpPr>
        <p:spPr>
          <a:xfrm>
            <a:off x="4201911" y="188189"/>
            <a:ext cx="1399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National</a:t>
            </a:r>
          </a:p>
          <a:p>
            <a:r>
              <a:rPr lang="en-US" b="1" dirty="0">
                <a:solidFill>
                  <a:srgbClr val="7030A0"/>
                </a:solidFill>
              </a:rPr>
              <a:t>Patent 2022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BCEA8B-0282-6B30-3B9B-CE37A39B3C8B}"/>
              </a:ext>
            </a:extLst>
          </p:cNvPr>
          <p:cNvSpPr txBox="1"/>
          <p:nvPr/>
        </p:nvSpPr>
        <p:spPr>
          <a:xfrm>
            <a:off x="6541974" y="420436"/>
            <a:ext cx="1990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2024</a:t>
            </a:r>
            <a:r>
              <a:rPr lang="en-US" b="1" dirty="0">
                <a:solidFill>
                  <a:srgbClr val="7030A0"/>
                </a:solidFill>
              </a:rPr>
              <a:t> EPO Patent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48A898-95DA-AC99-6849-146D8A02CAD6}"/>
              </a:ext>
            </a:extLst>
          </p:cNvPr>
          <p:cNvSpPr txBox="1"/>
          <p:nvPr/>
        </p:nvSpPr>
        <p:spPr>
          <a:xfrm>
            <a:off x="8333296" y="1456546"/>
            <a:ext cx="38314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Now – smart patches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0B885-42C1-80E1-1B8E-7D2A026D3D6F}"/>
              </a:ext>
            </a:extLst>
          </p:cNvPr>
          <p:cNvSpPr txBox="1"/>
          <p:nvPr/>
        </p:nvSpPr>
        <p:spPr>
          <a:xfrm>
            <a:off x="5751522" y="1172316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7030A0"/>
                </a:solidFill>
              </a:rPr>
              <a:t>(</a:t>
            </a:r>
            <a:r>
              <a:rPr lang="en-US" sz="1800" b="1" dirty="0">
                <a:solidFill>
                  <a:srgbClr val="7030A0"/>
                </a:solidFill>
              </a:rPr>
              <a:t>FITD</a:t>
            </a:r>
            <a:r>
              <a:rPr lang="en-US" sz="1800" b="0" dirty="0">
                <a:solidFill>
                  <a:srgbClr val="7030A0"/>
                </a:solidFill>
              </a:rPr>
              <a:t> support)</a:t>
            </a:r>
          </a:p>
        </p:txBody>
      </p:sp>
    </p:spTree>
    <p:extLst>
      <p:ext uri="{BB962C8B-B14F-4D97-AF65-F5344CB8AC3E}">
        <p14:creationId xmlns:p14="http://schemas.microsoft.com/office/powerpoint/2010/main" val="104608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E6D27-31BD-B107-842B-B73D8E75E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558EA-A6BA-1231-B6E1-6172F9220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236" y="1311259"/>
            <a:ext cx="10515600" cy="835697"/>
          </a:xfrm>
        </p:spPr>
        <p:txBody>
          <a:bodyPr>
            <a:normAutofit/>
          </a:bodyPr>
          <a:lstStyle/>
          <a:p>
            <a:r>
              <a:rPr lang="en-US" sz="3600" b="1" dirty="0"/>
              <a:t>Regional/National/International influence / impact</a:t>
            </a:r>
            <a:endParaRPr lang="en-GB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25B44-AE9A-4655-6C62-49D71EA1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4" y="1986440"/>
            <a:ext cx="11072597" cy="4351338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n-GB" sz="2400" b="1" dirty="0"/>
              <a:t>Enhancing ESM’s (Power Plants) role in North Macedonia’s Just Transition </a:t>
            </a:r>
            <a:r>
              <a:rPr lang="en-GB" sz="2400" dirty="0"/>
              <a:t>(project funded by Japan International Cooperation Agency (JICA), managed by EBRD and implemented by PwC North Macedonia together CIRKO – daughter company of the Faculty of Mechanical Engineering, UKIM (Jun 2023 – Mar 2026) </a:t>
            </a:r>
          </a:p>
          <a:p>
            <a:pPr>
              <a:buFontTx/>
              <a:buChar char="-"/>
            </a:pPr>
            <a:r>
              <a:rPr lang="en-GB" sz="2400" b="1" dirty="0"/>
              <a:t>ENTAIL - Entrepreneurship and Digital Learning for VET centres in Albania and Kosovo, </a:t>
            </a:r>
            <a:r>
              <a:rPr lang="en-GB" sz="2400" dirty="0"/>
              <a:t>ERASMUS-EDU-2025-CB-VET-WB (Jan 2026 -Dec 2027), (North Macedonia, Cyprus, Albania and Kosovo)</a:t>
            </a:r>
          </a:p>
          <a:p>
            <a:pPr>
              <a:buFontTx/>
              <a:buChar char="-"/>
            </a:pPr>
            <a:r>
              <a:rPr lang="en-GB" sz="2400" b="1" dirty="0"/>
              <a:t>INITIATION - Digital Transformation and Green Transition of Higher Education Institutions)”, </a:t>
            </a:r>
            <a:r>
              <a:rPr lang="en-GB" sz="2400" dirty="0"/>
              <a:t>Erasmus+ Capacity Building for Higher Education 2025 call (Nov 2025 – Oct 2026) (Austria, Cyprus, North Macedonia, Albania, Bosnia and Herzegovina)</a:t>
            </a:r>
          </a:p>
          <a:p>
            <a:pPr>
              <a:buFontTx/>
              <a:buChar char="-"/>
            </a:pPr>
            <a:r>
              <a:rPr lang="en-US" sz="2400" b="1" dirty="0"/>
              <a:t>GREENSTARS: Choose Science! Building Up Society Through Research and Innovation</a:t>
            </a:r>
            <a:r>
              <a:rPr lang="en-US" sz="2400" dirty="0"/>
              <a:t>; Horizon Europe HORIZON-MSCA-2025 CITIZENS-01 (May 2026 – April 2028)</a:t>
            </a:r>
          </a:p>
          <a:p>
            <a:pPr>
              <a:buFontTx/>
              <a:buChar char="-"/>
            </a:pPr>
            <a:endParaRPr lang="en-GB" sz="2400" dirty="0"/>
          </a:p>
          <a:p>
            <a:pPr>
              <a:buFontTx/>
              <a:buChar char="-"/>
            </a:pPr>
            <a:endParaRPr lang="en-GB" dirty="0"/>
          </a:p>
          <a:p>
            <a:endParaRPr lang="en-GB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3903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F14CA-F4F0-6E40-D526-AE539083B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4C168-E7EA-11FD-83A7-00C766BB9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236" y="1403467"/>
            <a:ext cx="10515600" cy="835697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Recommendations for young researchers and scientists</a:t>
            </a:r>
            <a:endParaRPr lang="en-GB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5DBFC-C43B-7F60-34FD-50A1075B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4" y="1986440"/>
            <a:ext cx="11072597" cy="4351338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Believe in yourself and your research / idea</a:t>
            </a:r>
          </a:p>
          <a:p>
            <a:r>
              <a:rPr lang="en-US" sz="2600" dirty="0"/>
              <a:t>You can work for others or </a:t>
            </a:r>
            <a:r>
              <a:rPr lang="en-US" sz="2600" b="1" dirty="0"/>
              <a:t>can open your own business </a:t>
            </a:r>
            <a:r>
              <a:rPr lang="en-US" sz="2600" dirty="0"/>
              <a:t>(sometimes both is possible, but …)</a:t>
            </a:r>
          </a:p>
          <a:p>
            <a:r>
              <a:rPr lang="en-US" sz="2600" dirty="0"/>
              <a:t>Now – there are numerous opportunities to support transformation of your research to start-up:</a:t>
            </a:r>
          </a:p>
          <a:p>
            <a:pPr lvl="1"/>
            <a:r>
              <a:rPr lang="en-US" sz="2200" dirty="0"/>
              <a:t>EU funding opportunities (EIC and EIT, HORIZON, etc.)</a:t>
            </a:r>
          </a:p>
          <a:p>
            <a:pPr lvl="1"/>
            <a:r>
              <a:rPr lang="en-US" sz="2200" dirty="0"/>
              <a:t>Mentoring support EEN, different project on EU, WB and national level</a:t>
            </a:r>
          </a:p>
          <a:p>
            <a:pPr lvl="1"/>
            <a:r>
              <a:rPr lang="en-US" sz="2200" dirty="0"/>
              <a:t>Domestic funding – INOVA + different VC (Venture Capital) funds and Business Angel Networks (private investors)</a:t>
            </a:r>
          </a:p>
          <a:p>
            <a:r>
              <a:rPr lang="en-GB" sz="3200" b="1" dirty="0">
                <a:solidFill>
                  <a:srgbClr val="C00000"/>
                </a:solidFill>
              </a:rPr>
              <a:t>Now</a:t>
            </a:r>
            <a:r>
              <a:rPr lang="en-GB" sz="3200" dirty="0"/>
              <a:t> is the </a:t>
            </a:r>
            <a:r>
              <a:rPr lang="en-GB" sz="3200" b="1" dirty="0"/>
              <a:t>right time</a:t>
            </a:r>
            <a:r>
              <a:rPr lang="en-GB" sz="3200" dirty="0"/>
              <a:t> - and now </a:t>
            </a:r>
            <a:r>
              <a:rPr lang="en-GB" sz="3200" b="1" dirty="0"/>
              <a:t>is your time</a:t>
            </a:r>
            <a:r>
              <a:rPr lang="en-GB" sz="3200" dirty="0"/>
              <a:t> - </a:t>
            </a:r>
            <a:r>
              <a:rPr lang="en-GB" sz="3200" b="1" dirty="0">
                <a:solidFill>
                  <a:srgbClr val="C00000"/>
                </a:solidFill>
              </a:rPr>
              <a:t>to create both influence and impact</a:t>
            </a:r>
            <a:r>
              <a:rPr lang="en-GB" sz="32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22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01ADE-FE64-012D-A801-B9F4F173B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E6FC-4849-3677-7F26-7C1334C61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761" y="1601696"/>
            <a:ext cx="10515600" cy="83569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Thank you very much</a:t>
            </a:r>
            <a:br>
              <a:rPr lang="en-US" sz="4800" b="1" dirty="0"/>
            </a:br>
            <a:r>
              <a:rPr lang="en-US" sz="4800" b="1" dirty="0"/>
              <a:t>for your attention</a:t>
            </a:r>
            <a:endParaRPr lang="en-GB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1C593-9243-7431-7345-0F080A73A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321424"/>
            <a:ext cx="11072597" cy="3111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Prof. Dr. Radmil Polenakovikj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600" dirty="0">
                <a:hlinkClick r:id="rId3"/>
              </a:rPr>
              <a:t>radmil.polenakovik@mf.edu.mk</a:t>
            </a:r>
            <a:endParaRPr lang="en-US" sz="2600" dirty="0"/>
          </a:p>
          <a:p>
            <a:pPr marL="0" indent="0">
              <a:buNone/>
            </a:pPr>
            <a:r>
              <a:rPr lang="en-US" sz="2600" dirty="0">
                <a:hlinkClick r:id="rId4"/>
              </a:rPr>
              <a:t>radmilpolenakovik@yahoo.com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mob: +389 70 332 930</a:t>
            </a:r>
          </a:p>
          <a:p>
            <a:pPr marL="0" indent="0">
              <a:buNone/>
            </a:pPr>
            <a:r>
              <a:rPr lang="en-US" sz="2600" dirty="0"/>
              <a:t>LinkedIn: </a:t>
            </a:r>
            <a:r>
              <a:rPr lang="en-US" sz="2600" dirty="0">
                <a:hlinkClick r:id="rId5"/>
              </a:rPr>
              <a:t>https://mk.linkedin.com/in/radmil-polenakovikj-48195a6</a:t>
            </a:r>
            <a:r>
              <a:rPr 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312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05E50-E9B2-A46F-F1A4-1AE6DFC10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5085"/>
            <a:ext cx="10515600" cy="544171"/>
          </a:xfrm>
        </p:spPr>
        <p:txBody>
          <a:bodyPr/>
          <a:lstStyle/>
          <a:p>
            <a:r>
              <a:rPr lang="en-US" sz="4000" b="1" dirty="0"/>
              <a:t>Content</a:t>
            </a: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CBC48-9AB9-B2FA-5DC6-0A3CACFBE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19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will speak about:</a:t>
            </a:r>
          </a:p>
          <a:p>
            <a:pPr>
              <a:buFontTx/>
              <a:buChar char="-"/>
            </a:pPr>
            <a:r>
              <a:rPr lang="en-US" dirty="0"/>
              <a:t>Influence vs. Impact</a:t>
            </a:r>
          </a:p>
          <a:p>
            <a:pPr>
              <a:buFontTx/>
              <a:buChar char="-"/>
            </a:pPr>
            <a:r>
              <a:rPr lang="en-US" dirty="0"/>
              <a:t>My University and me</a:t>
            </a:r>
          </a:p>
          <a:p>
            <a:pPr>
              <a:buFontTx/>
              <a:buChar char="-"/>
            </a:pPr>
            <a:r>
              <a:rPr lang="en-GB" dirty="0"/>
              <a:t>University level vs. personal level influence/impact</a:t>
            </a:r>
          </a:p>
          <a:p>
            <a:pPr>
              <a:buFontTx/>
              <a:buChar char="-"/>
            </a:pPr>
            <a:r>
              <a:rPr lang="en-GB" dirty="0"/>
              <a:t>Mistakes to avoid</a:t>
            </a:r>
          </a:p>
          <a:p>
            <a:pPr>
              <a:buFontTx/>
              <a:buChar char="-"/>
            </a:pPr>
            <a:r>
              <a:rPr lang="en-GB" dirty="0"/>
              <a:t>Lessons learned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125047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97F0B-87F2-7136-E1E5-279FBFCFE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6C09D-3AE1-9016-907C-1628EA645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5085"/>
            <a:ext cx="10515600" cy="544171"/>
          </a:xfrm>
        </p:spPr>
        <p:txBody>
          <a:bodyPr/>
          <a:lstStyle/>
          <a:p>
            <a:r>
              <a:rPr lang="en-US" sz="4000" b="1" dirty="0"/>
              <a:t>Influence vs.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2DDD5-8D7B-FE52-6F8E-8E2E2C143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193"/>
            <a:ext cx="10515600" cy="4351338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GB" b="1" i="1" dirty="0"/>
              <a:t>Influence</a:t>
            </a:r>
            <a:r>
              <a:rPr lang="en-GB" b="1" dirty="0"/>
              <a:t> </a:t>
            </a:r>
            <a:r>
              <a:rPr lang="en-GB" dirty="0"/>
              <a:t>is the process</a:t>
            </a:r>
            <a:r>
              <a:rPr lang="en-GB" b="1" dirty="0"/>
              <a:t>; </a:t>
            </a:r>
            <a:r>
              <a:rPr lang="en-GB" b="1" i="1" dirty="0"/>
              <a:t>impact</a:t>
            </a:r>
            <a:r>
              <a:rPr lang="en-GB" b="1" dirty="0"/>
              <a:t> </a:t>
            </a:r>
            <a:r>
              <a:rPr lang="en-GB" dirty="0"/>
              <a:t>is the result</a:t>
            </a:r>
            <a:r>
              <a:rPr lang="en-GB" b="1" dirty="0"/>
              <a:t>: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400" b="1" dirty="0"/>
              <a:t>Influence</a:t>
            </a:r>
            <a:r>
              <a:rPr lang="en-GB" sz="2400" dirty="0"/>
              <a:t> refers to the </a:t>
            </a:r>
            <a:r>
              <a:rPr lang="en-GB" sz="2400" b="1" dirty="0"/>
              <a:t>ability to shape opinions, </a:t>
            </a:r>
            <a:r>
              <a:rPr lang="en-GB" sz="2400" b="1" dirty="0" err="1"/>
              <a:t>behavior</a:t>
            </a:r>
            <a:r>
              <a:rPr lang="en-GB" sz="2400" b="1" dirty="0"/>
              <a:t>, decisions, or direction</a:t>
            </a:r>
            <a:r>
              <a:rPr lang="en-GB" sz="2400" dirty="0"/>
              <a:t>.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400" b="1" dirty="0"/>
              <a:t>Impact</a:t>
            </a:r>
            <a:r>
              <a:rPr lang="en-GB" sz="2400" dirty="0"/>
              <a:t> refers to the </a:t>
            </a:r>
            <a:r>
              <a:rPr lang="en-GB" sz="2400" b="1" dirty="0"/>
              <a:t>actual change or effect that happened</a:t>
            </a:r>
            <a:r>
              <a:rPr lang="en-GB" sz="2400" dirty="0"/>
              <a:t> because of that influence.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b="1" i="1" dirty="0"/>
              <a:t>Influence</a:t>
            </a:r>
            <a:r>
              <a:rPr lang="en-GB" dirty="0"/>
              <a:t> is often gradual and subtle; </a:t>
            </a:r>
            <a:r>
              <a:rPr lang="en-GB" b="1" i="1" dirty="0"/>
              <a:t>Impact</a:t>
            </a:r>
            <a:r>
              <a:rPr lang="en-GB" dirty="0"/>
              <a:t> is visible, stronger, and measurable.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dirty="0"/>
              <a:t>For </a:t>
            </a:r>
            <a:r>
              <a:rPr lang="en-GB" b="1" dirty="0"/>
              <a:t>stakeholders: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400" b="1" dirty="0"/>
              <a:t>Influence </a:t>
            </a:r>
            <a:r>
              <a:rPr lang="en-GB" sz="2400" dirty="0"/>
              <a:t>=&gt; power to affect decisions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400" b="1" dirty="0"/>
              <a:t>Impact </a:t>
            </a:r>
            <a:r>
              <a:rPr lang="en-GB" sz="2400" dirty="0"/>
              <a:t>=&gt; degree to which the stakeholder is affected by the actions</a:t>
            </a:r>
          </a:p>
          <a:p>
            <a:pPr marL="0" indent="0">
              <a:spcBef>
                <a:spcPts val="600"/>
              </a:spcBef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40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3A05E-24B5-333F-1B9A-8DBD0BDE4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4B88-BEE1-C76D-6942-B0AD1826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5085"/>
            <a:ext cx="10515600" cy="544171"/>
          </a:xfrm>
        </p:spPr>
        <p:txBody>
          <a:bodyPr/>
          <a:lstStyle/>
          <a:p>
            <a:r>
              <a:rPr lang="en-US" sz="4000" b="1" dirty="0"/>
              <a:t>In order to make influence and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7405F-03A7-1BC4-DB7F-884E00007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193"/>
            <a:ext cx="10515600" cy="60069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GB" sz="3200" b="1" i="1" dirty="0"/>
              <a:t>You need team, support and right environment !</a:t>
            </a:r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553033-5624-B8E9-E0B6-964AE578D892}"/>
              </a:ext>
            </a:extLst>
          </p:cNvPr>
          <p:cNvSpPr/>
          <p:nvPr/>
        </p:nvSpPr>
        <p:spPr>
          <a:xfrm>
            <a:off x="1805749" y="4287691"/>
            <a:ext cx="960504" cy="468726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YOU</a:t>
            </a:r>
            <a:endParaRPr lang="en-GB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C1AE98B-6C10-A107-BEF5-A655C509A3C9}"/>
              </a:ext>
            </a:extLst>
          </p:cNvPr>
          <p:cNvSpPr/>
          <p:nvPr/>
        </p:nvSpPr>
        <p:spPr>
          <a:xfrm>
            <a:off x="1666155" y="4149378"/>
            <a:ext cx="1507351" cy="74535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36D5BC-1CEA-99F1-3ADD-54807604B72B}"/>
              </a:ext>
            </a:extLst>
          </p:cNvPr>
          <p:cNvSpPr/>
          <p:nvPr/>
        </p:nvSpPr>
        <p:spPr>
          <a:xfrm>
            <a:off x="1526561" y="3941909"/>
            <a:ext cx="2154091" cy="114492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E3986E-02C8-1DBF-CEBF-F96C928B3B8E}"/>
              </a:ext>
            </a:extLst>
          </p:cNvPr>
          <p:cNvSpPr/>
          <p:nvPr/>
        </p:nvSpPr>
        <p:spPr>
          <a:xfrm>
            <a:off x="1386967" y="3734440"/>
            <a:ext cx="2846935" cy="15291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49A1CC-1486-1A6D-57A4-E2E0452DFDA1}"/>
              </a:ext>
            </a:extLst>
          </p:cNvPr>
          <p:cNvSpPr/>
          <p:nvPr/>
        </p:nvSpPr>
        <p:spPr>
          <a:xfrm>
            <a:off x="1247374" y="3557708"/>
            <a:ext cx="3501359" cy="192100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90466A-6A45-6DA0-9CF0-5C6EBE269062}"/>
              </a:ext>
            </a:extLst>
          </p:cNvPr>
          <p:cNvSpPr/>
          <p:nvPr/>
        </p:nvSpPr>
        <p:spPr>
          <a:xfrm>
            <a:off x="1046308" y="3300293"/>
            <a:ext cx="4155783" cy="2416628"/>
          </a:xfrm>
          <a:prstGeom prst="ellipse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D3CDE2-DDE1-FEF9-EDD0-5E0EEFA27698}"/>
              </a:ext>
            </a:extLst>
          </p:cNvPr>
          <p:cNvSpPr txBox="1"/>
          <p:nvPr/>
        </p:nvSpPr>
        <p:spPr>
          <a:xfrm>
            <a:off x="8289008" y="2668064"/>
            <a:ext cx="373788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Chair </a:t>
            </a:r>
            <a:r>
              <a:rPr lang="en-US" sz="2000" dirty="0"/>
              <a:t>within your Institute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Institute </a:t>
            </a:r>
            <a:r>
              <a:rPr lang="en-US" sz="2000" dirty="0"/>
              <a:t>within you Faculty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Faculty </a:t>
            </a:r>
            <a:r>
              <a:rPr lang="en-US" sz="2000" dirty="0"/>
              <a:t>within your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Local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Regional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National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International level</a:t>
            </a:r>
            <a:endParaRPr lang="en-GB" sz="20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ABBDD7-9285-A6AC-5C43-D84276825FF8}"/>
              </a:ext>
            </a:extLst>
          </p:cNvPr>
          <p:cNvSpPr/>
          <p:nvPr/>
        </p:nvSpPr>
        <p:spPr>
          <a:xfrm>
            <a:off x="858690" y="3053477"/>
            <a:ext cx="4796759" cy="284786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A41A97F-AA46-60EF-5228-2E5FBC74DC46}"/>
              </a:ext>
            </a:extLst>
          </p:cNvPr>
          <p:cNvSpPr/>
          <p:nvPr/>
        </p:nvSpPr>
        <p:spPr>
          <a:xfrm>
            <a:off x="697644" y="2873829"/>
            <a:ext cx="5511056" cy="3227294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F884F3-86FD-A2A4-8ABE-208DAF81B49D}"/>
              </a:ext>
            </a:extLst>
          </p:cNvPr>
          <p:cNvSpPr/>
          <p:nvPr/>
        </p:nvSpPr>
        <p:spPr>
          <a:xfrm>
            <a:off x="550366" y="2668064"/>
            <a:ext cx="6134744" cy="3648212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02701467-8379-633B-8BF9-53D15CAB357B}"/>
              </a:ext>
            </a:extLst>
          </p:cNvPr>
          <p:cNvSpPr/>
          <p:nvPr/>
        </p:nvSpPr>
        <p:spPr>
          <a:xfrm rot="10800000">
            <a:off x="7692461" y="2804673"/>
            <a:ext cx="455423" cy="2896880"/>
          </a:xfrm>
          <a:prstGeom prst="triangle">
            <a:avLst>
              <a:gd name="adj" fmla="val 55061"/>
            </a:avLst>
          </a:prstGeom>
          <a:solidFill>
            <a:srgbClr val="FDD3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7751F0-9A27-70ED-0384-832AEEDA6EED}"/>
              </a:ext>
            </a:extLst>
          </p:cNvPr>
          <p:cNvSpPr txBox="1"/>
          <p:nvPr/>
        </p:nvSpPr>
        <p:spPr>
          <a:xfrm>
            <a:off x="6997338" y="2668064"/>
            <a:ext cx="553998" cy="30610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b="1" dirty="0"/>
              <a:t>Influence and impact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95862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49ED7-EB32-86B6-E39D-62A8C1781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6E18-AA5B-E3A2-10E5-F8EB99AA8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13287"/>
            <a:ext cx="11182643" cy="544171"/>
          </a:xfrm>
        </p:spPr>
        <p:txBody>
          <a:bodyPr/>
          <a:lstStyle/>
          <a:p>
            <a:r>
              <a:rPr lang="en-US" sz="4000" b="1" dirty="0"/>
              <a:t>Ss. Cyril and Methodius University in Skopje</a:t>
            </a: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72CFD-8466-C4FD-0B44-7F46AFEED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2395"/>
            <a:ext cx="105156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600" dirty="0"/>
              <a:t>Established in 1949</a:t>
            </a:r>
          </a:p>
          <a:p>
            <a:pPr>
              <a:buFontTx/>
              <a:buChar char="-"/>
            </a:pPr>
            <a:r>
              <a:rPr lang="en-US" sz="2600" dirty="0"/>
              <a:t>Now: 23 faculties, 5 scientific institutes and 12 associate members</a:t>
            </a:r>
          </a:p>
          <a:p>
            <a:pPr>
              <a:buFontTx/>
              <a:buChar char="-"/>
            </a:pPr>
            <a:r>
              <a:rPr lang="en-US" sz="2600" dirty="0"/>
              <a:t>Currently: </a:t>
            </a:r>
            <a:r>
              <a:rPr lang="ru-RU" sz="2600" dirty="0"/>
              <a:t>23.738 </a:t>
            </a:r>
            <a:r>
              <a:rPr lang="en-US" sz="2600" dirty="0"/>
              <a:t>– 1st cycle students, 1</a:t>
            </a:r>
            <a:r>
              <a:rPr lang="ru-RU" sz="2600" dirty="0"/>
              <a:t>.458 </a:t>
            </a:r>
            <a:r>
              <a:rPr lang="en-US" sz="2600" dirty="0"/>
              <a:t>– 2nd cycle students, </a:t>
            </a:r>
            <a:r>
              <a:rPr lang="ru-RU" sz="2600" dirty="0"/>
              <a:t>1.745  </a:t>
            </a:r>
            <a:r>
              <a:rPr lang="en-US" sz="2600" dirty="0"/>
              <a:t>- 3rd cycle students; and 3.100 professors, assistants and administration</a:t>
            </a:r>
          </a:p>
          <a:p>
            <a:pPr>
              <a:buFontTx/>
              <a:buChar char="-"/>
            </a:pPr>
            <a:r>
              <a:rPr lang="en-US" sz="2600" dirty="0"/>
              <a:t>Until now: </a:t>
            </a:r>
            <a:r>
              <a:rPr lang="ru-RU" sz="2600" dirty="0"/>
              <a:t>195.547</a:t>
            </a:r>
            <a:r>
              <a:rPr lang="en-US" sz="2600" dirty="0"/>
              <a:t> graduated on a 1st cycle of studies</a:t>
            </a:r>
            <a:r>
              <a:rPr lang="ru-RU" sz="2600" dirty="0"/>
              <a:t>, 22.487 </a:t>
            </a:r>
            <a:r>
              <a:rPr lang="en-US" sz="2600" dirty="0"/>
              <a:t>obtained master degree and</a:t>
            </a:r>
            <a:r>
              <a:rPr lang="ru-RU" sz="2600" dirty="0"/>
              <a:t> 5.933 </a:t>
            </a:r>
            <a:r>
              <a:rPr lang="en-US" sz="2600" dirty="0"/>
              <a:t>are with PhD degree </a:t>
            </a:r>
          </a:p>
          <a:p>
            <a:pPr>
              <a:buFontTx/>
              <a:buChar char="-"/>
            </a:pPr>
            <a:r>
              <a:rPr lang="en-US" sz="2600" dirty="0"/>
              <a:t>Faculty of Mechanical Engineering (9 undergraduate programs, 15 MSc programs and 3 PhD programs, with 1000 students, 70 staff)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US" sz="2600" dirty="0"/>
              <a:t>I am coming from Institute for Production and Industrial Engineering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97137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A7FC7-7433-0E77-7495-94BBB0BF5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D3E12-CFB5-4637-8453-66D773068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66095"/>
            <a:ext cx="11182643" cy="544171"/>
          </a:xfrm>
        </p:spPr>
        <p:txBody>
          <a:bodyPr/>
          <a:lstStyle/>
          <a:p>
            <a:r>
              <a:rPr lang="en-US" sz="4000" b="1" dirty="0"/>
              <a:t>Who is Radmil?</a:t>
            </a: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19143-986D-02D3-937F-A242C0052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3910"/>
            <a:ext cx="11182642" cy="435133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600" dirty="0"/>
              <a:t>At the Faculty of Mechanical Engineering, UKIM since 1991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Lecturing Entrepreneurship (since 1997) and Innovation management (2001) at UKIM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350+ papers (including 20 textbooks), but only few impact factor journals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160 + projects – supported by EU </a:t>
            </a:r>
            <a:r>
              <a:rPr lang="en-GB" sz="2600" dirty="0"/>
              <a:t>(cross-border, FP7, Tempus, COSME, Erasmus+, H2020...), OECD, World Bank, ETF, ADA, USAID, GTZ, CEI, UNDP, UNIDO, Macedonian institutions;</a:t>
            </a:r>
            <a:r>
              <a:rPr lang="en-US" sz="2600" dirty="0"/>
              <a:t>  &amp; evaluator to 10+ programs</a:t>
            </a:r>
          </a:p>
          <a:p>
            <a:pPr>
              <a:spcBef>
                <a:spcPts val="600"/>
              </a:spcBef>
            </a:pPr>
            <a:r>
              <a:rPr lang="en-GB" sz="2600" dirty="0"/>
              <a:t>Consulting in Serbia, Montenegro, Bosnia &amp; Herzegovina, Albania, Romania, Moldova, Ukraine, Ethiopia, Tunisia, Morocco, Azerbaijan…</a:t>
            </a:r>
          </a:p>
          <a:p>
            <a:pPr>
              <a:spcBef>
                <a:spcPts val="600"/>
              </a:spcBef>
            </a:pPr>
            <a:r>
              <a:rPr lang="en-GB" sz="2600" dirty="0"/>
              <a:t>Established first University Business Start-up centre &amp; Career Centre(2006), NCDIEL (2009), Centre for excellence in green innovation (2021)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5745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8281B-5577-FA18-3866-744D4F099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1170A-A11C-90E2-17F1-760A626C3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66095"/>
            <a:ext cx="11182643" cy="544171"/>
          </a:xfrm>
        </p:spPr>
        <p:txBody>
          <a:bodyPr/>
          <a:lstStyle/>
          <a:p>
            <a:r>
              <a:rPr lang="en-US" sz="4000" b="1" dirty="0"/>
              <a:t>Who is Radmil?</a:t>
            </a: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B5B28-CE41-1EAF-E69F-7873B216F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33862"/>
            <a:ext cx="10515600" cy="435133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300" dirty="0"/>
              <a:t>Developed training and mentoring scheme and competitions for creation of </a:t>
            </a:r>
            <a:r>
              <a:rPr lang="en-US" sz="2300" b="1" dirty="0"/>
              <a:t>60+ start-up</a:t>
            </a:r>
            <a:r>
              <a:rPr lang="en-US" sz="2300" dirty="0"/>
              <a:t> companies (via BSC and NCDIEL)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National SME strategy 2025-2030, National Development Strategy 2024-2044, Regional innovation strategies, National Cluster strategy 2018-2025, National Entrepreneurial Learning Strategy 2014-2020, etc.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Push of the entrepreneurial education in the country (National strategy for entrepreneurial learning + courses </a:t>
            </a:r>
            <a:r>
              <a:rPr lang="en-US" sz="2300" b="1" dirty="0"/>
              <a:t>Innovation</a:t>
            </a:r>
            <a:r>
              <a:rPr lang="en-US" sz="2300" dirty="0"/>
              <a:t> in 9</a:t>
            </a:r>
            <a:r>
              <a:rPr lang="en-US" sz="2300" baseline="30000" dirty="0"/>
              <a:t>th</a:t>
            </a:r>
            <a:r>
              <a:rPr lang="en-US" sz="2300" dirty="0"/>
              <a:t> grade of primary school and </a:t>
            </a:r>
            <a:r>
              <a:rPr lang="en-US" sz="2300" b="1" dirty="0"/>
              <a:t>Innovation and Entrepreneurship</a:t>
            </a:r>
            <a:r>
              <a:rPr lang="en-US" sz="2300" dirty="0"/>
              <a:t> in 1</a:t>
            </a:r>
            <a:r>
              <a:rPr lang="en-US" sz="2300" baseline="30000" dirty="0"/>
              <a:t>st</a:t>
            </a:r>
            <a:r>
              <a:rPr lang="en-US" sz="2300" dirty="0"/>
              <a:t>, 2</a:t>
            </a:r>
            <a:r>
              <a:rPr lang="en-US" sz="2300" baseline="30000" dirty="0"/>
              <a:t>nd</a:t>
            </a:r>
            <a:r>
              <a:rPr lang="en-US" sz="2300" dirty="0"/>
              <a:t> and 3</a:t>
            </a:r>
            <a:r>
              <a:rPr lang="en-US" sz="2300" baseline="30000" dirty="0"/>
              <a:t>rd</a:t>
            </a:r>
            <a:r>
              <a:rPr lang="en-US" sz="2300" dirty="0"/>
              <a:t> year, and </a:t>
            </a:r>
            <a:r>
              <a:rPr lang="en-US" sz="2300" b="1" dirty="0"/>
              <a:t>Business and Entrepreneurship</a:t>
            </a:r>
            <a:r>
              <a:rPr lang="en-US" sz="2300" dirty="0"/>
              <a:t> in 4</a:t>
            </a:r>
            <a:r>
              <a:rPr lang="en-US" sz="2300" baseline="30000" dirty="0"/>
              <a:t>th</a:t>
            </a:r>
            <a:r>
              <a:rPr lang="en-US" sz="2300" dirty="0"/>
              <a:t> year of Gymnasiums; training of &gt; 2500 teachers in primary and secondary schools (Manual: How to teach entrepreneurship?)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Established start-up company Micro HEL-EX in 2023 (with UKIM colleagues)</a:t>
            </a:r>
          </a:p>
          <a:p>
            <a:pPr>
              <a:spcBef>
                <a:spcPts val="600"/>
              </a:spcBef>
            </a:pPr>
            <a:r>
              <a:rPr lang="en-US" sz="2300" dirty="0">
                <a:cs typeface="Arial" charset="0"/>
              </a:rPr>
              <a:t>Organization of the </a:t>
            </a:r>
            <a:r>
              <a:rPr lang="en-US" sz="2300" b="1" dirty="0">
                <a:cs typeface="Arial" charset="0"/>
              </a:rPr>
              <a:t>National best business plan competition for high school students </a:t>
            </a:r>
            <a:r>
              <a:rPr lang="en-US" sz="2300" dirty="0">
                <a:cs typeface="Arial" charset="0"/>
              </a:rPr>
              <a:t>(since 2008)</a:t>
            </a:r>
          </a:p>
          <a:p>
            <a:pPr>
              <a:spcBef>
                <a:spcPts val="6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536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Bojan\Documents\Arbajten\ICEIRD\Sliki ICEIRD 2011\IMG_0005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0684" y="188641"/>
            <a:ext cx="4076797" cy="305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Bojan\Documents\Arbajten\ICEIRD\Sliki ICEIRD 2011\IMG_0057 (2).JPG"/>
          <p:cNvPicPr>
            <a:picLocks noChangeAspect="1" noChangeArrowheads="1"/>
          </p:cNvPicPr>
          <p:nvPr/>
        </p:nvPicPr>
        <p:blipFill>
          <a:blip r:embed="rId4" cstate="print"/>
          <a:srcRect l="11339" t="3238" r="7018" b="9071"/>
          <a:stretch>
            <a:fillRect/>
          </a:stretch>
        </p:blipFill>
        <p:spPr bwMode="auto">
          <a:xfrm>
            <a:off x="1684778" y="3454400"/>
            <a:ext cx="4032448" cy="324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Bojan\Documents\Arbajten\ICEIRD\Sliki ICEIRD 2011\sredni\IMG_0055 (2).JPG"/>
          <p:cNvPicPr>
            <a:picLocks noChangeAspect="1" noChangeArrowheads="1"/>
          </p:cNvPicPr>
          <p:nvPr/>
        </p:nvPicPr>
        <p:blipFill>
          <a:blip r:embed="rId5" cstate="print"/>
          <a:srcRect l="5170"/>
          <a:stretch>
            <a:fillRect/>
          </a:stretch>
        </p:blipFill>
        <p:spPr bwMode="auto">
          <a:xfrm>
            <a:off x="5952748" y="3429001"/>
            <a:ext cx="4084959" cy="319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Bojan\Documents\Arbajten\ICEIRD\Sliki ICEIRD 2011\IMG_0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84778" y="176035"/>
            <a:ext cx="4104456" cy="307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4033" y="356253"/>
            <a:ext cx="4619007" cy="307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7511" y="356252"/>
            <a:ext cx="443502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4592" y="3652794"/>
            <a:ext cx="4567953" cy="30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4552" y="3648478"/>
            <a:ext cx="4464496" cy="304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5256AD02313B4B9D01908545C72405" ma:contentTypeVersion="15" ma:contentTypeDescription="Vytvoří nový dokument" ma:contentTypeScope="" ma:versionID="bb6007c9a435e8adc382901aa253a4a3">
  <xsd:schema xmlns:xsd="http://www.w3.org/2001/XMLSchema" xmlns:xs="http://www.w3.org/2001/XMLSchema" xmlns:p="http://schemas.microsoft.com/office/2006/metadata/properties" xmlns:ns2="79809be1-a23d-4fbb-ae41-e80da8be8c5c" xmlns:ns3="a3eee480-9342-49fa-b34f-7827bba28775" targetNamespace="http://schemas.microsoft.com/office/2006/metadata/properties" ma:root="true" ma:fieldsID="d3d239e3ab518c7be1966f33e93bc6c4" ns2:_="" ns3:_="">
    <xsd:import namespace="79809be1-a23d-4fbb-ae41-e80da8be8c5c"/>
    <xsd:import namespace="a3eee480-9342-49fa-b34f-7827bba28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09be1-a23d-4fbb-ae41-e80da8be8c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Značky obrázků" ma:readOnly="false" ma:fieldId="{5cf76f15-5ced-4ddc-b409-7134ff3c332f}" ma:taxonomyMulti="true" ma:sspId="d9e86051-c9c6-4c0f-b4d0-568baeb249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eee480-9342-49fa-b34f-7827bba28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ed08206-14e0-4a62-b128-b47464638893}" ma:internalName="TaxCatchAll" ma:showField="CatchAllData" ma:web="a3eee480-9342-49fa-b34f-7827bba28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eee480-9342-49fa-b34f-7827bba28775" xsi:nil="true"/>
    <lcf76f155ced4ddcb4097134ff3c332f xmlns="79809be1-a23d-4fbb-ae41-e80da8be8c5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2DE3E1-367B-45FB-B41D-3C80DE40018B}"/>
</file>

<file path=customXml/itemProps2.xml><?xml version="1.0" encoding="utf-8"?>
<ds:datastoreItem xmlns:ds="http://schemas.openxmlformats.org/officeDocument/2006/customXml" ds:itemID="{F5BABC24-AC24-473C-BE74-025DD91B593B}"/>
</file>

<file path=customXml/itemProps3.xml><?xml version="1.0" encoding="utf-8"?>
<ds:datastoreItem xmlns:ds="http://schemas.openxmlformats.org/officeDocument/2006/customXml" ds:itemID="{D6A7489D-A2CB-44EE-889E-14D0BF183ECA}"/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1418</Words>
  <Application>Microsoft Office PowerPoint</Application>
  <PresentationFormat>Widescreen</PresentationFormat>
  <Paragraphs>176</Paragraphs>
  <Slides>18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Aptos</vt:lpstr>
      <vt:lpstr>Arial</vt:lpstr>
      <vt:lpstr>Office Theme</vt:lpstr>
      <vt:lpstr>The Role of the Universities in Strengthening Local and National Innovation Ecosystems: Experiences from Ss. Cyril and Methodius University in Skopje</vt:lpstr>
      <vt:lpstr>Content</vt:lpstr>
      <vt:lpstr>Influence vs. Impact</vt:lpstr>
      <vt:lpstr>In order to make influence and impact</vt:lpstr>
      <vt:lpstr>Ss. Cyril and Methodius University in Skopje</vt:lpstr>
      <vt:lpstr>Who is Radmil?</vt:lpstr>
      <vt:lpstr>Who is Radmil?</vt:lpstr>
      <vt:lpstr>PowerPoint Presentation</vt:lpstr>
      <vt:lpstr>PowerPoint Presentation</vt:lpstr>
      <vt:lpstr>PowerPoint Presentation</vt:lpstr>
      <vt:lpstr>PowerPoint Presentation</vt:lpstr>
      <vt:lpstr>What is our (Micro HEL-EX) story?</vt:lpstr>
      <vt:lpstr>PowerPoint Presentation</vt:lpstr>
      <vt:lpstr>PowerPoint Presentation</vt:lpstr>
      <vt:lpstr>PowerPoint Presentation</vt:lpstr>
      <vt:lpstr>Regional/National/International influence / impact</vt:lpstr>
      <vt:lpstr>Recommendations for young researchers and scientists</vt:lpstr>
      <vt:lpstr>Thank you very much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Radmil Polenakovikj</dc:creator>
  <cp:lastModifiedBy>Radmil Polenakovikj</cp:lastModifiedBy>
  <cp:revision>15</cp:revision>
  <dcterms:created xsi:type="dcterms:W3CDTF">2026-04-14T15:13:26Z</dcterms:created>
  <dcterms:modified xsi:type="dcterms:W3CDTF">2026-04-15T08:11:46Z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0x010100BE5256AD02313B4B9D01908545C72405</vt:lpwstr>
  </property>
</Properties>
</file>