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24.xml" ContentType="application/vnd.openxmlformats-officedocument.presentationml.notesSlide+xml"/>
  <Override PartName="/ppt/notesSlides/notesSlide2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8288000" cy="10287000"/>
  <p:notesSz cx="6858000" cy="9144000"/>
  <p:embeddedFontLst>
    <p:embeddedFont>
      <p:font typeface="Arimo"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Montserrat" panose="020B0604020202020204" charset="-52"/>
      <p:bold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iQERjzy6nTDAxdFxBghpoKmCYi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1" d="100"/>
          <a:sy n="51" d="100"/>
        </p:scale>
        <p:origin x="-456"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65210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 name="Google Shape;86;p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7" name="Google Shape;87;p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 name="Google Shape;90;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63" name="Google Shape;263;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64" name="Google Shape;264;p1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67" name="Google Shape;267;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80" name="Google Shape;280;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81" name="Google Shape;281;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84" name="Google Shape;284;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7" name="Google Shape;297;p1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98" name="Google Shape;298;p1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01" name="Google Shape;301;p1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14" name="Google Shape;314;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15" name="Google Shape;315;p1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18" name="Google Shape;318;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d64b78012f_0_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31" name="Google Shape;331;g3d64b78012f_0_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32" name="Google Shape;332;g3d64b78012f_0_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3d64b78012f_0_4: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3d64b78012f_0_4: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35" name="Google Shape;335;g3d64b78012f_0_4: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49" name="Google Shape;349;p1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50" name="Google Shape;350;p1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53" name="Google Shape;353;p1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64" name="Google Shape;364;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65" name="Google Shape;365;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68" name="Google Shape;368;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81" name="Google Shape;381;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82" name="Google Shape;382;p1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85" name="Google Shape;385;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99" name="Google Shape;399;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00" name="Google Shape;400;p1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03" name="Google Shape;403;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15" name="Google Shape;415;p1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16" name="Google Shape;416;p1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1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19" name="Google Shape;419;p1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7" name="Google Shape;107;p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8" name="Google Shape;108;p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1" name="Google Shape;111;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30" name="Google Shape;430;p2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31" name="Google Shape;431;p2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2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2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34" name="Google Shape;434;p2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46" name="Google Shape;446;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47" name="Google Shape;447;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50" name="Google Shape;450;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d65a9b1e99_0_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63" name="Google Shape;463;g3d65a9b1e99_0_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64" name="Google Shape;464;g3d65a9b1e99_0_0: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3d65a9b1e99_0_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g3d65a9b1e99_0_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67" name="Google Shape;467;g3d65a9b1e99_0_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870016bfb8_0_0: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870016bfb8_0_0: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3870016bfb8_0_0:notes"/>
          <p:cNvSpPr txBox="1">
            <a:spLocks noGrp="1"/>
          </p:cNvSpPr>
          <p:nvPr>
            <p:ph type="sldNum" idx="12"/>
          </p:nvPr>
        </p:nvSpPr>
        <p:spPr>
          <a:xfrm>
            <a:off x="5180013" y="6502400"/>
            <a:ext cx="39624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98" name="Google Shape;498;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99" name="Google Shape;499;p2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02" name="Google Shape;502;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13" name="Google Shape;513;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14" name="Google Shape;514;p2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17" name="Google Shape;517;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2" name="Google Shape;122;p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3" name="Google Shape;123;p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6" name="Google Shape;126;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9" name="Google Shape;139;p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0" name="Google Shape;140;p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3" name="Google Shape;143;p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2" name="Google Shape;162;p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3" name="Google Shape;163;p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6" name="Google Shape;166;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5" name="Google Shape;195;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6" name="Google Shape;196;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9" name="Google Shape;199;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13" name="Google Shape;213;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14" name="Google Shape;214;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17" name="Google Shape;217;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31" name="Google Shape;231;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32" name="Google Shape;232;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35" name="Google Shape;235;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48" name="Google Shape;248;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49" name="Google Shape;249;p1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52" name="Google Shape;252;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1792288" y="612775"/>
            <a:ext cx="5486400" cy="4114800"/>
          </a:xfrm>
          <a:prstGeom prst="rect">
            <a:avLst/>
          </a:prstGeom>
          <a:noFill/>
          <a:ln>
            <a:noFill/>
          </a:ln>
        </p:spPr>
      </p:sp>
      <p:sp>
        <p:nvSpPr>
          <p:cNvPr id="68" name="Google Shape;68;p3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png"/><Relationship Id="rId7"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9.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92" name="Google Shape;92;p1"/>
          <p:cNvGrpSpPr/>
          <p:nvPr/>
        </p:nvGrpSpPr>
        <p:grpSpPr>
          <a:xfrm rot="-5400000">
            <a:off x="-4275658" y="4264142"/>
            <a:ext cx="10298525" cy="1772602"/>
            <a:chOff x="0" y="0"/>
            <a:chExt cx="13731367" cy="2363470"/>
          </a:xfrm>
        </p:grpSpPr>
        <p:sp>
          <p:nvSpPr>
            <p:cNvPr id="93" name="Google Shape;93;p1"/>
            <p:cNvSpPr/>
            <p:nvPr/>
          </p:nvSpPr>
          <p:spPr>
            <a:xfrm>
              <a:off x="16891" y="16891"/>
              <a:ext cx="13697585" cy="2329688"/>
            </a:xfrm>
            <a:custGeom>
              <a:avLst/>
              <a:gdLst/>
              <a:ahLst/>
              <a:cxnLst/>
              <a:rect l="l" t="t" r="r" b="b"/>
              <a:pathLst>
                <a:path w="13697585" h="2329688" extrusionOk="0">
                  <a:moveTo>
                    <a:pt x="0" y="0"/>
                  </a:moveTo>
                  <a:lnTo>
                    <a:pt x="13697585" y="0"/>
                  </a:lnTo>
                  <a:lnTo>
                    <a:pt x="13697585" y="2329688"/>
                  </a:lnTo>
                  <a:lnTo>
                    <a:pt x="0" y="2329688"/>
                  </a:lnTo>
                  <a:close/>
                </a:path>
              </a:pathLst>
            </a:custGeom>
            <a:solidFill>
              <a:srgbClr val="191B6A"/>
            </a:solidFill>
            <a:ln>
              <a:noFill/>
            </a:ln>
          </p:spPr>
        </p:sp>
        <p:sp>
          <p:nvSpPr>
            <p:cNvPr id="94" name="Google Shape;94;p1"/>
            <p:cNvSpPr/>
            <p:nvPr/>
          </p:nvSpPr>
          <p:spPr>
            <a:xfrm>
              <a:off x="0" y="0"/>
              <a:ext cx="13731367" cy="2363470"/>
            </a:xfrm>
            <a:custGeom>
              <a:avLst/>
              <a:gdLst/>
              <a:ahLst/>
              <a:cxnLst/>
              <a:rect l="l" t="t" r="r" b="b"/>
              <a:pathLst>
                <a:path w="13731367" h="2363470" extrusionOk="0">
                  <a:moveTo>
                    <a:pt x="16891" y="0"/>
                  </a:moveTo>
                  <a:lnTo>
                    <a:pt x="13714476" y="0"/>
                  </a:lnTo>
                  <a:cubicBezTo>
                    <a:pt x="13723874" y="0"/>
                    <a:pt x="13731367" y="7620"/>
                    <a:pt x="13731367" y="16891"/>
                  </a:cubicBezTo>
                  <a:lnTo>
                    <a:pt x="13731367" y="2346579"/>
                  </a:lnTo>
                  <a:cubicBezTo>
                    <a:pt x="13731367" y="2355977"/>
                    <a:pt x="13723747" y="2363470"/>
                    <a:pt x="13714476" y="2363470"/>
                  </a:cubicBezTo>
                  <a:lnTo>
                    <a:pt x="16891" y="2363470"/>
                  </a:lnTo>
                  <a:cubicBezTo>
                    <a:pt x="7493" y="2363470"/>
                    <a:pt x="0" y="2355850"/>
                    <a:pt x="0" y="2346579"/>
                  </a:cubicBezTo>
                  <a:lnTo>
                    <a:pt x="0" y="16891"/>
                  </a:lnTo>
                  <a:cubicBezTo>
                    <a:pt x="0" y="7620"/>
                    <a:pt x="7620" y="0"/>
                    <a:pt x="16891" y="0"/>
                  </a:cubicBezTo>
                  <a:moveTo>
                    <a:pt x="16891" y="33909"/>
                  </a:moveTo>
                  <a:lnTo>
                    <a:pt x="16891" y="16891"/>
                  </a:lnTo>
                  <a:lnTo>
                    <a:pt x="33909" y="16891"/>
                  </a:lnTo>
                  <a:lnTo>
                    <a:pt x="33909" y="2346579"/>
                  </a:lnTo>
                  <a:lnTo>
                    <a:pt x="16891" y="2346579"/>
                  </a:lnTo>
                  <a:lnTo>
                    <a:pt x="16891" y="2329688"/>
                  </a:lnTo>
                  <a:lnTo>
                    <a:pt x="13714476" y="2329688"/>
                  </a:lnTo>
                  <a:lnTo>
                    <a:pt x="13714476" y="2346579"/>
                  </a:lnTo>
                  <a:lnTo>
                    <a:pt x="13697586" y="2346579"/>
                  </a:lnTo>
                  <a:lnTo>
                    <a:pt x="13697586" y="16891"/>
                  </a:lnTo>
                  <a:lnTo>
                    <a:pt x="13714476" y="16891"/>
                  </a:lnTo>
                  <a:lnTo>
                    <a:pt x="13714476"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1"/>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96" name="Google Shape;96;p1"/>
          <p:cNvSpPr txBox="1"/>
          <p:nvPr/>
        </p:nvSpPr>
        <p:spPr>
          <a:xfrm>
            <a:off x="6325679" y="8606746"/>
            <a:ext cx="8743500" cy="16377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None/>
            </a:pPr>
            <a:r>
              <a:rPr lang="en-US" sz="2000" b="0" i="0" u="none" strike="noStrike" cap="none">
                <a:solidFill>
                  <a:srgbClr val="004890"/>
                </a:solidFill>
                <a:latin typeface="Arimo"/>
                <a:ea typeface="Arimo"/>
                <a:cs typeface="Arimo"/>
                <a:sym typeface="Arimo"/>
              </a:rPr>
              <a:t>Funded   by   the   European   Union. Views   and   opinions   expressed   are   however   those   of  the   author  (s)   only   and   do   not   necessarily   reflect   those   of   the   European   Union   or  European   Research   Executive   Agency.   Neither   the   European   Union   nor   the   granting  authority   can   be   held   responsible   for   them.</a:t>
            </a:r>
            <a:endParaRPr sz="1000"/>
          </a:p>
        </p:txBody>
      </p:sp>
      <p:sp>
        <p:nvSpPr>
          <p:cNvPr id="97" name="Google Shape;97;p1"/>
          <p:cNvSpPr/>
          <p:nvPr/>
        </p:nvSpPr>
        <p:spPr>
          <a:xfrm>
            <a:off x="2172748" y="9070400"/>
            <a:ext cx="3856291" cy="710374"/>
          </a:xfrm>
          <a:custGeom>
            <a:avLst/>
            <a:gdLst/>
            <a:ahLst/>
            <a:cxnLst/>
            <a:rect l="l" t="t" r="r" b="b"/>
            <a:pathLst>
              <a:path w="5141722" h="947166" extrusionOk="0">
                <a:moveTo>
                  <a:pt x="0" y="0"/>
                </a:moveTo>
                <a:lnTo>
                  <a:pt x="5141722" y="0"/>
                </a:lnTo>
                <a:lnTo>
                  <a:pt x="5141722" y="947166"/>
                </a:lnTo>
                <a:lnTo>
                  <a:pt x="0" y="947166"/>
                </a:lnTo>
                <a:lnTo>
                  <a:pt x="0" y="0"/>
                </a:lnTo>
                <a:close/>
              </a:path>
            </a:pathLst>
          </a:custGeom>
          <a:blipFill rotWithShape="1">
            <a:blip r:embed="rId4">
              <a:alphaModFix/>
            </a:blip>
            <a:stretch>
              <a:fillRect r="957" b="-4"/>
            </a:stretch>
          </a:blipFill>
          <a:ln>
            <a:noFill/>
          </a:ln>
        </p:spPr>
      </p:sp>
      <p:sp>
        <p:nvSpPr>
          <p:cNvPr id="98" name="Google Shape;98;p1"/>
          <p:cNvSpPr/>
          <p:nvPr/>
        </p:nvSpPr>
        <p:spPr>
          <a:xfrm>
            <a:off x="15181450" y="8902494"/>
            <a:ext cx="2835497" cy="968882"/>
          </a:xfrm>
          <a:custGeom>
            <a:avLst/>
            <a:gdLst/>
            <a:ahLst/>
            <a:cxnLst/>
            <a:rect l="l" t="t" r="r" b="b"/>
            <a:pathLst>
              <a:path w="3780663" h="1291844" extrusionOk="0">
                <a:moveTo>
                  <a:pt x="0" y="0"/>
                </a:moveTo>
                <a:lnTo>
                  <a:pt x="3780663" y="0"/>
                </a:lnTo>
                <a:lnTo>
                  <a:pt x="3780663" y="1291844"/>
                </a:lnTo>
                <a:lnTo>
                  <a:pt x="0" y="1291844"/>
                </a:lnTo>
                <a:lnTo>
                  <a:pt x="0" y="0"/>
                </a:lnTo>
                <a:close/>
              </a:path>
            </a:pathLst>
          </a:custGeom>
          <a:blipFill rotWithShape="1">
            <a:blip r:embed="rId5">
              <a:alphaModFix/>
            </a:blip>
            <a:stretch>
              <a:fillRect r="-25" b="2"/>
            </a:stretch>
          </a:blipFill>
          <a:ln>
            <a:noFill/>
          </a:ln>
        </p:spPr>
      </p:sp>
      <p:sp>
        <p:nvSpPr>
          <p:cNvPr id="99" name="Google Shape;99;p1"/>
          <p:cNvSpPr txBox="1"/>
          <p:nvPr/>
        </p:nvSpPr>
        <p:spPr>
          <a:xfrm>
            <a:off x="2749125" y="1630251"/>
            <a:ext cx="14681400" cy="5898000"/>
          </a:xfrm>
          <a:prstGeom prst="rect">
            <a:avLst/>
          </a:prstGeom>
          <a:noFill/>
          <a:ln>
            <a:noFill/>
          </a:ln>
        </p:spPr>
        <p:txBody>
          <a:bodyPr spcFirstLastPara="1" wrap="square" lIns="0" tIns="0" rIns="0" bIns="0" anchor="t" anchorCtr="0">
            <a:spAutoFit/>
          </a:bodyPr>
          <a:lstStyle/>
          <a:p>
            <a:pPr marL="0" marR="0" lvl="0" indent="0" algn="ctr" rtl="0">
              <a:lnSpc>
                <a:spcPct val="119979"/>
              </a:lnSpc>
              <a:spcBef>
                <a:spcPts val="0"/>
              </a:spcBef>
              <a:spcAft>
                <a:spcPts val="0"/>
              </a:spcAft>
              <a:buNone/>
            </a:pPr>
            <a:r>
              <a:rPr lang="en-US" sz="4800" b="1" i="0" u="none" strike="noStrike" cap="none">
                <a:solidFill>
                  <a:srgbClr val="191B6A"/>
                </a:solidFill>
                <a:latin typeface="Montserrat"/>
                <a:ea typeface="Montserrat"/>
                <a:cs typeface="Montserrat"/>
                <a:sym typeface="Montserrat"/>
              </a:rPr>
              <a:t>Czech Diaspora as a Bridge Between Ukraine and the Czech Republic:</a:t>
            </a:r>
            <a:endParaRPr/>
          </a:p>
          <a:p>
            <a:pPr marL="0" marR="0" lvl="0" indent="0" algn="l" rtl="0">
              <a:lnSpc>
                <a:spcPct val="95000"/>
              </a:lnSpc>
              <a:spcBef>
                <a:spcPts val="0"/>
              </a:spcBef>
              <a:spcAft>
                <a:spcPts val="0"/>
              </a:spcAft>
              <a:buNone/>
            </a:pPr>
            <a:endParaRPr sz="2400" b="1" i="0" u="none" strike="noStrike" cap="none">
              <a:solidFill>
                <a:srgbClr val="191B6A"/>
              </a:solidFill>
              <a:latin typeface="Montserrat"/>
              <a:ea typeface="Montserrat"/>
              <a:cs typeface="Montserrat"/>
              <a:sym typeface="Montserrat"/>
            </a:endParaRPr>
          </a:p>
          <a:p>
            <a:pPr marL="0" marR="0" lvl="0" indent="0" algn="ctr" rtl="0">
              <a:lnSpc>
                <a:spcPct val="120000"/>
              </a:lnSpc>
              <a:spcBef>
                <a:spcPts val="0"/>
              </a:spcBef>
              <a:spcAft>
                <a:spcPts val="0"/>
              </a:spcAft>
              <a:buNone/>
            </a:pPr>
            <a:r>
              <a:rPr lang="en-US" sz="3800" b="0" i="0" u="none" strike="noStrike" cap="none">
                <a:solidFill>
                  <a:srgbClr val="191B6A"/>
                </a:solidFill>
                <a:latin typeface="Montserrat"/>
                <a:ea typeface="Montserrat"/>
                <a:cs typeface="Montserrat"/>
                <a:sym typeface="Montserrat"/>
              </a:rPr>
              <a:t>Non-Profit Initiatives</a:t>
            </a:r>
            <a:endParaRPr/>
          </a:p>
          <a:p>
            <a:pPr marL="0" marR="0" lvl="0" indent="0" algn="ctr" rtl="0">
              <a:lnSpc>
                <a:spcPct val="120000"/>
              </a:lnSpc>
              <a:spcBef>
                <a:spcPts val="0"/>
              </a:spcBef>
              <a:spcAft>
                <a:spcPts val="0"/>
              </a:spcAft>
              <a:buNone/>
            </a:pPr>
            <a:r>
              <a:rPr lang="en-US" sz="3800">
                <a:solidFill>
                  <a:srgbClr val="191B6A"/>
                </a:solidFill>
                <a:latin typeface="Montserrat"/>
                <a:ea typeface="Montserrat"/>
                <a:cs typeface="Montserrat"/>
                <a:sym typeface="Montserrat"/>
              </a:rPr>
              <a:t>Supporting </a:t>
            </a:r>
            <a:r>
              <a:rPr lang="en-US" sz="3800" b="0" i="0" u="none" strike="noStrike" cap="none">
                <a:solidFill>
                  <a:srgbClr val="191B6A"/>
                </a:solidFill>
                <a:latin typeface="Montserrat"/>
                <a:ea typeface="Montserrat"/>
                <a:cs typeface="Montserrat"/>
                <a:sym typeface="Montserrat"/>
              </a:rPr>
              <a:t>Business Cooperation,</a:t>
            </a:r>
            <a:endParaRPr/>
          </a:p>
          <a:p>
            <a:pPr marL="0" marR="0" lvl="0" indent="0" algn="ctr" rtl="0">
              <a:lnSpc>
                <a:spcPct val="120000"/>
              </a:lnSpc>
              <a:spcBef>
                <a:spcPts val="0"/>
              </a:spcBef>
              <a:spcAft>
                <a:spcPts val="0"/>
              </a:spcAft>
              <a:buNone/>
            </a:pPr>
            <a:r>
              <a:rPr lang="en-US" sz="3800" b="0" i="0" u="none" strike="noStrike" cap="none">
                <a:solidFill>
                  <a:srgbClr val="191B6A"/>
                </a:solidFill>
                <a:latin typeface="Montserrat"/>
                <a:ea typeface="Montserrat"/>
                <a:cs typeface="Montserrat"/>
                <a:sym typeface="Montserrat"/>
              </a:rPr>
              <a:t>City-to-City Partnerships,</a:t>
            </a:r>
            <a:endParaRPr/>
          </a:p>
          <a:p>
            <a:pPr marL="0" marR="0" lvl="0" indent="0" algn="ctr" rtl="0">
              <a:lnSpc>
                <a:spcPct val="120000"/>
              </a:lnSpc>
              <a:spcBef>
                <a:spcPts val="0"/>
              </a:spcBef>
              <a:spcAft>
                <a:spcPts val="0"/>
              </a:spcAft>
              <a:buNone/>
            </a:pPr>
            <a:r>
              <a:rPr lang="en-US" sz="3800">
                <a:solidFill>
                  <a:srgbClr val="191B6A"/>
                </a:solidFill>
                <a:latin typeface="Montserrat"/>
                <a:ea typeface="Montserrat"/>
                <a:cs typeface="Montserrat"/>
                <a:sym typeface="Montserrat"/>
              </a:rPr>
              <a:t>and </a:t>
            </a:r>
            <a:r>
              <a:rPr lang="en-US" sz="3800" b="0" i="0" u="none" strike="noStrike" cap="none">
                <a:solidFill>
                  <a:srgbClr val="191B6A"/>
                </a:solidFill>
                <a:latin typeface="Montserrat"/>
                <a:ea typeface="Montserrat"/>
                <a:cs typeface="Montserrat"/>
                <a:sym typeface="Montserrat"/>
              </a:rPr>
              <a:t>Educational Collaboration</a:t>
            </a:r>
            <a:endParaRPr sz="3800" b="0" i="0" u="none" strike="noStrike" cap="none">
              <a:solidFill>
                <a:srgbClr val="191B6A"/>
              </a:solidFill>
              <a:latin typeface="Montserrat"/>
              <a:ea typeface="Montserrat"/>
              <a:cs typeface="Montserrat"/>
              <a:sym typeface="Montserrat"/>
            </a:endParaRPr>
          </a:p>
          <a:p>
            <a:pPr marL="0" marR="0" lvl="0" indent="0" algn="ctr" rtl="0">
              <a:lnSpc>
                <a:spcPct val="120000"/>
              </a:lnSpc>
              <a:spcBef>
                <a:spcPts val="0"/>
              </a:spcBef>
              <a:spcAft>
                <a:spcPts val="0"/>
              </a:spcAft>
              <a:buNone/>
            </a:pPr>
            <a:endParaRPr sz="2400">
              <a:solidFill>
                <a:srgbClr val="191B6A"/>
              </a:solidFill>
              <a:latin typeface="Montserrat"/>
              <a:ea typeface="Montserrat"/>
              <a:cs typeface="Montserrat"/>
              <a:sym typeface="Montserrat"/>
            </a:endParaRPr>
          </a:p>
          <a:p>
            <a:pPr marL="0" marR="0" lvl="0" indent="0" algn="ctr" rtl="0">
              <a:lnSpc>
                <a:spcPct val="119970"/>
              </a:lnSpc>
              <a:spcBef>
                <a:spcPts val="0"/>
              </a:spcBef>
              <a:spcAft>
                <a:spcPts val="0"/>
              </a:spcAft>
              <a:buNone/>
            </a:pPr>
            <a:r>
              <a:rPr lang="en-US" sz="3400" b="0" i="0" u="none" strike="noStrike" cap="none">
                <a:solidFill>
                  <a:srgbClr val="000000"/>
                </a:solidFill>
                <a:latin typeface="Montserrat"/>
                <a:ea typeface="Montserrat"/>
                <a:cs typeface="Montserrat"/>
                <a:sym typeface="Montserrat"/>
              </a:rPr>
              <a:t> </a:t>
            </a:r>
            <a:r>
              <a:rPr lang="en-US" sz="3400" b="0" i="0" u="none" strike="noStrike" cap="none">
                <a:solidFill>
                  <a:srgbClr val="191B6A"/>
                </a:solidFill>
                <a:latin typeface="Montserrat"/>
                <a:ea typeface="Montserrat"/>
                <a:cs typeface="Montserrat"/>
                <a:sym typeface="Montserrat"/>
              </a:rPr>
              <a:t> Doctor of Sciences, Prof</a:t>
            </a:r>
            <a:r>
              <a:rPr lang="en-US" sz="3400">
                <a:solidFill>
                  <a:srgbClr val="191B6A"/>
                </a:solidFill>
                <a:latin typeface="Montserrat"/>
                <a:ea typeface="Montserrat"/>
                <a:cs typeface="Montserrat"/>
                <a:sym typeface="Montserrat"/>
              </a:rPr>
              <a:t>essor</a:t>
            </a:r>
            <a:r>
              <a:rPr lang="en-US" sz="3400" b="0" i="0" u="none" strike="noStrike" cap="none">
                <a:solidFill>
                  <a:srgbClr val="191B6A"/>
                </a:solidFill>
                <a:latin typeface="Montserrat"/>
                <a:ea typeface="Montserrat"/>
                <a:cs typeface="Montserrat"/>
                <a:sym typeface="Montserrat"/>
              </a:rPr>
              <a:t> Lyudmyla Chyzhevska</a:t>
            </a:r>
            <a:endParaRPr/>
          </a:p>
        </p:txBody>
      </p:sp>
      <p:pic>
        <p:nvPicPr>
          <p:cNvPr id="100" name="Google Shape;100;p1"/>
          <p:cNvPicPr preferRelativeResize="0"/>
          <p:nvPr/>
        </p:nvPicPr>
        <p:blipFill rotWithShape="1">
          <a:blip r:embed="rId6">
            <a:alphaModFix/>
          </a:blip>
          <a:srcRect/>
          <a:stretch/>
        </p:blipFill>
        <p:spPr>
          <a:xfrm>
            <a:off x="13449161" y="281401"/>
            <a:ext cx="1065138" cy="968875"/>
          </a:xfrm>
          <a:prstGeom prst="rect">
            <a:avLst/>
          </a:prstGeom>
          <a:noFill/>
          <a:ln>
            <a:noFill/>
          </a:ln>
        </p:spPr>
      </p:pic>
      <p:pic>
        <p:nvPicPr>
          <p:cNvPr id="101" name="Google Shape;101;p1" descr="University of Lapland, Finland | Study.eu"/>
          <p:cNvPicPr preferRelativeResize="0"/>
          <p:nvPr/>
        </p:nvPicPr>
        <p:blipFill rotWithShape="1">
          <a:blip r:embed="rId7">
            <a:alphaModFix/>
          </a:blip>
          <a:srcRect l="2179" t="11357" r="2674" b="7461"/>
          <a:stretch/>
        </p:blipFill>
        <p:spPr>
          <a:xfrm>
            <a:off x="9918568" y="410649"/>
            <a:ext cx="3142532" cy="710375"/>
          </a:xfrm>
          <a:prstGeom prst="rect">
            <a:avLst/>
          </a:prstGeom>
          <a:noFill/>
          <a:ln>
            <a:noFill/>
          </a:ln>
        </p:spPr>
      </p:pic>
      <p:pic>
        <p:nvPicPr>
          <p:cNvPr id="102" name="Google Shape;102;p1"/>
          <p:cNvPicPr preferRelativeResize="0"/>
          <p:nvPr/>
        </p:nvPicPr>
        <p:blipFill rotWithShape="1">
          <a:blip r:embed="rId8">
            <a:alphaModFix/>
          </a:blip>
          <a:srcRect/>
          <a:stretch/>
        </p:blipFill>
        <p:spPr>
          <a:xfrm>
            <a:off x="7288433" y="395825"/>
            <a:ext cx="2242092" cy="770475"/>
          </a:xfrm>
          <a:prstGeom prst="rect">
            <a:avLst/>
          </a:prstGeom>
          <a:noFill/>
          <a:ln>
            <a:noFill/>
          </a:ln>
        </p:spPr>
      </p:pic>
      <p:pic>
        <p:nvPicPr>
          <p:cNvPr id="103" name="Google Shape;103;p1" descr="Пардубицкий университет — Википедия"/>
          <p:cNvPicPr preferRelativeResize="0"/>
          <p:nvPr/>
        </p:nvPicPr>
        <p:blipFill rotWithShape="1">
          <a:blip r:embed="rId9">
            <a:alphaModFix/>
          </a:blip>
          <a:srcRect/>
          <a:stretch/>
        </p:blipFill>
        <p:spPr>
          <a:xfrm>
            <a:off x="3637864" y="403588"/>
            <a:ext cx="1772601" cy="858639"/>
          </a:xfrm>
          <a:prstGeom prst="rect">
            <a:avLst/>
          </a:prstGeom>
          <a:noFill/>
          <a:ln>
            <a:noFill/>
          </a:ln>
        </p:spPr>
      </p:pic>
      <p:pic>
        <p:nvPicPr>
          <p:cNvPr id="104" name="Google Shape;104;p1"/>
          <p:cNvPicPr preferRelativeResize="0"/>
          <p:nvPr/>
        </p:nvPicPr>
        <p:blipFill>
          <a:blip r:embed="rId10">
            <a:alphaModFix/>
          </a:blip>
          <a:stretch>
            <a:fillRect/>
          </a:stretch>
        </p:blipFill>
        <p:spPr>
          <a:xfrm>
            <a:off x="5463150" y="278975"/>
            <a:ext cx="1772600" cy="110787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269" name="Google Shape;269;p11"/>
          <p:cNvGrpSpPr/>
          <p:nvPr/>
        </p:nvGrpSpPr>
        <p:grpSpPr>
          <a:xfrm>
            <a:off x="-12697" y="8147904"/>
            <a:ext cx="18313336" cy="2151792"/>
            <a:chOff x="0" y="0"/>
            <a:chExt cx="24417782" cy="2869057"/>
          </a:xfrm>
        </p:grpSpPr>
        <p:sp>
          <p:nvSpPr>
            <p:cNvPr id="270" name="Google Shape;270;p11"/>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271" name="Google Shape;271;p11"/>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1"/>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273" name="Google Shape;273;p11"/>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274" name="Google Shape;274;p11"/>
          <p:cNvSpPr txBox="1"/>
          <p:nvPr/>
        </p:nvSpPr>
        <p:spPr>
          <a:xfrm>
            <a:off x="459526" y="646514"/>
            <a:ext cx="13830274" cy="891270"/>
          </a:xfrm>
          <a:prstGeom prst="rect">
            <a:avLst/>
          </a:prstGeom>
          <a:noFill/>
          <a:ln>
            <a:noFill/>
          </a:ln>
        </p:spPr>
        <p:txBody>
          <a:bodyPr spcFirstLastPara="1" wrap="square" lIns="0" tIns="0" rIns="0" bIns="0" anchor="t" anchorCtr="0">
            <a:spAutoFit/>
          </a:bodyPr>
          <a:lstStyle/>
          <a:p>
            <a:pPr marL="0" marR="0" lvl="0" indent="0" algn="l" rtl="0">
              <a:lnSpc>
                <a:spcPct val="107996"/>
              </a:lnSpc>
              <a:spcBef>
                <a:spcPts val="0"/>
              </a:spcBef>
              <a:spcAft>
                <a:spcPts val="0"/>
              </a:spcAft>
              <a:buNone/>
            </a:pPr>
            <a:r>
              <a:rPr lang="en-US" sz="5177" b="1" i="0" u="none" strike="noStrike" cap="none">
                <a:solidFill>
                  <a:srgbClr val="004890"/>
                </a:solidFill>
                <a:latin typeface="Montserrat"/>
                <a:ea typeface="Montserrat"/>
                <a:cs typeface="Montserrat"/>
                <a:sym typeface="Montserrat"/>
              </a:rPr>
              <a:t>Сooperation agreements</a:t>
            </a:r>
            <a:endParaRPr/>
          </a:p>
          <a:p>
            <a:pPr marL="0" marR="0" lvl="0" indent="0" algn="l" rtl="0">
              <a:lnSpc>
                <a:spcPct val="35000"/>
              </a:lnSpc>
              <a:spcBef>
                <a:spcPts val="0"/>
              </a:spcBef>
              <a:spcAft>
                <a:spcPts val="0"/>
              </a:spcAft>
              <a:buNone/>
            </a:pPr>
            <a:endParaRPr sz="5177" b="1" i="0" u="none" strike="noStrike" cap="none">
              <a:solidFill>
                <a:srgbClr val="004890"/>
              </a:solidFill>
              <a:latin typeface="Montserrat"/>
              <a:ea typeface="Montserrat"/>
              <a:cs typeface="Montserrat"/>
              <a:sym typeface="Montserrat"/>
            </a:endParaRPr>
          </a:p>
        </p:txBody>
      </p:sp>
      <p:sp>
        <p:nvSpPr>
          <p:cNvPr id="275" name="Google Shape;275;p11"/>
          <p:cNvSpPr/>
          <p:nvPr/>
        </p:nvSpPr>
        <p:spPr>
          <a:xfrm>
            <a:off x="12911552" y="579839"/>
            <a:ext cx="4580572" cy="4777745"/>
          </a:xfrm>
          <a:custGeom>
            <a:avLst/>
            <a:gdLst/>
            <a:ahLst/>
            <a:cxnLst/>
            <a:rect l="l" t="t" r="r" b="b"/>
            <a:pathLst>
              <a:path w="6107430" h="6370326" extrusionOk="0">
                <a:moveTo>
                  <a:pt x="0" y="0"/>
                </a:moveTo>
                <a:lnTo>
                  <a:pt x="6107430" y="0"/>
                </a:lnTo>
                <a:lnTo>
                  <a:pt x="6107430" y="6370326"/>
                </a:lnTo>
                <a:lnTo>
                  <a:pt x="0" y="6370326"/>
                </a:lnTo>
                <a:lnTo>
                  <a:pt x="0" y="0"/>
                </a:lnTo>
                <a:close/>
              </a:path>
            </a:pathLst>
          </a:custGeom>
          <a:blipFill rotWithShape="1">
            <a:blip r:embed="rId5">
              <a:alphaModFix/>
            </a:blip>
            <a:stretch>
              <a:fillRect t="-9004" b="-9003"/>
            </a:stretch>
          </a:blipFill>
          <a:ln>
            <a:noFill/>
          </a:ln>
        </p:spPr>
      </p:sp>
      <p:sp>
        <p:nvSpPr>
          <p:cNvPr id="276" name="Google Shape;276;p11"/>
          <p:cNvSpPr/>
          <p:nvPr/>
        </p:nvSpPr>
        <p:spPr>
          <a:xfrm>
            <a:off x="9144005" y="2426717"/>
            <a:ext cx="3767519" cy="4505430"/>
          </a:xfrm>
          <a:custGeom>
            <a:avLst/>
            <a:gdLst/>
            <a:ahLst/>
            <a:cxnLst/>
            <a:rect l="l" t="t" r="r" b="b"/>
            <a:pathLst>
              <a:path w="5023358" h="6007240" extrusionOk="0">
                <a:moveTo>
                  <a:pt x="0" y="0"/>
                </a:moveTo>
                <a:lnTo>
                  <a:pt x="5023358" y="0"/>
                </a:lnTo>
                <a:lnTo>
                  <a:pt x="5023358" y="6007240"/>
                </a:lnTo>
                <a:lnTo>
                  <a:pt x="0" y="6007240"/>
                </a:lnTo>
                <a:lnTo>
                  <a:pt x="0" y="0"/>
                </a:lnTo>
                <a:close/>
              </a:path>
            </a:pathLst>
          </a:custGeom>
          <a:blipFill rotWithShape="1">
            <a:blip r:embed="rId6">
              <a:alphaModFix/>
            </a:blip>
            <a:stretch>
              <a:fillRect t="-8430" b="-8429"/>
            </a:stretch>
          </a:blipFill>
          <a:ln>
            <a:noFill/>
          </a:ln>
        </p:spPr>
      </p:sp>
      <p:sp>
        <p:nvSpPr>
          <p:cNvPr id="277" name="Google Shape;277;p11"/>
          <p:cNvSpPr txBox="1"/>
          <p:nvPr/>
        </p:nvSpPr>
        <p:spPr>
          <a:xfrm>
            <a:off x="459526" y="2426717"/>
            <a:ext cx="8392688" cy="453504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95" b="1" i="0" u="none" strike="noStrike" cap="none">
                <a:solidFill>
                  <a:srgbClr val="31538F"/>
                </a:solidFill>
                <a:latin typeface="Montserrat"/>
                <a:ea typeface="Montserrat"/>
                <a:cs typeface="Montserrat"/>
                <a:sym typeface="Montserrat"/>
              </a:rPr>
              <a:t>Zhytomyr (UA) – Pardubice (CZ) (2022)</a:t>
            </a:r>
            <a:endParaRPr/>
          </a:p>
          <a:p>
            <a:pPr marL="0" marR="0" lvl="0" indent="0" algn="ctr" rtl="0">
              <a:lnSpc>
                <a:spcPct val="120000"/>
              </a:lnSpc>
              <a:spcBef>
                <a:spcPts val="0"/>
              </a:spcBef>
              <a:spcAft>
                <a:spcPts val="0"/>
              </a:spcAft>
              <a:buNone/>
            </a:pPr>
            <a:r>
              <a:rPr lang="en-US" sz="4295" b="1" i="0" u="none" strike="noStrike" cap="none">
                <a:solidFill>
                  <a:srgbClr val="31538F"/>
                </a:solidFill>
                <a:latin typeface="Montserrat"/>
                <a:ea typeface="Montserrat"/>
                <a:cs typeface="Montserrat"/>
                <a:sym typeface="Montserrat"/>
              </a:rPr>
              <a:t>Mykolaivka (UA) – Yavornice (CZ) (2023)</a:t>
            </a:r>
            <a:endParaRPr/>
          </a:p>
          <a:p>
            <a:pPr marL="0" marR="0" lvl="0" indent="0" algn="ctr" rtl="0">
              <a:lnSpc>
                <a:spcPct val="120000"/>
              </a:lnSpc>
              <a:spcBef>
                <a:spcPts val="0"/>
              </a:spcBef>
              <a:spcAft>
                <a:spcPts val="0"/>
              </a:spcAft>
              <a:buNone/>
            </a:pPr>
            <a:r>
              <a:rPr lang="en-US" sz="4295" b="1" i="0" u="none" strike="noStrike" cap="none">
                <a:solidFill>
                  <a:srgbClr val="31538F"/>
                </a:solidFill>
                <a:latin typeface="Montserrat"/>
                <a:ea typeface="Montserrat"/>
                <a:cs typeface="Montserrat"/>
                <a:sym typeface="Montserrat"/>
              </a:rPr>
              <a:t>Zboriv (UA) – Velka Bystryce (CZ) (2025)</a:t>
            </a:r>
            <a:endParaRPr/>
          </a:p>
          <a:p>
            <a:pPr marL="0" marR="0" lvl="0" indent="0" algn="ctr" rtl="0">
              <a:lnSpc>
                <a:spcPct val="120000"/>
              </a:lnSpc>
              <a:spcBef>
                <a:spcPts val="0"/>
              </a:spcBef>
              <a:spcAft>
                <a:spcPts val="0"/>
              </a:spcAft>
              <a:buNone/>
            </a:pPr>
            <a:endParaRPr sz="4295" b="1" i="0" u="none" strike="noStrike" cap="none">
              <a:solidFill>
                <a:srgbClr val="31538F"/>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286" name="Google Shape;286;p12"/>
          <p:cNvGrpSpPr/>
          <p:nvPr/>
        </p:nvGrpSpPr>
        <p:grpSpPr>
          <a:xfrm>
            <a:off x="-12697" y="8147904"/>
            <a:ext cx="18313336" cy="2151792"/>
            <a:chOff x="0" y="0"/>
            <a:chExt cx="24417782" cy="2869057"/>
          </a:xfrm>
        </p:grpSpPr>
        <p:sp>
          <p:nvSpPr>
            <p:cNvPr id="287" name="Google Shape;287;p12"/>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288" name="Google Shape;288;p12"/>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12"/>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290" name="Google Shape;290;p12"/>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291" name="Google Shape;291;p12"/>
          <p:cNvSpPr txBox="1"/>
          <p:nvPr/>
        </p:nvSpPr>
        <p:spPr>
          <a:xfrm>
            <a:off x="1028700" y="92216"/>
            <a:ext cx="17781060" cy="1962302"/>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Сooperation agreements: Central Bohemian Region </a:t>
            </a:r>
            <a:endParaRPr/>
          </a:p>
          <a:p>
            <a:pPr marL="0" marR="0" lvl="0" indent="0" algn="l" rtl="0">
              <a:lnSpc>
                <a:spcPct val="108000"/>
              </a:lnSpc>
              <a:spcBef>
                <a:spcPts val="0"/>
              </a:spcBef>
              <a:spcAft>
                <a:spcPts val="0"/>
              </a:spcAft>
              <a:buNone/>
            </a:pPr>
            <a:endParaRPr sz="4800" b="1" i="0" u="none" strike="noStrike" cap="none">
              <a:solidFill>
                <a:srgbClr val="004890"/>
              </a:solidFill>
              <a:latin typeface="Montserrat"/>
              <a:ea typeface="Montserrat"/>
              <a:cs typeface="Montserrat"/>
              <a:sym typeface="Montserrat"/>
            </a:endParaRPr>
          </a:p>
        </p:txBody>
      </p:sp>
      <p:sp>
        <p:nvSpPr>
          <p:cNvPr id="292" name="Google Shape;292;p12"/>
          <p:cNvSpPr/>
          <p:nvPr/>
        </p:nvSpPr>
        <p:spPr>
          <a:xfrm>
            <a:off x="3563505" y="1040030"/>
            <a:ext cx="5151288" cy="2841505"/>
          </a:xfrm>
          <a:custGeom>
            <a:avLst/>
            <a:gdLst/>
            <a:ahLst/>
            <a:cxnLst/>
            <a:rect l="l" t="t" r="r" b="b"/>
            <a:pathLst>
              <a:path w="9203055" h="5059963" extrusionOk="0">
                <a:moveTo>
                  <a:pt x="0" y="0"/>
                </a:moveTo>
                <a:lnTo>
                  <a:pt x="9203055" y="0"/>
                </a:lnTo>
                <a:lnTo>
                  <a:pt x="9203055" y="5059963"/>
                </a:lnTo>
                <a:lnTo>
                  <a:pt x="0" y="5059963"/>
                </a:lnTo>
                <a:lnTo>
                  <a:pt x="0" y="0"/>
                </a:lnTo>
                <a:close/>
              </a:path>
            </a:pathLst>
          </a:custGeom>
          <a:blipFill rotWithShape="1">
            <a:blip r:embed="rId5">
              <a:alphaModFix/>
            </a:blip>
            <a:stretch>
              <a:fillRect t="-10627" b="-10627"/>
            </a:stretch>
          </a:blipFill>
          <a:ln>
            <a:noFill/>
          </a:ln>
        </p:spPr>
      </p:sp>
      <p:sp>
        <p:nvSpPr>
          <p:cNvPr id="293" name="Google Shape;293;p12"/>
          <p:cNvSpPr/>
          <p:nvPr/>
        </p:nvSpPr>
        <p:spPr>
          <a:xfrm>
            <a:off x="9110180" y="1038640"/>
            <a:ext cx="5179634" cy="2842895"/>
          </a:xfrm>
          <a:custGeom>
            <a:avLst/>
            <a:gdLst/>
            <a:ahLst/>
            <a:cxnLst/>
            <a:rect l="l" t="t" r="r" b="b"/>
            <a:pathLst>
              <a:path w="7660005" h="4457192" extrusionOk="0">
                <a:moveTo>
                  <a:pt x="0" y="0"/>
                </a:moveTo>
                <a:lnTo>
                  <a:pt x="7660005" y="0"/>
                </a:lnTo>
                <a:lnTo>
                  <a:pt x="7660005" y="4457192"/>
                </a:lnTo>
                <a:lnTo>
                  <a:pt x="0" y="4457192"/>
                </a:lnTo>
                <a:lnTo>
                  <a:pt x="0" y="0"/>
                </a:lnTo>
                <a:close/>
              </a:path>
            </a:pathLst>
          </a:custGeom>
          <a:blipFill rotWithShape="1">
            <a:blip r:embed="rId6">
              <a:alphaModFix/>
            </a:blip>
            <a:stretch>
              <a:fillRect/>
            </a:stretch>
          </a:blipFill>
          <a:ln>
            <a:noFill/>
          </a:ln>
        </p:spPr>
      </p:sp>
      <p:sp>
        <p:nvSpPr>
          <p:cNvPr id="294" name="Google Shape;294;p12"/>
          <p:cNvSpPr/>
          <p:nvPr/>
        </p:nvSpPr>
        <p:spPr>
          <a:xfrm>
            <a:off x="3572070" y="4076191"/>
            <a:ext cx="10760776" cy="3768359"/>
          </a:xfrm>
          <a:custGeom>
            <a:avLst/>
            <a:gdLst/>
            <a:ahLst/>
            <a:cxnLst/>
            <a:rect l="l" t="t" r="r" b="b"/>
            <a:pathLst>
              <a:path w="15782527" h="5526945" extrusionOk="0">
                <a:moveTo>
                  <a:pt x="0" y="0"/>
                </a:moveTo>
                <a:lnTo>
                  <a:pt x="15782527" y="0"/>
                </a:lnTo>
                <a:lnTo>
                  <a:pt x="15782527" y="5526945"/>
                </a:lnTo>
                <a:lnTo>
                  <a:pt x="0" y="5526945"/>
                </a:lnTo>
                <a:lnTo>
                  <a:pt x="0" y="0"/>
                </a:lnTo>
                <a:close/>
              </a:path>
            </a:pathLst>
          </a:custGeom>
          <a:blipFill rotWithShape="1">
            <a:blip r:embed="rId7">
              <a:alphaModFix/>
            </a:blip>
            <a:stretch>
              <a:fillRect t="-40287" b="-20617"/>
            </a:stretch>
          </a:blipFill>
          <a:ln>
            <a:noFill/>
          </a:ln>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303" name="Google Shape;303;p13"/>
          <p:cNvGrpSpPr/>
          <p:nvPr/>
        </p:nvGrpSpPr>
        <p:grpSpPr>
          <a:xfrm>
            <a:off x="-12697" y="8147904"/>
            <a:ext cx="18313336" cy="2151792"/>
            <a:chOff x="0" y="0"/>
            <a:chExt cx="24417782" cy="2869057"/>
          </a:xfrm>
        </p:grpSpPr>
        <p:sp>
          <p:nvSpPr>
            <p:cNvPr id="304" name="Google Shape;304;p13"/>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305" name="Google Shape;305;p13"/>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13"/>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307" name="Google Shape;307;p13"/>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308" name="Google Shape;308;p13"/>
          <p:cNvSpPr/>
          <p:nvPr/>
        </p:nvSpPr>
        <p:spPr>
          <a:xfrm>
            <a:off x="3019851" y="374864"/>
            <a:ext cx="5676822" cy="3209335"/>
          </a:xfrm>
          <a:custGeom>
            <a:avLst/>
            <a:gdLst/>
            <a:ahLst/>
            <a:cxnLst/>
            <a:rect l="l" t="t" r="r" b="b"/>
            <a:pathLst>
              <a:path w="8463316" h="4784653" extrusionOk="0">
                <a:moveTo>
                  <a:pt x="0" y="0"/>
                </a:moveTo>
                <a:lnTo>
                  <a:pt x="8463316" y="0"/>
                </a:lnTo>
                <a:lnTo>
                  <a:pt x="8463316" y="4784653"/>
                </a:lnTo>
                <a:lnTo>
                  <a:pt x="0" y="4784653"/>
                </a:lnTo>
                <a:lnTo>
                  <a:pt x="0" y="0"/>
                </a:lnTo>
                <a:close/>
              </a:path>
            </a:pathLst>
          </a:custGeom>
          <a:blipFill rotWithShape="1">
            <a:blip r:embed="rId5">
              <a:alphaModFix/>
            </a:blip>
            <a:stretch>
              <a:fillRect l="-9354" r="-9354"/>
            </a:stretch>
          </a:blipFill>
          <a:ln>
            <a:noFill/>
          </a:ln>
        </p:spPr>
      </p:sp>
      <p:sp>
        <p:nvSpPr>
          <p:cNvPr id="309" name="Google Shape;309;p13"/>
          <p:cNvSpPr/>
          <p:nvPr/>
        </p:nvSpPr>
        <p:spPr>
          <a:xfrm>
            <a:off x="9337847" y="374864"/>
            <a:ext cx="5623228" cy="3209352"/>
          </a:xfrm>
          <a:custGeom>
            <a:avLst/>
            <a:gdLst/>
            <a:ahLst/>
            <a:cxnLst/>
            <a:rect l="l" t="t" r="r" b="b"/>
            <a:pathLst>
              <a:path w="8496011" h="4848940" extrusionOk="0">
                <a:moveTo>
                  <a:pt x="0" y="0"/>
                </a:moveTo>
                <a:lnTo>
                  <a:pt x="8496011" y="0"/>
                </a:lnTo>
                <a:lnTo>
                  <a:pt x="8496011" y="4848940"/>
                </a:lnTo>
                <a:lnTo>
                  <a:pt x="0" y="4848940"/>
                </a:lnTo>
                <a:lnTo>
                  <a:pt x="0" y="0"/>
                </a:lnTo>
                <a:close/>
              </a:path>
            </a:pathLst>
          </a:custGeom>
          <a:blipFill rotWithShape="1">
            <a:blip r:embed="rId6">
              <a:alphaModFix/>
            </a:blip>
            <a:stretch>
              <a:fillRect t="-15770" b="-15770"/>
            </a:stretch>
          </a:blipFill>
          <a:ln>
            <a:noFill/>
          </a:ln>
        </p:spPr>
      </p:sp>
      <p:sp>
        <p:nvSpPr>
          <p:cNvPr id="310" name="Google Shape;310;p13"/>
          <p:cNvSpPr/>
          <p:nvPr/>
        </p:nvSpPr>
        <p:spPr>
          <a:xfrm>
            <a:off x="3019851" y="4012449"/>
            <a:ext cx="5676766" cy="3707226"/>
          </a:xfrm>
          <a:custGeom>
            <a:avLst/>
            <a:gdLst/>
            <a:ahLst/>
            <a:cxnLst/>
            <a:rect l="l" t="t" r="r" b="b"/>
            <a:pathLst>
              <a:path w="7569021" h="4942967" extrusionOk="0">
                <a:moveTo>
                  <a:pt x="0" y="0"/>
                </a:moveTo>
                <a:lnTo>
                  <a:pt x="7569021" y="0"/>
                </a:lnTo>
                <a:lnTo>
                  <a:pt x="7569021" y="4942967"/>
                </a:lnTo>
                <a:lnTo>
                  <a:pt x="0" y="4942967"/>
                </a:lnTo>
                <a:lnTo>
                  <a:pt x="0" y="0"/>
                </a:lnTo>
                <a:close/>
              </a:path>
            </a:pathLst>
          </a:custGeom>
          <a:blipFill rotWithShape="1">
            <a:blip r:embed="rId7">
              <a:alphaModFix/>
            </a:blip>
            <a:stretch>
              <a:fillRect l="-10631" r="-10632"/>
            </a:stretch>
          </a:blipFill>
          <a:ln>
            <a:noFill/>
          </a:ln>
        </p:spPr>
      </p:sp>
      <p:sp>
        <p:nvSpPr>
          <p:cNvPr id="311" name="Google Shape;311;p13"/>
          <p:cNvSpPr/>
          <p:nvPr/>
        </p:nvSpPr>
        <p:spPr>
          <a:xfrm>
            <a:off x="9337847" y="4012449"/>
            <a:ext cx="5623201" cy="3707197"/>
          </a:xfrm>
          <a:custGeom>
            <a:avLst/>
            <a:gdLst/>
            <a:ahLst/>
            <a:cxnLst/>
            <a:rect l="l" t="t" r="r" b="b"/>
            <a:pathLst>
              <a:path w="7497602" h="4942929" extrusionOk="0">
                <a:moveTo>
                  <a:pt x="0" y="0"/>
                </a:moveTo>
                <a:lnTo>
                  <a:pt x="7497602" y="0"/>
                </a:lnTo>
                <a:lnTo>
                  <a:pt x="7497602" y="4942929"/>
                </a:lnTo>
                <a:lnTo>
                  <a:pt x="0" y="4942929"/>
                </a:lnTo>
                <a:lnTo>
                  <a:pt x="0" y="0"/>
                </a:lnTo>
                <a:close/>
              </a:path>
            </a:pathLst>
          </a:custGeom>
          <a:blipFill rotWithShape="1">
            <a:blip r:embed="rId8">
              <a:alphaModFix/>
            </a:blip>
            <a:stretch>
              <a:fillRect l="-10238" r="-10239"/>
            </a:stretch>
          </a:blipFill>
          <a:ln>
            <a:noFill/>
          </a:ln>
        </p:spPr>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grpSp>
        <p:nvGrpSpPr>
          <p:cNvPr id="320" name="Google Shape;320;p14"/>
          <p:cNvGrpSpPr/>
          <p:nvPr/>
        </p:nvGrpSpPr>
        <p:grpSpPr>
          <a:xfrm>
            <a:off x="-12697" y="8147904"/>
            <a:ext cx="18313336" cy="2151792"/>
            <a:chOff x="0" y="0"/>
            <a:chExt cx="24417782" cy="2869057"/>
          </a:xfrm>
        </p:grpSpPr>
        <p:sp>
          <p:nvSpPr>
            <p:cNvPr id="321" name="Google Shape;321;p14"/>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322" name="Google Shape;322;p14"/>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4"/>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324" name="Google Shape;324;p14"/>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325" name="Google Shape;325;p14"/>
          <p:cNvSpPr txBox="1"/>
          <p:nvPr/>
        </p:nvSpPr>
        <p:spPr>
          <a:xfrm>
            <a:off x="4865637" y="282797"/>
            <a:ext cx="10537946" cy="1041025"/>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Сooperation agreements</a:t>
            </a:r>
            <a:endParaRPr/>
          </a:p>
        </p:txBody>
      </p:sp>
      <p:sp>
        <p:nvSpPr>
          <p:cNvPr id="326" name="Google Shape;326;p14"/>
          <p:cNvSpPr/>
          <p:nvPr/>
        </p:nvSpPr>
        <p:spPr>
          <a:xfrm>
            <a:off x="2374333" y="2353878"/>
            <a:ext cx="6398206" cy="5112062"/>
          </a:xfrm>
          <a:custGeom>
            <a:avLst/>
            <a:gdLst/>
            <a:ahLst/>
            <a:cxnLst/>
            <a:rect l="l" t="t" r="r" b="b"/>
            <a:pathLst>
              <a:path w="5752211" h="4595922" extrusionOk="0">
                <a:moveTo>
                  <a:pt x="0" y="0"/>
                </a:moveTo>
                <a:lnTo>
                  <a:pt x="5752211" y="0"/>
                </a:lnTo>
                <a:lnTo>
                  <a:pt x="5752211" y="4595922"/>
                </a:lnTo>
                <a:lnTo>
                  <a:pt x="0" y="4595922"/>
                </a:lnTo>
                <a:lnTo>
                  <a:pt x="0" y="0"/>
                </a:lnTo>
                <a:close/>
              </a:path>
            </a:pathLst>
          </a:custGeom>
          <a:blipFill rotWithShape="1">
            <a:blip r:embed="rId5">
              <a:alphaModFix/>
            </a:blip>
            <a:stretch>
              <a:fillRect t="-52809" r="-1" b="-14071"/>
            </a:stretch>
          </a:blipFill>
          <a:ln>
            <a:noFill/>
          </a:ln>
        </p:spPr>
      </p:sp>
      <p:sp>
        <p:nvSpPr>
          <p:cNvPr id="327" name="Google Shape;327;p14"/>
          <p:cNvSpPr/>
          <p:nvPr/>
        </p:nvSpPr>
        <p:spPr>
          <a:xfrm>
            <a:off x="9557282" y="2353878"/>
            <a:ext cx="6607548" cy="5084043"/>
          </a:xfrm>
          <a:custGeom>
            <a:avLst/>
            <a:gdLst/>
            <a:ahLst/>
            <a:cxnLst/>
            <a:rect l="l" t="t" r="r" b="b"/>
            <a:pathLst>
              <a:path w="7909592" h="6085874" extrusionOk="0">
                <a:moveTo>
                  <a:pt x="0" y="0"/>
                </a:moveTo>
                <a:lnTo>
                  <a:pt x="7909592" y="0"/>
                </a:lnTo>
                <a:lnTo>
                  <a:pt x="7909592" y="6085874"/>
                </a:lnTo>
                <a:lnTo>
                  <a:pt x="0" y="6085874"/>
                </a:lnTo>
                <a:lnTo>
                  <a:pt x="0" y="0"/>
                </a:lnTo>
                <a:close/>
              </a:path>
            </a:pathLst>
          </a:custGeom>
          <a:blipFill rotWithShape="1">
            <a:blip r:embed="rId6">
              <a:alphaModFix/>
            </a:blip>
            <a:stretch>
              <a:fillRect l="-12327" r="-12326"/>
            </a:stretch>
          </a:blipFill>
          <a:ln>
            <a:noFill/>
          </a:ln>
        </p:spPr>
      </p:sp>
      <p:sp>
        <p:nvSpPr>
          <p:cNvPr id="328" name="Google Shape;328;p14"/>
          <p:cNvSpPr txBox="1"/>
          <p:nvPr/>
        </p:nvSpPr>
        <p:spPr>
          <a:xfrm>
            <a:off x="4418424" y="1371448"/>
            <a:ext cx="11746354" cy="754723"/>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None/>
            </a:pPr>
            <a:r>
              <a:rPr lang="en-US" sz="4000" b="0" i="0" u="none" strike="noStrike" cap="none">
                <a:solidFill>
                  <a:srgbClr val="004890"/>
                </a:solidFill>
                <a:latin typeface="Montserrat"/>
                <a:ea typeface="Montserrat"/>
                <a:cs typeface="Montserrat"/>
                <a:sym typeface="Montserrat"/>
              </a:rPr>
              <a:t>Zhytomyr (UA)  –  Pardubice (CZ) (2022)</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Google Shape;337;g3d64b78012f_0_4"/>
          <p:cNvGrpSpPr/>
          <p:nvPr/>
        </p:nvGrpSpPr>
        <p:grpSpPr>
          <a:xfrm>
            <a:off x="-12697" y="8147904"/>
            <a:ext cx="18313337" cy="2151793"/>
            <a:chOff x="0" y="0"/>
            <a:chExt cx="24417782" cy="2869057"/>
          </a:xfrm>
        </p:grpSpPr>
        <p:sp>
          <p:nvSpPr>
            <p:cNvPr id="338" name="Google Shape;338;g3d64b78012f_0_4"/>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339" name="Google Shape;339;g3d64b78012f_0_4"/>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 name="Google Shape;340;g3d64b78012f_0_4"/>
          <p:cNvSpPr/>
          <p:nvPr/>
        </p:nvSpPr>
        <p:spPr>
          <a:xfrm>
            <a:off x="10291601" y="4099246"/>
            <a:ext cx="7996428"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b="-29181"/>
            </a:stretch>
          </a:blipFill>
          <a:ln>
            <a:noFill/>
          </a:ln>
        </p:spPr>
      </p:sp>
      <p:sp>
        <p:nvSpPr>
          <p:cNvPr id="341" name="Google Shape;341;g3d64b78012f_0_4"/>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0"/>
            </a:stretch>
          </a:blipFill>
          <a:ln>
            <a:noFill/>
          </a:ln>
        </p:spPr>
      </p:sp>
      <p:sp>
        <p:nvSpPr>
          <p:cNvPr id="342" name="Google Shape;342;g3d64b78012f_0_4"/>
          <p:cNvSpPr txBox="1"/>
          <p:nvPr/>
        </p:nvSpPr>
        <p:spPr>
          <a:xfrm>
            <a:off x="4865637" y="282797"/>
            <a:ext cx="10537800" cy="7389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Сooperation agreements</a:t>
            </a:r>
            <a:endParaRPr/>
          </a:p>
        </p:txBody>
      </p:sp>
      <p:sp>
        <p:nvSpPr>
          <p:cNvPr id="343" name="Google Shape;343;g3d64b78012f_0_4"/>
          <p:cNvSpPr txBox="1"/>
          <p:nvPr/>
        </p:nvSpPr>
        <p:spPr>
          <a:xfrm>
            <a:off x="4418424" y="1371448"/>
            <a:ext cx="11746500" cy="615600"/>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None/>
            </a:pPr>
            <a:r>
              <a:rPr lang="en-US" sz="4000" b="0" i="0" u="none" strike="noStrike" cap="none">
                <a:solidFill>
                  <a:srgbClr val="004890"/>
                </a:solidFill>
                <a:latin typeface="Montserrat"/>
                <a:ea typeface="Montserrat"/>
                <a:cs typeface="Montserrat"/>
                <a:sym typeface="Montserrat"/>
              </a:rPr>
              <a:t>Zhytomyr (UA)  –  </a:t>
            </a:r>
            <a:r>
              <a:rPr lang="en-US" sz="4000">
                <a:solidFill>
                  <a:srgbClr val="004890"/>
                </a:solidFill>
                <a:latin typeface="Montserrat"/>
                <a:ea typeface="Montserrat"/>
                <a:cs typeface="Montserrat"/>
                <a:sym typeface="Montserrat"/>
              </a:rPr>
              <a:t>Litomyšl</a:t>
            </a:r>
            <a:r>
              <a:rPr lang="en-US" sz="4000" b="0" i="0" u="none" strike="noStrike" cap="none">
                <a:solidFill>
                  <a:srgbClr val="004890"/>
                </a:solidFill>
                <a:latin typeface="Montserrat"/>
                <a:ea typeface="Montserrat"/>
                <a:cs typeface="Montserrat"/>
                <a:sym typeface="Montserrat"/>
              </a:rPr>
              <a:t>(CZ) (202</a:t>
            </a:r>
            <a:r>
              <a:rPr lang="en-US" sz="4000">
                <a:solidFill>
                  <a:srgbClr val="004890"/>
                </a:solidFill>
                <a:latin typeface="Montserrat"/>
                <a:ea typeface="Montserrat"/>
                <a:cs typeface="Montserrat"/>
                <a:sym typeface="Montserrat"/>
              </a:rPr>
              <a:t>6?</a:t>
            </a:r>
            <a:r>
              <a:rPr lang="en-US" sz="4000" b="0" i="0" u="none" strike="noStrike" cap="none">
                <a:solidFill>
                  <a:srgbClr val="004890"/>
                </a:solidFill>
                <a:latin typeface="Montserrat"/>
                <a:ea typeface="Montserrat"/>
                <a:cs typeface="Montserrat"/>
                <a:sym typeface="Montserrat"/>
              </a:rPr>
              <a:t>)</a:t>
            </a:r>
            <a:endParaRPr/>
          </a:p>
        </p:txBody>
      </p:sp>
      <p:pic>
        <p:nvPicPr>
          <p:cNvPr id="344" name="Google Shape;344;g3d64b78012f_0_4"/>
          <p:cNvPicPr preferRelativeResize="0"/>
          <p:nvPr/>
        </p:nvPicPr>
        <p:blipFill>
          <a:blip r:embed="rId5">
            <a:alphaModFix/>
          </a:blip>
          <a:stretch>
            <a:fillRect/>
          </a:stretch>
        </p:blipFill>
        <p:spPr>
          <a:xfrm>
            <a:off x="1460454" y="1951567"/>
            <a:ext cx="4640794" cy="6187725"/>
          </a:xfrm>
          <a:prstGeom prst="rect">
            <a:avLst/>
          </a:prstGeom>
          <a:noFill/>
          <a:ln>
            <a:noFill/>
          </a:ln>
        </p:spPr>
      </p:pic>
      <p:pic>
        <p:nvPicPr>
          <p:cNvPr id="345" name="Google Shape;345;g3d64b78012f_0_4"/>
          <p:cNvPicPr preferRelativeResize="0"/>
          <p:nvPr/>
        </p:nvPicPr>
        <p:blipFill>
          <a:blip r:embed="rId6">
            <a:alphaModFix/>
          </a:blip>
          <a:stretch>
            <a:fillRect/>
          </a:stretch>
        </p:blipFill>
        <p:spPr>
          <a:xfrm>
            <a:off x="6406569" y="3396341"/>
            <a:ext cx="5775273" cy="3684059"/>
          </a:xfrm>
          <a:prstGeom prst="rect">
            <a:avLst/>
          </a:prstGeom>
          <a:noFill/>
          <a:ln>
            <a:noFill/>
          </a:ln>
        </p:spPr>
      </p:pic>
      <p:pic>
        <p:nvPicPr>
          <p:cNvPr id="346" name="Google Shape;346;g3d64b78012f_0_4"/>
          <p:cNvPicPr preferRelativeResize="0"/>
          <p:nvPr/>
        </p:nvPicPr>
        <p:blipFill>
          <a:blip r:embed="rId7">
            <a:alphaModFix/>
          </a:blip>
          <a:stretch>
            <a:fillRect/>
          </a:stretch>
        </p:blipFill>
        <p:spPr>
          <a:xfrm>
            <a:off x="12402525" y="2379389"/>
            <a:ext cx="4640799" cy="5294761"/>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grpSp>
        <p:nvGrpSpPr>
          <p:cNvPr id="355" name="Google Shape;355;p15"/>
          <p:cNvGrpSpPr/>
          <p:nvPr/>
        </p:nvGrpSpPr>
        <p:grpSpPr>
          <a:xfrm>
            <a:off x="-12697" y="8147904"/>
            <a:ext cx="18313336" cy="2151792"/>
            <a:chOff x="0" y="0"/>
            <a:chExt cx="24417782" cy="2869057"/>
          </a:xfrm>
        </p:grpSpPr>
        <p:sp>
          <p:nvSpPr>
            <p:cNvPr id="356" name="Google Shape;356;p15"/>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357" name="Google Shape;357;p15"/>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 name="Google Shape;358;p15"/>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359" name="Google Shape;359;p15"/>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360" name="Google Shape;360;p15"/>
          <p:cNvSpPr txBox="1"/>
          <p:nvPr/>
        </p:nvSpPr>
        <p:spPr>
          <a:xfrm>
            <a:off x="4521002" y="700671"/>
            <a:ext cx="9246000" cy="738900"/>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Diaspora and municipality</a:t>
            </a:r>
            <a:endParaRPr/>
          </a:p>
        </p:txBody>
      </p:sp>
      <p:sp>
        <p:nvSpPr>
          <p:cNvPr id="361" name="Google Shape;361;p15"/>
          <p:cNvSpPr txBox="1"/>
          <p:nvPr/>
        </p:nvSpPr>
        <p:spPr>
          <a:xfrm>
            <a:off x="1731968" y="2724855"/>
            <a:ext cx="14313563" cy="2805932"/>
          </a:xfrm>
          <a:prstGeom prst="rect">
            <a:avLst/>
          </a:prstGeom>
          <a:noFill/>
          <a:ln>
            <a:noFill/>
          </a:ln>
        </p:spPr>
        <p:txBody>
          <a:bodyPr spcFirstLastPara="1" wrap="square" lIns="0" tIns="0" rIns="0" bIns="0" anchor="t" anchorCtr="0">
            <a:spAutoFit/>
          </a:bodyPr>
          <a:lstStyle/>
          <a:p>
            <a:pPr marL="1498314" marR="0" lvl="1" indent="-749157" algn="l" rtl="0">
              <a:lnSpc>
                <a:spcPct val="107993"/>
              </a:lnSpc>
              <a:spcBef>
                <a:spcPts val="0"/>
              </a:spcBef>
              <a:spcAft>
                <a:spcPts val="0"/>
              </a:spcAft>
              <a:buClr>
                <a:srgbClr val="004890"/>
              </a:buClr>
              <a:buSzPts val="5129"/>
              <a:buFont typeface="Arial"/>
              <a:buChar char="•"/>
            </a:pPr>
            <a:r>
              <a:rPr lang="en-US" sz="5129" b="0" i="0" u="none" strike="noStrike" cap="none">
                <a:solidFill>
                  <a:srgbClr val="004890"/>
                </a:solidFill>
                <a:latin typeface="Montserrat"/>
                <a:ea typeface="Montserrat"/>
                <a:cs typeface="Montserrat"/>
                <a:sym typeface="Montserrat"/>
              </a:rPr>
              <a:t>Serving as a communication bridge</a:t>
            </a:r>
            <a:endParaRPr/>
          </a:p>
          <a:p>
            <a:pPr marL="1498314" marR="0" lvl="1" indent="-749157" algn="l" rtl="0">
              <a:lnSpc>
                <a:spcPct val="107993"/>
              </a:lnSpc>
              <a:spcBef>
                <a:spcPts val="0"/>
              </a:spcBef>
              <a:spcAft>
                <a:spcPts val="0"/>
              </a:spcAft>
              <a:buClr>
                <a:srgbClr val="004890"/>
              </a:buClr>
              <a:buSzPts val="5129"/>
              <a:buFont typeface="Arial"/>
              <a:buChar char="•"/>
            </a:pPr>
            <a:r>
              <a:rPr lang="en-US" sz="5129" b="0" i="0" u="none" strike="noStrike" cap="none">
                <a:solidFill>
                  <a:srgbClr val="004890"/>
                </a:solidFill>
                <a:latin typeface="Montserrat"/>
                <a:ea typeface="Montserrat"/>
                <a:cs typeface="Montserrat"/>
                <a:sym typeface="Montserrat"/>
              </a:rPr>
              <a:t>Initiating joint projects</a:t>
            </a:r>
            <a:endParaRPr/>
          </a:p>
          <a:p>
            <a:pPr marL="1498314" marR="0" lvl="1" indent="-749157" algn="l" rtl="0">
              <a:lnSpc>
                <a:spcPct val="107993"/>
              </a:lnSpc>
              <a:spcBef>
                <a:spcPts val="0"/>
              </a:spcBef>
              <a:spcAft>
                <a:spcPts val="0"/>
              </a:spcAft>
              <a:buClr>
                <a:srgbClr val="004890"/>
              </a:buClr>
              <a:buSzPts val="5129"/>
              <a:buFont typeface="Arial"/>
              <a:buChar char="•"/>
            </a:pPr>
            <a:r>
              <a:rPr lang="en-US" sz="5129" b="0" i="0" u="none" strike="noStrike" cap="none">
                <a:solidFill>
                  <a:srgbClr val="004890"/>
                </a:solidFill>
                <a:latin typeface="Montserrat"/>
                <a:ea typeface="Montserrat"/>
                <a:cs typeface="Montserrat"/>
                <a:sym typeface="Montserrat"/>
              </a:rPr>
              <a:t>Deepening cultural ties</a:t>
            </a:r>
            <a:endParaRPr/>
          </a:p>
          <a:p>
            <a:pPr marL="1498314" marR="0" lvl="1" indent="-749157" algn="l" rtl="0">
              <a:lnSpc>
                <a:spcPct val="107993"/>
              </a:lnSpc>
              <a:spcBef>
                <a:spcPts val="0"/>
              </a:spcBef>
              <a:spcAft>
                <a:spcPts val="0"/>
              </a:spcAft>
              <a:buClr>
                <a:srgbClr val="004890"/>
              </a:buClr>
              <a:buSzPts val="5129"/>
              <a:buFont typeface="Arial"/>
              <a:buChar char="•"/>
            </a:pPr>
            <a:r>
              <a:rPr lang="en-US" sz="5129" b="0" i="0" u="none" strike="noStrike" cap="none">
                <a:solidFill>
                  <a:srgbClr val="004890"/>
                </a:solidFill>
                <a:latin typeface="Montserrat"/>
                <a:ea typeface="Montserrat"/>
                <a:cs typeface="Montserrat"/>
                <a:sym typeface="Montserrat"/>
              </a:rPr>
              <a:t>Supporting economic cooperation</a:t>
            </a: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grpSp>
        <p:nvGrpSpPr>
          <p:cNvPr id="370" name="Google Shape;370;p16"/>
          <p:cNvGrpSpPr/>
          <p:nvPr/>
        </p:nvGrpSpPr>
        <p:grpSpPr>
          <a:xfrm>
            <a:off x="-12697" y="8147904"/>
            <a:ext cx="18313336" cy="2151792"/>
            <a:chOff x="0" y="0"/>
            <a:chExt cx="24417782" cy="2869057"/>
          </a:xfrm>
        </p:grpSpPr>
        <p:sp>
          <p:nvSpPr>
            <p:cNvPr id="371" name="Google Shape;371;p16"/>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372" name="Google Shape;372;p16"/>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6"/>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374" name="Google Shape;374;p16"/>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375" name="Google Shape;375;p16"/>
          <p:cNvSpPr txBox="1"/>
          <p:nvPr/>
        </p:nvSpPr>
        <p:spPr>
          <a:xfrm>
            <a:off x="4238173" y="314325"/>
            <a:ext cx="10927947" cy="1438275"/>
          </a:xfrm>
          <a:prstGeom prst="rect">
            <a:avLst/>
          </a:prstGeom>
          <a:noFill/>
          <a:ln>
            <a:noFill/>
          </a:ln>
        </p:spPr>
        <p:txBody>
          <a:bodyPr spcFirstLastPara="1" wrap="square" lIns="0" tIns="0" rIns="0" bIns="0" anchor="t" anchorCtr="0">
            <a:spAutoFit/>
          </a:bodyPr>
          <a:lstStyle/>
          <a:p>
            <a:pPr marL="0" marR="0" lvl="0" indent="0" algn="ctr"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Hotel – museum – smart house</a:t>
            </a:r>
            <a:endParaRPr/>
          </a:p>
          <a:p>
            <a:pPr marL="0" marR="0" lvl="0" indent="0" algn="l" rtl="0">
              <a:lnSpc>
                <a:spcPct val="119979"/>
              </a:lnSpc>
              <a:spcBef>
                <a:spcPts val="0"/>
              </a:spcBef>
              <a:spcAft>
                <a:spcPts val="0"/>
              </a:spcAft>
              <a:buNone/>
            </a:pPr>
            <a:r>
              <a:rPr lang="en-US" sz="4800" b="1" i="0" u="none" strike="noStrike" cap="none">
                <a:solidFill>
                  <a:srgbClr val="31538F"/>
                </a:solidFill>
                <a:latin typeface="Montserrat"/>
                <a:ea typeface="Montserrat"/>
                <a:cs typeface="Montserrat"/>
                <a:sym typeface="Montserrat"/>
              </a:rPr>
              <a:t>         </a:t>
            </a:r>
            <a:r>
              <a:rPr lang="en-US" sz="4800" b="1" i="1" u="none" strike="noStrike" cap="none">
                <a:solidFill>
                  <a:srgbClr val="31538F"/>
                </a:solidFill>
                <a:latin typeface="Montserrat"/>
                <a:ea typeface="Montserrat"/>
                <a:cs typeface="Montserrat"/>
                <a:sym typeface="Montserrat"/>
              </a:rPr>
              <a:t>Zboriv, ​​Ternopil region</a:t>
            </a:r>
            <a:endParaRPr/>
          </a:p>
        </p:txBody>
      </p:sp>
      <p:sp>
        <p:nvSpPr>
          <p:cNvPr id="376" name="Google Shape;376;p16"/>
          <p:cNvSpPr/>
          <p:nvPr/>
        </p:nvSpPr>
        <p:spPr>
          <a:xfrm>
            <a:off x="3104319" y="2072831"/>
            <a:ext cx="5526339" cy="3422691"/>
          </a:xfrm>
          <a:custGeom>
            <a:avLst/>
            <a:gdLst/>
            <a:ahLst/>
            <a:cxnLst/>
            <a:rect l="l" t="t" r="r" b="b"/>
            <a:pathLst>
              <a:path w="8105726" h="5020213" extrusionOk="0">
                <a:moveTo>
                  <a:pt x="0" y="0"/>
                </a:moveTo>
                <a:lnTo>
                  <a:pt x="8105726" y="0"/>
                </a:lnTo>
                <a:lnTo>
                  <a:pt x="8105726" y="5020213"/>
                </a:lnTo>
                <a:lnTo>
                  <a:pt x="0" y="5020213"/>
                </a:lnTo>
                <a:lnTo>
                  <a:pt x="0" y="0"/>
                </a:lnTo>
                <a:close/>
              </a:path>
            </a:pathLst>
          </a:custGeom>
          <a:blipFill rotWithShape="1">
            <a:blip r:embed="rId5">
              <a:alphaModFix/>
            </a:blip>
            <a:stretch>
              <a:fillRect l="-17726" t="-41326" r="-57225" b="-35362"/>
            </a:stretch>
          </a:blipFill>
          <a:ln>
            <a:noFill/>
          </a:ln>
        </p:spPr>
      </p:sp>
      <p:sp>
        <p:nvSpPr>
          <p:cNvPr id="377" name="Google Shape;377;p16"/>
          <p:cNvSpPr/>
          <p:nvPr/>
        </p:nvSpPr>
        <p:spPr>
          <a:xfrm>
            <a:off x="3104319" y="5654351"/>
            <a:ext cx="12079282" cy="2173292"/>
          </a:xfrm>
          <a:custGeom>
            <a:avLst/>
            <a:gdLst/>
            <a:ahLst/>
            <a:cxnLst/>
            <a:rect l="l" t="t" r="r" b="b"/>
            <a:pathLst>
              <a:path w="17153043" h="3382352" extrusionOk="0">
                <a:moveTo>
                  <a:pt x="0" y="0"/>
                </a:moveTo>
                <a:lnTo>
                  <a:pt x="17153043" y="0"/>
                </a:lnTo>
                <a:lnTo>
                  <a:pt x="17153043" y="3382352"/>
                </a:lnTo>
                <a:lnTo>
                  <a:pt x="0" y="3382352"/>
                </a:lnTo>
                <a:lnTo>
                  <a:pt x="0" y="0"/>
                </a:lnTo>
                <a:close/>
              </a:path>
            </a:pathLst>
          </a:custGeom>
          <a:blipFill rotWithShape="1">
            <a:blip r:embed="rId6">
              <a:alphaModFix/>
            </a:blip>
            <a:stretch>
              <a:fillRect t="-134226" b="-78538"/>
            </a:stretch>
          </a:blipFill>
          <a:ln>
            <a:noFill/>
          </a:ln>
        </p:spPr>
      </p:sp>
      <p:sp>
        <p:nvSpPr>
          <p:cNvPr id="378" name="Google Shape;378;p16"/>
          <p:cNvSpPr/>
          <p:nvPr/>
        </p:nvSpPr>
        <p:spPr>
          <a:xfrm>
            <a:off x="8630632" y="2082655"/>
            <a:ext cx="6553023" cy="3363071"/>
          </a:xfrm>
          <a:custGeom>
            <a:avLst/>
            <a:gdLst/>
            <a:ahLst/>
            <a:cxnLst/>
            <a:rect l="l" t="t" r="r" b="b"/>
            <a:pathLst>
              <a:path w="9305544" h="4775689" extrusionOk="0">
                <a:moveTo>
                  <a:pt x="0" y="0"/>
                </a:moveTo>
                <a:lnTo>
                  <a:pt x="9305544" y="0"/>
                </a:lnTo>
                <a:lnTo>
                  <a:pt x="9305544" y="4775689"/>
                </a:lnTo>
                <a:lnTo>
                  <a:pt x="0" y="4775689"/>
                </a:lnTo>
                <a:lnTo>
                  <a:pt x="0" y="0"/>
                </a:lnTo>
                <a:close/>
              </a:path>
            </a:pathLst>
          </a:custGeom>
          <a:blipFill rotWithShape="1">
            <a:blip r:embed="rId7">
              <a:alphaModFix/>
            </a:blip>
            <a:stretch>
              <a:fillRect l="-146" r="-147" b="-1"/>
            </a:stretch>
          </a:blipFill>
          <a:ln>
            <a:noFill/>
          </a:ln>
        </p:spPr>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17"/>
          <p:cNvGrpSpPr/>
          <p:nvPr/>
        </p:nvGrpSpPr>
        <p:grpSpPr>
          <a:xfrm>
            <a:off x="-12697" y="8147904"/>
            <a:ext cx="18313336" cy="2151792"/>
            <a:chOff x="0" y="0"/>
            <a:chExt cx="24417782" cy="2869057"/>
          </a:xfrm>
        </p:grpSpPr>
        <p:sp>
          <p:nvSpPr>
            <p:cNvPr id="388" name="Google Shape;388;p17"/>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389" name="Google Shape;389;p17"/>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17"/>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391" name="Google Shape;391;p17"/>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392" name="Google Shape;392;p17"/>
          <p:cNvSpPr txBox="1"/>
          <p:nvPr/>
        </p:nvSpPr>
        <p:spPr>
          <a:xfrm>
            <a:off x="7262327" y="405746"/>
            <a:ext cx="3763347" cy="915829"/>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Sokol 1924</a:t>
            </a:r>
            <a:endParaRPr/>
          </a:p>
        </p:txBody>
      </p:sp>
      <p:sp>
        <p:nvSpPr>
          <p:cNvPr id="393" name="Google Shape;393;p17"/>
          <p:cNvSpPr/>
          <p:nvPr/>
        </p:nvSpPr>
        <p:spPr>
          <a:xfrm>
            <a:off x="304800" y="1973675"/>
            <a:ext cx="8839154" cy="5882164"/>
          </a:xfrm>
          <a:custGeom>
            <a:avLst/>
            <a:gdLst/>
            <a:ahLst/>
            <a:cxnLst/>
            <a:rect l="l" t="t" r="r" b="b"/>
            <a:pathLst>
              <a:path w="11785539" h="7842885" extrusionOk="0">
                <a:moveTo>
                  <a:pt x="0" y="0"/>
                </a:moveTo>
                <a:lnTo>
                  <a:pt x="11785539" y="0"/>
                </a:lnTo>
                <a:lnTo>
                  <a:pt x="11785539" y="7842885"/>
                </a:lnTo>
                <a:lnTo>
                  <a:pt x="0" y="7842885"/>
                </a:lnTo>
                <a:lnTo>
                  <a:pt x="0" y="0"/>
                </a:lnTo>
                <a:close/>
              </a:path>
            </a:pathLst>
          </a:custGeom>
          <a:blipFill rotWithShape="1">
            <a:blip r:embed="rId5">
              <a:alphaModFix/>
            </a:blip>
            <a:stretch>
              <a:fillRect l="-1370" r="-1370"/>
            </a:stretch>
          </a:blipFill>
          <a:ln>
            <a:noFill/>
          </a:ln>
        </p:spPr>
      </p:sp>
      <p:sp>
        <p:nvSpPr>
          <p:cNvPr id="394" name="Google Shape;394;p17"/>
          <p:cNvSpPr/>
          <p:nvPr/>
        </p:nvSpPr>
        <p:spPr>
          <a:xfrm>
            <a:off x="9555153" y="1973647"/>
            <a:ext cx="8427994" cy="5882154"/>
          </a:xfrm>
          <a:custGeom>
            <a:avLst/>
            <a:gdLst/>
            <a:ahLst/>
            <a:cxnLst/>
            <a:rect l="l" t="t" r="r" b="b"/>
            <a:pathLst>
              <a:path w="11237326" h="7842872" extrusionOk="0">
                <a:moveTo>
                  <a:pt x="0" y="0"/>
                </a:moveTo>
                <a:lnTo>
                  <a:pt x="11237326" y="0"/>
                </a:lnTo>
                <a:lnTo>
                  <a:pt x="11237326" y="7842872"/>
                </a:lnTo>
                <a:lnTo>
                  <a:pt x="0" y="7842872"/>
                </a:lnTo>
                <a:lnTo>
                  <a:pt x="0" y="0"/>
                </a:lnTo>
                <a:close/>
              </a:path>
            </a:pathLst>
          </a:custGeom>
          <a:blipFill rotWithShape="1">
            <a:blip r:embed="rId6">
              <a:alphaModFix/>
            </a:blip>
            <a:stretch>
              <a:fillRect t="-326" b="-326"/>
            </a:stretch>
          </a:blipFill>
          <a:ln>
            <a:noFill/>
          </a:ln>
        </p:spPr>
      </p:sp>
      <p:pic>
        <p:nvPicPr>
          <p:cNvPr id="395" name="Google Shape;395;p17"/>
          <p:cNvPicPr preferRelativeResize="0"/>
          <p:nvPr/>
        </p:nvPicPr>
        <p:blipFill>
          <a:blip r:embed="rId7">
            <a:alphaModFix/>
          </a:blip>
          <a:stretch>
            <a:fillRect/>
          </a:stretch>
        </p:blipFill>
        <p:spPr>
          <a:xfrm>
            <a:off x="656250" y="145094"/>
            <a:ext cx="2286000" cy="1447800"/>
          </a:xfrm>
          <a:prstGeom prst="rect">
            <a:avLst/>
          </a:prstGeom>
          <a:noFill/>
          <a:ln>
            <a:noFill/>
          </a:ln>
        </p:spPr>
      </p:pic>
      <p:pic>
        <p:nvPicPr>
          <p:cNvPr id="396" name="Google Shape;396;p17"/>
          <p:cNvPicPr preferRelativeResize="0"/>
          <p:nvPr/>
        </p:nvPicPr>
        <p:blipFill>
          <a:blip r:embed="rId8">
            <a:alphaModFix/>
          </a:blip>
          <a:stretch>
            <a:fillRect/>
          </a:stretch>
        </p:blipFill>
        <p:spPr>
          <a:xfrm>
            <a:off x="15037050" y="145107"/>
            <a:ext cx="2286000" cy="14478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405" name="Google Shape;405;p18"/>
          <p:cNvGrpSpPr/>
          <p:nvPr/>
        </p:nvGrpSpPr>
        <p:grpSpPr>
          <a:xfrm>
            <a:off x="-12697" y="8147904"/>
            <a:ext cx="18313336" cy="2151792"/>
            <a:chOff x="0" y="0"/>
            <a:chExt cx="24417782" cy="2869057"/>
          </a:xfrm>
        </p:grpSpPr>
        <p:sp>
          <p:nvSpPr>
            <p:cNvPr id="406" name="Google Shape;406;p18"/>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407" name="Google Shape;407;p18"/>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18"/>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409" name="Google Shape;409;p18"/>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410" name="Google Shape;410;p18"/>
          <p:cNvSpPr txBox="1"/>
          <p:nvPr/>
        </p:nvSpPr>
        <p:spPr>
          <a:xfrm>
            <a:off x="4301923" y="367836"/>
            <a:ext cx="10462346" cy="915829"/>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Sokol 2024 Сongress in Prague</a:t>
            </a:r>
            <a:endParaRPr/>
          </a:p>
        </p:txBody>
      </p:sp>
      <p:sp>
        <p:nvSpPr>
          <p:cNvPr id="411" name="Google Shape;411;p18"/>
          <p:cNvSpPr/>
          <p:nvPr/>
        </p:nvSpPr>
        <p:spPr>
          <a:xfrm>
            <a:off x="919648" y="2539260"/>
            <a:ext cx="7994735" cy="4353049"/>
          </a:xfrm>
          <a:custGeom>
            <a:avLst/>
            <a:gdLst/>
            <a:ahLst/>
            <a:cxnLst/>
            <a:rect l="l" t="t" r="r" b="b"/>
            <a:pathLst>
              <a:path w="10659646" h="5804065" extrusionOk="0">
                <a:moveTo>
                  <a:pt x="0" y="0"/>
                </a:moveTo>
                <a:lnTo>
                  <a:pt x="10659646" y="0"/>
                </a:lnTo>
                <a:lnTo>
                  <a:pt x="10659646" y="5804065"/>
                </a:lnTo>
                <a:lnTo>
                  <a:pt x="0" y="5804065"/>
                </a:lnTo>
                <a:lnTo>
                  <a:pt x="0" y="0"/>
                </a:lnTo>
                <a:close/>
              </a:path>
            </a:pathLst>
          </a:custGeom>
          <a:blipFill rotWithShape="1">
            <a:blip r:embed="rId5">
              <a:alphaModFix/>
            </a:blip>
            <a:stretch>
              <a:fillRect t="-16316" b="-6000"/>
            </a:stretch>
          </a:blipFill>
          <a:ln>
            <a:noFill/>
          </a:ln>
        </p:spPr>
      </p:sp>
      <p:sp>
        <p:nvSpPr>
          <p:cNvPr id="412" name="Google Shape;412;p18"/>
          <p:cNvSpPr/>
          <p:nvPr/>
        </p:nvSpPr>
        <p:spPr>
          <a:xfrm>
            <a:off x="9533096" y="2539260"/>
            <a:ext cx="8073804" cy="4353020"/>
          </a:xfrm>
          <a:custGeom>
            <a:avLst/>
            <a:gdLst/>
            <a:ahLst/>
            <a:cxnLst/>
            <a:rect l="l" t="t" r="r" b="b"/>
            <a:pathLst>
              <a:path w="10765072" h="5804027" extrusionOk="0">
                <a:moveTo>
                  <a:pt x="0" y="0"/>
                </a:moveTo>
                <a:lnTo>
                  <a:pt x="10765072" y="0"/>
                </a:lnTo>
                <a:lnTo>
                  <a:pt x="10765072" y="5804027"/>
                </a:lnTo>
                <a:lnTo>
                  <a:pt x="0" y="5804027"/>
                </a:lnTo>
                <a:lnTo>
                  <a:pt x="0" y="0"/>
                </a:lnTo>
                <a:close/>
              </a:path>
            </a:pathLst>
          </a:custGeom>
          <a:blipFill rotWithShape="1">
            <a:blip r:embed="rId6">
              <a:alphaModFix/>
            </a:blip>
            <a:stretch>
              <a:fillRect t="-2249" b="-2250"/>
            </a:stretch>
          </a:blipFill>
          <a:ln>
            <a:noFill/>
          </a:ln>
        </p:spPr>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pSp>
        <p:nvGrpSpPr>
          <p:cNvPr id="421" name="Google Shape;421;p19"/>
          <p:cNvGrpSpPr/>
          <p:nvPr/>
        </p:nvGrpSpPr>
        <p:grpSpPr>
          <a:xfrm>
            <a:off x="-12697" y="8147904"/>
            <a:ext cx="18313336" cy="2151792"/>
            <a:chOff x="0" y="0"/>
            <a:chExt cx="24417782" cy="2869057"/>
          </a:xfrm>
        </p:grpSpPr>
        <p:sp>
          <p:nvSpPr>
            <p:cNvPr id="422" name="Google Shape;422;p19"/>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423" name="Google Shape;423;p19"/>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19"/>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425" name="Google Shape;425;p19"/>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426" name="Google Shape;426;p19"/>
          <p:cNvSpPr txBox="1"/>
          <p:nvPr/>
        </p:nvSpPr>
        <p:spPr>
          <a:xfrm>
            <a:off x="3424723" y="638049"/>
            <a:ext cx="11438700" cy="738900"/>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Diaspora and the non-profit sector</a:t>
            </a:r>
            <a:endParaRPr/>
          </a:p>
        </p:txBody>
      </p:sp>
      <p:sp>
        <p:nvSpPr>
          <p:cNvPr id="427" name="Google Shape;427;p19"/>
          <p:cNvSpPr txBox="1"/>
          <p:nvPr/>
        </p:nvSpPr>
        <p:spPr>
          <a:xfrm>
            <a:off x="1599350" y="2785200"/>
            <a:ext cx="16310700" cy="4839900"/>
          </a:xfrm>
          <a:prstGeom prst="rect">
            <a:avLst/>
          </a:prstGeom>
          <a:noFill/>
          <a:ln>
            <a:noFill/>
          </a:ln>
        </p:spPr>
        <p:txBody>
          <a:bodyPr spcFirstLastPara="1" wrap="square" lIns="0" tIns="0" rIns="0" bIns="0" anchor="t" anchorCtr="0">
            <a:spAutoFit/>
          </a:bodyPr>
          <a:lstStyle/>
          <a:p>
            <a:pPr marL="1435167" marR="0" lvl="1" indent="-717583" algn="l" rtl="0">
              <a:lnSpc>
                <a:spcPct val="107999"/>
              </a:lnSpc>
              <a:spcBef>
                <a:spcPts val="0"/>
              </a:spcBef>
              <a:spcAft>
                <a:spcPts val="0"/>
              </a:spcAft>
              <a:buClr>
                <a:srgbClr val="004890"/>
              </a:buClr>
              <a:buSzPts val="4913"/>
              <a:buFont typeface="Arial"/>
              <a:buChar char="•"/>
            </a:pPr>
            <a:r>
              <a:rPr lang="en-US" sz="4913" b="0" i="0" u="none" strike="noStrike" cap="none">
                <a:solidFill>
                  <a:srgbClr val="004890"/>
                </a:solidFill>
                <a:latin typeface="Montserrat"/>
                <a:ea typeface="Montserrat"/>
                <a:cs typeface="Montserrat"/>
                <a:sym typeface="Montserrat"/>
              </a:rPr>
              <a:t>Help to establish partnerships</a:t>
            </a:r>
            <a:endParaRPr/>
          </a:p>
          <a:p>
            <a:pPr marL="1435167" marR="0" lvl="1" indent="-717583" algn="l" rtl="0">
              <a:lnSpc>
                <a:spcPct val="107999"/>
              </a:lnSpc>
              <a:spcBef>
                <a:spcPts val="0"/>
              </a:spcBef>
              <a:spcAft>
                <a:spcPts val="0"/>
              </a:spcAft>
              <a:buClr>
                <a:srgbClr val="004890"/>
              </a:buClr>
              <a:buSzPts val="4913"/>
              <a:buFont typeface="Arial"/>
              <a:buChar char="•"/>
            </a:pPr>
            <a:r>
              <a:rPr lang="en-US" sz="4913" b="0" i="0" u="none" strike="noStrike" cap="none">
                <a:solidFill>
                  <a:srgbClr val="004890"/>
                </a:solidFill>
                <a:latin typeface="Montserrat"/>
                <a:ea typeface="Montserrat"/>
                <a:cs typeface="Montserrat"/>
                <a:sym typeface="Montserrat"/>
              </a:rPr>
              <a:t>Facilitate the exchange of knowledge and experience</a:t>
            </a:r>
            <a:endParaRPr/>
          </a:p>
          <a:p>
            <a:pPr marL="1435167" marR="0" lvl="1" indent="-717583" algn="l" rtl="0">
              <a:lnSpc>
                <a:spcPct val="107999"/>
              </a:lnSpc>
              <a:spcBef>
                <a:spcPts val="0"/>
              </a:spcBef>
              <a:spcAft>
                <a:spcPts val="0"/>
              </a:spcAft>
              <a:buClr>
                <a:srgbClr val="004890"/>
              </a:buClr>
              <a:buSzPts val="4913"/>
              <a:buFont typeface="Arial"/>
              <a:buChar char="•"/>
            </a:pPr>
            <a:r>
              <a:rPr lang="en-US" sz="4913" b="0" i="0" u="none" strike="noStrike" cap="none">
                <a:solidFill>
                  <a:srgbClr val="004890"/>
                </a:solidFill>
                <a:latin typeface="Montserrat"/>
                <a:ea typeface="Montserrat"/>
                <a:cs typeface="Montserrat"/>
                <a:sym typeface="Montserrat"/>
              </a:rPr>
              <a:t>Build international civil society networks</a:t>
            </a:r>
            <a:endParaRPr sz="4913">
              <a:solidFill>
                <a:srgbClr val="004890"/>
              </a:solidFill>
              <a:latin typeface="Montserrat"/>
              <a:ea typeface="Montserrat"/>
              <a:cs typeface="Montserrat"/>
              <a:sym typeface="Montserrat"/>
            </a:endParaRPr>
          </a:p>
          <a:p>
            <a:pPr marL="1435167" marR="0" lvl="1" indent="-717583" algn="l" rtl="0">
              <a:lnSpc>
                <a:spcPct val="107999"/>
              </a:lnSpc>
              <a:spcBef>
                <a:spcPts val="0"/>
              </a:spcBef>
              <a:spcAft>
                <a:spcPts val="0"/>
              </a:spcAft>
              <a:buClr>
                <a:srgbClr val="004890"/>
              </a:buClr>
              <a:buSzPts val="4913"/>
              <a:buFont typeface="Arial"/>
              <a:buChar char="•"/>
            </a:pPr>
            <a:r>
              <a:rPr lang="en-US" sz="4913">
                <a:solidFill>
                  <a:srgbClr val="004890"/>
                </a:solidFill>
                <a:latin typeface="Montserrat"/>
                <a:ea typeface="Montserrat"/>
                <a:cs typeface="Montserrat"/>
                <a:sym typeface="Montserrat"/>
              </a:rPr>
              <a:t>Supports and controls the implementation of projects</a:t>
            </a:r>
            <a:endParaRPr sz="4913">
              <a:solidFill>
                <a:srgbClr val="004890"/>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113" name="Google Shape;113;p2"/>
          <p:cNvGrpSpPr/>
          <p:nvPr/>
        </p:nvGrpSpPr>
        <p:grpSpPr>
          <a:xfrm>
            <a:off x="-12697" y="8147904"/>
            <a:ext cx="18313336" cy="2151792"/>
            <a:chOff x="0" y="0"/>
            <a:chExt cx="24417782" cy="2869057"/>
          </a:xfrm>
        </p:grpSpPr>
        <p:sp>
          <p:nvSpPr>
            <p:cNvPr id="114" name="Google Shape;114;p2"/>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115" name="Google Shape;115;p2"/>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2"/>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117" name="Google Shape;117;p2"/>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118" name="Google Shape;118;p2"/>
          <p:cNvSpPr txBox="1"/>
          <p:nvPr/>
        </p:nvSpPr>
        <p:spPr>
          <a:xfrm>
            <a:off x="5864619" y="479103"/>
            <a:ext cx="6961200" cy="738900"/>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My professional area</a:t>
            </a:r>
            <a:endParaRPr/>
          </a:p>
        </p:txBody>
      </p:sp>
      <p:sp>
        <p:nvSpPr>
          <p:cNvPr id="119" name="Google Shape;119;p2"/>
          <p:cNvSpPr txBox="1"/>
          <p:nvPr/>
        </p:nvSpPr>
        <p:spPr>
          <a:xfrm>
            <a:off x="136593" y="1970034"/>
            <a:ext cx="17657700" cy="5295900"/>
          </a:xfrm>
          <a:prstGeom prst="rect">
            <a:avLst/>
          </a:prstGeom>
          <a:noFill/>
          <a:ln>
            <a:noFill/>
          </a:ln>
        </p:spPr>
        <p:txBody>
          <a:bodyPr spcFirstLastPara="1" wrap="square" lIns="0" tIns="0" rIns="0" bIns="0" anchor="t" anchorCtr="0">
            <a:spAutoFit/>
          </a:bodyPr>
          <a:lstStyle/>
          <a:p>
            <a:pPr marL="1450716" marR="0" lvl="1" indent="-702117" algn="just" rtl="0">
              <a:lnSpc>
                <a:spcPct val="107994"/>
              </a:lnSpc>
              <a:spcBef>
                <a:spcPts val="0"/>
              </a:spcBef>
              <a:spcAft>
                <a:spcPts val="0"/>
              </a:spcAft>
              <a:buClr>
                <a:srgbClr val="004890"/>
              </a:buClr>
              <a:buSzPts val="4600"/>
              <a:buFont typeface="Arial"/>
              <a:buChar char="•"/>
            </a:pPr>
            <a:r>
              <a:rPr lang="en-US" sz="4600" b="0" i="0" u="none" strike="noStrike" cap="none" dirty="0">
                <a:solidFill>
                  <a:srgbClr val="004890"/>
                </a:solidFill>
                <a:latin typeface="Montserrat"/>
                <a:ea typeface="Montserrat"/>
                <a:cs typeface="Montserrat"/>
                <a:sym typeface="Montserrat"/>
              </a:rPr>
              <a:t>Professor of Department of Information Systems in Management and Accounting of </a:t>
            </a:r>
            <a:r>
              <a:rPr lang="en-US" sz="4600" b="0" i="0" u="none" strike="noStrike" cap="none" dirty="0" err="1">
                <a:solidFill>
                  <a:srgbClr val="004890"/>
                </a:solidFill>
                <a:latin typeface="Montserrat"/>
                <a:ea typeface="Montserrat"/>
                <a:cs typeface="Montserrat"/>
                <a:sym typeface="Montserrat"/>
              </a:rPr>
              <a:t>Zhytomyr</a:t>
            </a:r>
            <a:r>
              <a:rPr lang="en-US" sz="4600" b="0" i="0" u="none" strike="noStrike" cap="none" dirty="0">
                <a:solidFill>
                  <a:srgbClr val="004890"/>
                </a:solidFill>
                <a:latin typeface="Montserrat"/>
                <a:ea typeface="Montserrat"/>
                <a:cs typeface="Montserrat"/>
                <a:sym typeface="Montserrat"/>
              </a:rPr>
              <a:t> </a:t>
            </a:r>
            <a:r>
              <a:rPr lang="en-US" sz="4600" dirty="0">
                <a:solidFill>
                  <a:srgbClr val="004890"/>
                </a:solidFill>
                <a:latin typeface="Montserrat"/>
                <a:ea typeface="Montserrat"/>
                <a:cs typeface="Montserrat"/>
                <a:sym typeface="Montserrat"/>
              </a:rPr>
              <a:t>P</a:t>
            </a:r>
            <a:r>
              <a:rPr lang="en-US" sz="4600" b="0" i="0" u="none" strike="noStrike" cap="none" dirty="0">
                <a:solidFill>
                  <a:srgbClr val="004890"/>
                </a:solidFill>
                <a:latin typeface="Montserrat"/>
                <a:ea typeface="Montserrat"/>
                <a:cs typeface="Montserrat"/>
                <a:sym typeface="Montserrat"/>
              </a:rPr>
              <a:t>olytechnic State University</a:t>
            </a:r>
            <a:endParaRPr sz="4600" dirty="0"/>
          </a:p>
          <a:p>
            <a:pPr marL="1450716" marR="0" lvl="1" indent="-702117" algn="just" rtl="0">
              <a:lnSpc>
                <a:spcPct val="107994"/>
              </a:lnSpc>
              <a:spcBef>
                <a:spcPts val="0"/>
              </a:spcBef>
              <a:spcAft>
                <a:spcPts val="0"/>
              </a:spcAft>
              <a:buClr>
                <a:srgbClr val="004890"/>
              </a:buClr>
              <a:buSzPts val="4600"/>
              <a:buFont typeface="Arial"/>
              <a:buChar char="•"/>
            </a:pPr>
            <a:r>
              <a:rPr lang="en-US" sz="4600" b="0" i="0" u="none" strike="noStrike" cap="none" dirty="0">
                <a:solidFill>
                  <a:srgbClr val="004890"/>
                </a:solidFill>
                <a:latin typeface="Montserrat"/>
                <a:ea typeface="Montserrat"/>
                <a:cs typeface="Montserrat"/>
                <a:sym typeface="Montserrat"/>
              </a:rPr>
              <a:t>Certified Auditor</a:t>
            </a:r>
            <a:endParaRPr sz="4600" dirty="0">
              <a:solidFill>
                <a:srgbClr val="004890"/>
              </a:solidFill>
              <a:latin typeface="Montserrat"/>
              <a:ea typeface="Montserrat"/>
              <a:cs typeface="Montserrat"/>
              <a:sym typeface="Montserrat"/>
            </a:endParaRPr>
          </a:p>
          <a:p>
            <a:pPr marL="1450716" marR="0" lvl="1" indent="-702117" algn="just" rtl="0">
              <a:lnSpc>
                <a:spcPct val="107994"/>
              </a:lnSpc>
              <a:spcBef>
                <a:spcPts val="0"/>
              </a:spcBef>
              <a:spcAft>
                <a:spcPts val="0"/>
              </a:spcAft>
              <a:buClr>
                <a:srgbClr val="004890"/>
              </a:buClr>
              <a:buSzPts val="4600"/>
              <a:buFont typeface="Arial"/>
              <a:buChar char="•"/>
            </a:pPr>
            <a:r>
              <a:rPr lang="en-US" sz="4600" dirty="0">
                <a:solidFill>
                  <a:srgbClr val="004890"/>
                </a:solidFill>
                <a:latin typeface="Montserrat"/>
                <a:ea typeface="Montserrat"/>
                <a:cs typeface="Montserrat"/>
                <a:sym typeface="Montserrat"/>
              </a:rPr>
              <a:t>Expert of the EU4 PFM project on the implementation of international standards in supreme audit institutions</a:t>
            </a:r>
            <a:endParaRPr sz="4600" dirty="0">
              <a:solidFill>
                <a:srgbClr val="004890"/>
              </a:solidFill>
              <a:latin typeface="Montserrat"/>
              <a:ea typeface="Montserrat"/>
              <a:cs typeface="Montserrat"/>
              <a:sym typeface="Montserrat"/>
            </a:endParaRPr>
          </a:p>
          <a:p>
            <a:pPr marL="1450716" marR="0" lvl="1" indent="-702117" algn="just" rtl="0">
              <a:lnSpc>
                <a:spcPct val="107994"/>
              </a:lnSpc>
              <a:spcBef>
                <a:spcPts val="0"/>
              </a:spcBef>
              <a:spcAft>
                <a:spcPts val="0"/>
              </a:spcAft>
              <a:buClr>
                <a:srgbClr val="004890"/>
              </a:buClr>
              <a:buSzPts val="4600"/>
              <a:buFont typeface="Arial"/>
              <a:buChar char="•"/>
            </a:pPr>
            <a:r>
              <a:rPr lang="en-US" sz="4600" b="0" i="0" u="none" strike="noStrike" cap="none" dirty="0">
                <a:solidFill>
                  <a:srgbClr val="004890"/>
                </a:solidFill>
                <a:latin typeface="Montserrat"/>
                <a:ea typeface="Montserrat"/>
                <a:cs typeface="Montserrat"/>
                <a:sym typeface="Montserrat"/>
              </a:rPr>
              <a:t>Co-authored 20 accounting books </a:t>
            </a:r>
            <a:endParaRPr sz="4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grpSp>
        <p:nvGrpSpPr>
          <p:cNvPr id="436" name="Google Shape;436;p20"/>
          <p:cNvGrpSpPr/>
          <p:nvPr/>
        </p:nvGrpSpPr>
        <p:grpSpPr>
          <a:xfrm>
            <a:off x="-12697" y="8147904"/>
            <a:ext cx="18313336" cy="2151792"/>
            <a:chOff x="0" y="0"/>
            <a:chExt cx="24417782" cy="2869057"/>
          </a:xfrm>
        </p:grpSpPr>
        <p:sp>
          <p:nvSpPr>
            <p:cNvPr id="437" name="Google Shape;437;p20"/>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438" name="Google Shape;438;p20"/>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9" name="Google Shape;439;p20"/>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440" name="Google Shape;440;p20"/>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441" name="Google Shape;441;p20"/>
          <p:cNvSpPr txBox="1"/>
          <p:nvPr/>
        </p:nvSpPr>
        <p:spPr>
          <a:xfrm>
            <a:off x="3605477" y="498489"/>
            <a:ext cx="11394000" cy="1625400"/>
          </a:xfrm>
          <a:prstGeom prst="rect">
            <a:avLst/>
          </a:prstGeom>
          <a:noFill/>
          <a:ln>
            <a:noFill/>
          </a:ln>
        </p:spPr>
        <p:txBody>
          <a:bodyPr spcFirstLastPara="1" wrap="square" lIns="0" tIns="0" rIns="0" bIns="0" anchor="t" anchorCtr="0">
            <a:spAutoFit/>
          </a:bodyPr>
          <a:lstStyle/>
          <a:p>
            <a:pPr marL="0" marR="0" lvl="0" indent="0" algn="ctr"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Diaspora and universities:</a:t>
            </a:r>
            <a:endParaRPr/>
          </a:p>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Vysoká škola ekonomická v Praze</a:t>
            </a:r>
            <a:endParaRPr/>
          </a:p>
        </p:txBody>
      </p:sp>
      <p:sp>
        <p:nvSpPr>
          <p:cNvPr id="442" name="Google Shape;442;p20"/>
          <p:cNvSpPr/>
          <p:nvPr/>
        </p:nvSpPr>
        <p:spPr>
          <a:xfrm>
            <a:off x="1028700" y="2299864"/>
            <a:ext cx="7838542" cy="4893207"/>
          </a:xfrm>
          <a:custGeom>
            <a:avLst/>
            <a:gdLst/>
            <a:ahLst/>
            <a:cxnLst/>
            <a:rect l="l" t="t" r="r" b="b"/>
            <a:pathLst>
              <a:path w="11232766" h="7012050" extrusionOk="0">
                <a:moveTo>
                  <a:pt x="0" y="0"/>
                </a:moveTo>
                <a:lnTo>
                  <a:pt x="11232766" y="0"/>
                </a:lnTo>
                <a:lnTo>
                  <a:pt x="11232766" y="7012050"/>
                </a:lnTo>
                <a:lnTo>
                  <a:pt x="0" y="7012050"/>
                </a:lnTo>
                <a:lnTo>
                  <a:pt x="0" y="0"/>
                </a:lnTo>
                <a:close/>
              </a:path>
            </a:pathLst>
          </a:custGeom>
          <a:blipFill rotWithShape="1">
            <a:blip r:embed="rId5">
              <a:alphaModFix/>
            </a:blip>
            <a:stretch>
              <a:fillRect t="-3429" b="-3430"/>
            </a:stretch>
          </a:blipFill>
          <a:ln>
            <a:noFill/>
          </a:ln>
        </p:spPr>
      </p:sp>
      <p:sp>
        <p:nvSpPr>
          <p:cNvPr id="443" name="Google Shape;443;p20"/>
          <p:cNvSpPr/>
          <p:nvPr/>
        </p:nvSpPr>
        <p:spPr>
          <a:xfrm>
            <a:off x="9323475" y="2299864"/>
            <a:ext cx="7935825" cy="4893217"/>
          </a:xfrm>
          <a:custGeom>
            <a:avLst/>
            <a:gdLst/>
            <a:ahLst/>
            <a:cxnLst/>
            <a:rect l="l" t="t" r="r" b="b"/>
            <a:pathLst>
              <a:path w="10581100" h="6524289" extrusionOk="0">
                <a:moveTo>
                  <a:pt x="0" y="0"/>
                </a:moveTo>
                <a:lnTo>
                  <a:pt x="10581100" y="0"/>
                </a:lnTo>
                <a:lnTo>
                  <a:pt x="10581100" y="6524289"/>
                </a:lnTo>
                <a:lnTo>
                  <a:pt x="0" y="6524289"/>
                </a:lnTo>
                <a:lnTo>
                  <a:pt x="0" y="0"/>
                </a:lnTo>
                <a:close/>
              </a:path>
            </a:pathLst>
          </a:custGeom>
          <a:blipFill rotWithShape="1">
            <a:blip r:embed="rId6">
              <a:alphaModFix/>
            </a:blip>
            <a:stretch>
              <a:fillRect l="-4827" r="-4827"/>
            </a:stretch>
          </a:blipFill>
          <a:ln>
            <a:noFill/>
          </a:ln>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grpSp>
        <p:nvGrpSpPr>
          <p:cNvPr id="452" name="Google Shape;452;p21"/>
          <p:cNvGrpSpPr/>
          <p:nvPr/>
        </p:nvGrpSpPr>
        <p:grpSpPr>
          <a:xfrm>
            <a:off x="-12697" y="8147904"/>
            <a:ext cx="18313336" cy="2151792"/>
            <a:chOff x="0" y="0"/>
            <a:chExt cx="24417782" cy="2869057"/>
          </a:xfrm>
        </p:grpSpPr>
        <p:sp>
          <p:nvSpPr>
            <p:cNvPr id="453" name="Google Shape;453;p21"/>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454" name="Google Shape;454;p21"/>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21"/>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456" name="Google Shape;456;p21"/>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457" name="Google Shape;457;p21"/>
          <p:cNvSpPr txBox="1"/>
          <p:nvPr/>
        </p:nvSpPr>
        <p:spPr>
          <a:xfrm>
            <a:off x="4802141" y="254300"/>
            <a:ext cx="8856300" cy="1625400"/>
          </a:xfrm>
          <a:prstGeom prst="rect">
            <a:avLst/>
          </a:prstGeom>
          <a:noFill/>
          <a:ln>
            <a:noFill/>
          </a:ln>
        </p:spPr>
        <p:txBody>
          <a:bodyPr spcFirstLastPara="1" wrap="square" lIns="0" tIns="0" rIns="0" bIns="0" anchor="t" anchorCtr="0">
            <a:spAutoFit/>
          </a:bodyPr>
          <a:lstStyle/>
          <a:p>
            <a:pPr marL="0" marR="0" lvl="0" indent="0" algn="ctr"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Diaspora and universities:</a:t>
            </a:r>
            <a:endParaRPr/>
          </a:p>
          <a:p>
            <a:pPr marL="0" marR="0" lvl="0" indent="0" algn="ctr"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University of Pardubice</a:t>
            </a:r>
            <a:endParaRPr/>
          </a:p>
        </p:txBody>
      </p:sp>
      <p:sp>
        <p:nvSpPr>
          <p:cNvPr id="458" name="Google Shape;458;p21"/>
          <p:cNvSpPr/>
          <p:nvPr/>
        </p:nvSpPr>
        <p:spPr>
          <a:xfrm>
            <a:off x="2840536" y="2055676"/>
            <a:ext cx="6303417" cy="3113483"/>
          </a:xfrm>
          <a:custGeom>
            <a:avLst/>
            <a:gdLst/>
            <a:ahLst/>
            <a:cxnLst/>
            <a:rect l="l" t="t" r="r" b="b"/>
            <a:pathLst>
              <a:path w="10030521" h="5647911" extrusionOk="0">
                <a:moveTo>
                  <a:pt x="0" y="0"/>
                </a:moveTo>
                <a:lnTo>
                  <a:pt x="10030521" y="0"/>
                </a:lnTo>
                <a:lnTo>
                  <a:pt x="10030521" y="5647911"/>
                </a:lnTo>
                <a:lnTo>
                  <a:pt x="0" y="5647911"/>
                </a:lnTo>
                <a:lnTo>
                  <a:pt x="0" y="0"/>
                </a:lnTo>
                <a:close/>
              </a:path>
            </a:pathLst>
          </a:custGeom>
          <a:blipFill rotWithShape="1">
            <a:blip r:embed="rId5">
              <a:alphaModFix/>
            </a:blip>
            <a:stretch>
              <a:fillRect l="-4688" t="-11600" r="-7057"/>
            </a:stretch>
          </a:blipFill>
          <a:ln>
            <a:noFill/>
          </a:ln>
        </p:spPr>
      </p:sp>
      <p:sp>
        <p:nvSpPr>
          <p:cNvPr id="459" name="Google Shape;459;p21"/>
          <p:cNvSpPr/>
          <p:nvPr/>
        </p:nvSpPr>
        <p:spPr>
          <a:xfrm>
            <a:off x="9666513" y="2055676"/>
            <a:ext cx="5780949" cy="3113483"/>
          </a:xfrm>
          <a:custGeom>
            <a:avLst/>
            <a:gdLst/>
            <a:ahLst/>
            <a:cxnLst/>
            <a:rect l="l" t="t" r="r" b="b"/>
            <a:pathLst>
              <a:path w="8175171" h="4762500" extrusionOk="0">
                <a:moveTo>
                  <a:pt x="0" y="0"/>
                </a:moveTo>
                <a:lnTo>
                  <a:pt x="8175171" y="0"/>
                </a:lnTo>
                <a:lnTo>
                  <a:pt x="8175171" y="4762500"/>
                </a:lnTo>
                <a:lnTo>
                  <a:pt x="0" y="4762500"/>
                </a:lnTo>
                <a:lnTo>
                  <a:pt x="0" y="0"/>
                </a:lnTo>
                <a:close/>
              </a:path>
            </a:pathLst>
          </a:custGeom>
          <a:blipFill rotWithShape="1">
            <a:blip r:embed="rId6">
              <a:alphaModFix/>
            </a:blip>
            <a:stretch>
              <a:fillRect l="-20655" t="-15743" r="-27326" b="-27372"/>
            </a:stretch>
          </a:blipFill>
          <a:ln>
            <a:noFill/>
          </a:ln>
        </p:spPr>
      </p:sp>
      <p:sp>
        <p:nvSpPr>
          <p:cNvPr id="460" name="Google Shape;460;p21"/>
          <p:cNvSpPr/>
          <p:nvPr/>
        </p:nvSpPr>
        <p:spPr>
          <a:xfrm>
            <a:off x="2840536" y="5461463"/>
            <a:ext cx="12606835" cy="2433692"/>
          </a:xfrm>
          <a:custGeom>
            <a:avLst/>
            <a:gdLst/>
            <a:ahLst/>
            <a:cxnLst/>
            <a:rect l="l" t="t" r="r" b="b"/>
            <a:pathLst>
              <a:path w="27553884" h="5319152" extrusionOk="0">
                <a:moveTo>
                  <a:pt x="0" y="0"/>
                </a:moveTo>
                <a:lnTo>
                  <a:pt x="27553884" y="0"/>
                </a:lnTo>
                <a:lnTo>
                  <a:pt x="27553884" y="5319152"/>
                </a:lnTo>
                <a:lnTo>
                  <a:pt x="0" y="5319152"/>
                </a:lnTo>
                <a:lnTo>
                  <a:pt x="0" y="0"/>
                </a:lnTo>
                <a:close/>
              </a:path>
            </a:pathLst>
          </a:custGeom>
          <a:blipFill rotWithShape="1">
            <a:blip r:embed="rId7">
              <a:alphaModFix/>
            </a:blip>
            <a:stretch>
              <a:fillRect t="-122342" b="-122342"/>
            </a:stretch>
          </a:blipFill>
          <a:ln>
            <a:noFill/>
          </a:ln>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69" name="Google Shape;469;g3d65a9b1e99_0_0"/>
          <p:cNvGrpSpPr/>
          <p:nvPr/>
        </p:nvGrpSpPr>
        <p:grpSpPr>
          <a:xfrm>
            <a:off x="-12697" y="8147904"/>
            <a:ext cx="18313337" cy="2151793"/>
            <a:chOff x="0" y="0"/>
            <a:chExt cx="24417782" cy="2869057"/>
          </a:xfrm>
        </p:grpSpPr>
        <p:sp>
          <p:nvSpPr>
            <p:cNvPr id="470" name="Google Shape;470;g3d65a9b1e99_0_0"/>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471" name="Google Shape;471;g3d65a9b1e99_0_0"/>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g3d65a9b1e99_0_0"/>
          <p:cNvSpPr/>
          <p:nvPr/>
        </p:nvSpPr>
        <p:spPr>
          <a:xfrm>
            <a:off x="10291601" y="4099246"/>
            <a:ext cx="7996428"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b="-29181"/>
            </a:stretch>
          </a:blipFill>
          <a:ln>
            <a:noFill/>
          </a:ln>
        </p:spPr>
      </p:sp>
      <p:sp>
        <p:nvSpPr>
          <p:cNvPr id="473" name="Google Shape;473;g3d65a9b1e99_0_0"/>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0"/>
            </a:stretch>
          </a:blipFill>
          <a:ln>
            <a:noFill/>
          </a:ln>
        </p:spPr>
      </p:sp>
      <p:sp>
        <p:nvSpPr>
          <p:cNvPr id="474" name="Google Shape;474;g3d65a9b1e99_0_0"/>
          <p:cNvSpPr txBox="1"/>
          <p:nvPr/>
        </p:nvSpPr>
        <p:spPr>
          <a:xfrm>
            <a:off x="4802141" y="254300"/>
            <a:ext cx="8856300" cy="1625400"/>
          </a:xfrm>
          <a:prstGeom prst="rect">
            <a:avLst/>
          </a:prstGeom>
          <a:noFill/>
          <a:ln>
            <a:noFill/>
          </a:ln>
        </p:spPr>
        <p:txBody>
          <a:bodyPr spcFirstLastPara="1" wrap="square" lIns="0" tIns="0" rIns="0" bIns="0" anchor="t" anchorCtr="0">
            <a:spAutoFit/>
          </a:bodyPr>
          <a:lstStyle/>
          <a:p>
            <a:pPr marL="0" marR="0" lvl="0" indent="0" algn="ctr"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Diaspora and universities:</a:t>
            </a:r>
            <a:endParaRPr/>
          </a:p>
          <a:p>
            <a:pPr marL="0" marR="0" lvl="0" indent="0" algn="ctr"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University of Pardubice</a:t>
            </a:r>
            <a:endParaRPr/>
          </a:p>
        </p:txBody>
      </p:sp>
      <p:pic>
        <p:nvPicPr>
          <p:cNvPr id="475" name="Google Shape;475;g3d65a9b1e99_0_0"/>
          <p:cNvPicPr preferRelativeResize="0"/>
          <p:nvPr/>
        </p:nvPicPr>
        <p:blipFill>
          <a:blip r:embed="rId5">
            <a:alphaModFix/>
          </a:blip>
          <a:stretch>
            <a:fillRect/>
          </a:stretch>
        </p:blipFill>
        <p:spPr>
          <a:xfrm rot="5400000">
            <a:off x="8009963" y="3063499"/>
            <a:ext cx="5181602" cy="3900608"/>
          </a:xfrm>
          <a:prstGeom prst="rect">
            <a:avLst/>
          </a:prstGeom>
          <a:noFill/>
          <a:ln>
            <a:noFill/>
          </a:ln>
        </p:spPr>
      </p:pic>
      <p:pic>
        <p:nvPicPr>
          <p:cNvPr id="476" name="Google Shape;476;g3d65a9b1e99_0_0"/>
          <p:cNvPicPr preferRelativeResize="0"/>
          <p:nvPr/>
        </p:nvPicPr>
        <p:blipFill>
          <a:blip r:embed="rId6">
            <a:alphaModFix/>
          </a:blip>
          <a:stretch>
            <a:fillRect/>
          </a:stretch>
        </p:blipFill>
        <p:spPr>
          <a:xfrm>
            <a:off x="13658450" y="2656482"/>
            <a:ext cx="3744353" cy="4974048"/>
          </a:xfrm>
          <a:prstGeom prst="rect">
            <a:avLst/>
          </a:prstGeom>
          <a:noFill/>
          <a:ln>
            <a:noFill/>
          </a:ln>
        </p:spPr>
      </p:pic>
      <p:pic>
        <p:nvPicPr>
          <p:cNvPr id="477" name="Google Shape;477;g3d65a9b1e99_0_0"/>
          <p:cNvPicPr preferRelativeResize="0"/>
          <p:nvPr/>
        </p:nvPicPr>
        <p:blipFill>
          <a:blip r:embed="rId7">
            <a:alphaModFix/>
          </a:blip>
          <a:stretch>
            <a:fillRect/>
          </a:stretch>
        </p:blipFill>
        <p:spPr>
          <a:xfrm>
            <a:off x="919650" y="2643420"/>
            <a:ext cx="6623437" cy="4974046"/>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870016bfb8_0_0"/>
          <p:cNvSpPr/>
          <p:nvPr/>
        </p:nvSpPr>
        <p:spPr>
          <a:xfrm>
            <a:off x="10291601" y="4099246"/>
            <a:ext cx="7996428"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b="-29181"/>
            </a:stretch>
          </a:blipFill>
          <a:ln>
            <a:noFill/>
          </a:ln>
        </p:spPr>
      </p:sp>
      <p:grpSp>
        <p:nvGrpSpPr>
          <p:cNvPr id="484" name="Google Shape;484;g3870016bfb8_0_0"/>
          <p:cNvGrpSpPr/>
          <p:nvPr/>
        </p:nvGrpSpPr>
        <p:grpSpPr>
          <a:xfrm>
            <a:off x="-12697" y="8147904"/>
            <a:ext cx="18313337" cy="2151793"/>
            <a:chOff x="0" y="0"/>
            <a:chExt cx="24417782" cy="2869057"/>
          </a:xfrm>
        </p:grpSpPr>
        <p:sp>
          <p:nvSpPr>
            <p:cNvPr id="485" name="Google Shape;485;g3870016bfb8_0_0"/>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486" name="Google Shape;486;g3870016bfb8_0_0"/>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g3870016bfb8_0_0"/>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0"/>
            </a:stretch>
          </a:blipFill>
          <a:ln>
            <a:noFill/>
          </a:ln>
        </p:spPr>
      </p:sp>
      <p:sp>
        <p:nvSpPr>
          <p:cNvPr id="488" name="Google Shape;488;g3870016bfb8_0_0"/>
          <p:cNvSpPr txBox="1"/>
          <p:nvPr/>
        </p:nvSpPr>
        <p:spPr>
          <a:xfrm>
            <a:off x="277825" y="272925"/>
            <a:ext cx="164256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rgbClr val="004890"/>
                </a:solidFill>
                <a:latin typeface="Montserrat"/>
                <a:ea typeface="Montserrat"/>
                <a:cs typeface="Montserrat"/>
                <a:sym typeface="Montserrat"/>
              </a:rPr>
              <a:t>Support for Ukraine by the Gymnasium of Bohumil Hrabal in Nymburk: Humanitarian Aid, Joint International Projects, the Team Behind Initiative </a:t>
            </a:r>
            <a:endParaRPr sz="2100">
              <a:solidFill>
                <a:srgbClr val="004890"/>
              </a:solidFill>
              <a:latin typeface="Montserrat"/>
              <a:ea typeface="Montserrat"/>
              <a:cs typeface="Montserrat"/>
              <a:sym typeface="Montserrat"/>
            </a:endParaRPr>
          </a:p>
        </p:txBody>
      </p:sp>
      <p:pic>
        <p:nvPicPr>
          <p:cNvPr id="489" name="Google Shape;489;g3870016bfb8_0_0"/>
          <p:cNvPicPr preferRelativeResize="0"/>
          <p:nvPr/>
        </p:nvPicPr>
        <p:blipFill>
          <a:blip r:embed="rId5">
            <a:alphaModFix/>
          </a:blip>
          <a:stretch>
            <a:fillRect/>
          </a:stretch>
        </p:blipFill>
        <p:spPr>
          <a:xfrm>
            <a:off x="10476500" y="1720200"/>
            <a:ext cx="4540705" cy="3400975"/>
          </a:xfrm>
          <a:prstGeom prst="rect">
            <a:avLst/>
          </a:prstGeom>
          <a:noFill/>
          <a:ln>
            <a:noFill/>
          </a:ln>
        </p:spPr>
      </p:pic>
      <p:pic>
        <p:nvPicPr>
          <p:cNvPr id="490" name="Google Shape;490;g3870016bfb8_0_0"/>
          <p:cNvPicPr preferRelativeResize="0"/>
          <p:nvPr/>
        </p:nvPicPr>
        <p:blipFill rotWithShape="1">
          <a:blip r:embed="rId6">
            <a:alphaModFix/>
          </a:blip>
          <a:srcRect l="-1370" t="23833" r="1370" b="10130"/>
          <a:stretch/>
        </p:blipFill>
        <p:spPr>
          <a:xfrm>
            <a:off x="4596000" y="5050087"/>
            <a:ext cx="8407306" cy="3123001"/>
          </a:xfrm>
          <a:prstGeom prst="rect">
            <a:avLst/>
          </a:prstGeom>
          <a:noFill/>
          <a:ln>
            <a:noFill/>
          </a:ln>
        </p:spPr>
      </p:pic>
      <p:pic>
        <p:nvPicPr>
          <p:cNvPr id="491" name="Google Shape;491;g3870016bfb8_0_0"/>
          <p:cNvPicPr preferRelativeResize="0"/>
          <p:nvPr/>
        </p:nvPicPr>
        <p:blipFill>
          <a:blip r:embed="rId7">
            <a:alphaModFix/>
          </a:blip>
          <a:stretch>
            <a:fillRect/>
          </a:stretch>
        </p:blipFill>
        <p:spPr>
          <a:xfrm>
            <a:off x="4430313" y="1652213"/>
            <a:ext cx="6046189" cy="3400975"/>
          </a:xfrm>
          <a:prstGeom prst="rect">
            <a:avLst/>
          </a:prstGeom>
          <a:noFill/>
          <a:ln>
            <a:noFill/>
          </a:ln>
        </p:spPr>
      </p:pic>
      <p:pic>
        <p:nvPicPr>
          <p:cNvPr id="492" name="Google Shape;492;g3870016bfb8_0_0"/>
          <p:cNvPicPr preferRelativeResize="0"/>
          <p:nvPr/>
        </p:nvPicPr>
        <p:blipFill>
          <a:blip r:embed="rId8">
            <a:alphaModFix/>
          </a:blip>
          <a:stretch>
            <a:fillRect/>
          </a:stretch>
        </p:blipFill>
        <p:spPr>
          <a:xfrm>
            <a:off x="571075" y="1652225"/>
            <a:ext cx="3859250" cy="3400975"/>
          </a:xfrm>
          <a:prstGeom prst="rect">
            <a:avLst/>
          </a:prstGeom>
          <a:noFill/>
          <a:ln>
            <a:noFill/>
          </a:ln>
        </p:spPr>
      </p:pic>
      <p:pic>
        <p:nvPicPr>
          <p:cNvPr id="493" name="Google Shape;493;g3870016bfb8_0_0"/>
          <p:cNvPicPr preferRelativeResize="0"/>
          <p:nvPr/>
        </p:nvPicPr>
        <p:blipFill>
          <a:blip r:embed="rId9">
            <a:alphaModFix/>
          </a:blip>
          <a:stretch>
            <a:fillRect/>
          </a:stretch>
        </p:blipFill>
        <p:spPr>
          <a:xfrm>
            <a:off x="571075" y="5046700"/>
            <a:ext cx="4180076" cy="3129776"/>
          </a:xfrm>
          <a:prstGeom prst="rect">
            <a:avLst/>
          </a:prstGeom>
          <a:noFill/>
          <a:ln>
            <a:noFill/>
          </a:ln>
        </p:spPr>
      </p:pic>
      <p:pic>
        <p:nvPicPr>
          <p:cNvPr id="494" name="Google Shape;494;g3870016bfb8_0_0"/>
          <p:cNvPicPr preferRelativeResize="0"/>
          <p:nvPr/>
        </p:nvPicPr>
        <p:blipFill>
          <a:blip r:embed="rId10">
            <a:alphaModFix/>
          </a:blip>
          <a:stretch>
            <a:fillRect/>
          </a:stretch>
        </p:blipFill>
        <p:spPr>
          <a:xfrm>
            <a:off x="13003300" y="5121175"/>
            <a:ext cx="4140932" cy="3108299"/>
          </a:xfrm>
          <a:prstGeom prst="rect">
            <a:avLst/>
          </a:prstGeom>
          <a:noFill/>
          <a:ln>
            <a:noFill/>
          </a:ln>
        </p:spPr>
      </p:pic>
      <p:pic>
        <p:nvPicPr>
          <p:cNvPr id="495" name="Google Shape;495;g3870016bfb8_0_0"/>
          <p:cNvPicPr preferRelativeResize="0"/>
          <p:nvPr/>
        </p:nvPicPr>
        <p:blipFill>
          <a:blip r:embed="rId11">
            <a:alphaModFix/>
          </a:blip>
          <a:stretch>
            <a:fillRect/>
          </a:stretch>
        </p:blipFill>
        <p:spPr>
          <a:xfrm>
            <a:off x="14750101" y="1656863"/>
            <a:ext cx="2410491" cy="343625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grpSp>
        <p:nvGrpSpPr>
          <p:cNvPr id="504" name="Google Shape;504;p22"/>
          <p:cNvGrpSpPr/>
          <p:nvPr/>
        </p:nvGrpSpPr>
        <p:grpSpPr>
          <a:xfrm>
            <a:off x="-12697" y="8147904"/>
            <a:ext cx="18313336" cy="2151792"/>
            <a:chOff x="0" y="0"/>
            <a:chExt cx="24417782" cy="2869057"/>
          </a:xfrm>
        </p:grpSpPr>
        <p:sp>
          <p:nvSpPr>
            <p:cNvPr id="505" name="Google Shape;505;p22"/>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506" name="Google Shape;506;p22"/>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7" name="Google Shape;507;p22"/>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508" name="Google Shape;508;p22"/>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509" name="Google Shape;509;p22"/>
          <p:cNvSpPr txBox="1"/>
          <p:nvPr/>
        </p:nvSpPr>
        <p:spPr>
          <a:xfrm>
            <a:off x="4768748" y="797196"/>
            <a:ext cx="8540700" cy="738900"/>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Diaspora and universities</a:t>
            </a:r>
            <a:endParaRPr/>
          </a:p>
        </p:txBody>
      </p:sp>
      <p:sp>
        <p:nvSpPr>
          <p:cNvPr id="510" name="Google Shape;510;p22"/>
          <p:cNvSpPr txBox="1"/>
          <p:nvPr/>
        </p:nvSpPr>
        <p:spPr>
          <a:xfrm>
            <a:off x="2725594" y="2986136"/>
            <a:ext cx="13193116" cy="2283369"/>
          </a:xfrm>
          <a:prstGeom prst="rect">
            <a:avLst/>
          </a:prstGeom>
          <a:noFill/>
          <a:ln>
            <a:noFill/>
          </a:ln>
        </p:spPr>
        <p:txBody>
          <a:bodyPr spcFirstLastPara="1" wrap="square" lIns="0" tIns="0" rIns="0" bIns="0" anchor="t" anchorCtr="0">
            <a:spAutoFit/>
          </a:bodyPr>
          <a:lstStyle/>
          <a:p>
            <a:pPr marL="1618397" marR="0" lvl="1" indent="-809199" algn="l" rtl="0">
              <a:lnSpc>
                <a:spcPct val="107996"/>
              </a:lnSpc>
              <a:spcBef>
                <a:spcPts val="0"/>
              </a:spcBef>
              <a:spcAft>
                <a:spcPts val="0"/>
              </a:spcAft>
              <a:buClr>
                <a:srgbClr val="004890"/>
              </a:buClr>
              <a:buSzPts val="5540"/>
              <a:buFont typeface="Arial"/>
              <a:buChar char="•"/>
            </a:pPr>
            <a:r>
              <a:rPr lang="en-US" sz="5540" b="0" i="0" u="none" strike="noStrike" cap="none">
                <a:solidFill>
                  <a:srgbClr val="004890"/>
                </a:solidFill>
                <a:latin typeface="Montserrat"/>
                <a:ea typeface="Montserrat"/>
                <a:cs typeface="Montserrat"/>
                <a:sym typeface="Montserrat"/>
              </a:rPr>
              <a:t>Initiating partnerships</a:t>
            </a:r>
            <a:endParaRPr/>
          </a:p>
          <a:p>
            <a:pPr marL="1618397" marR="0" lvl="1" indent="-809199" algn="l" rtl="0">
              <a:lnSpc>
                <a:spcPct val="107996"/>
              </a:lnSpc>
              <a:spcBef>
                <a:spcPts val="0"/>
              </a:spcBef>
              <a:spcAft>
                <a:spcPts val="0"/>
              </a:spcAft>
              <a:buClr>
                <a:srgbClr val="004890"/>
              </a:buClr>
              <a:buSzPts val="5540"/>
              <a:buFont typeface="Arial"/>
              <a:buChar char="•"/>
            </a:pPr>
            <a:r>
              <a:rPr lang="en-US" sz="5540" b="0" i="0" u="none" strike="noStrike" cap="none">
                <a:solidFill>
                  <a:srgbClr val="004890"/>
                </a:solidFill>
                <a:latin typeface="Montserrat"/>
                <a:ea typeface="Montserrat"/>
                <a:cs typeface="Montserrat"/>
                <a:sym typeface="Montserrat"/>
              </a:rPr>
              <a:t>Supporting academic mobility</a:t>
            </a:r>
            <a:endParaRPr/>
          </a:p>
          <a:p>
            <a:pPr marL="1618397" marR="0" lvl="1" indent="-809199" algn="l" rtl="0">
              <a:lnSpc>
                <a:spcPct val="107996"/>
              </a:lnSpc>
              <a:spcBef>
                <a:spcPts val="0"/>
              </a:spcBef>
              <a:spcAft>
                <a:spcPts val="0"/>
              </a:spcAft>
              <a:buClr>
                <a:srgbClr val="004890"/>
              </a:buClr>
              <a:buSzPts val="5540"/>
              <a:buFont typeface="Arial"/>
              <a:buChar char="•"/>
            </a:pPr>
            <a:r>
              <a:rPr lang="en-US" sz="5540" b="0" i="0" u="none" strike="noStrike" cap="none">
                <a:solidFill>
                  <a:srgbClr val="004890"/>
                </a:solidFill>
                <a:latin typeface="Montserrat"/>
                <a:ea typeface="Montserrat"/>
                <a:cs typeface="Montserrat"/>
                <a:sym typeface="Montserrat"/>
              </a:rPr>
              <a:t>Promoting language learning</a:t>
            </a: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grpSp>
        <p:nvGrpSpPr>
          <p:cNvPr id="519" name="Google Shape;519;p23"/>
          <p:cNvGrpSpPr/>
          <p:nvPr/>
        </p:nvGrpSpPr>
        <p:grpSpPr>
          <a:xfrm>
            <a:off x="-12697" y="8147904"/>
            <a:ext cx="18313336" cy="2151792"/>
            <a:chOff x="0" y="0"/>
            <a:chExt cx="24417782" cy="2869057"/>
          </a:xfrm>
        </p:grpSpPr>
        <p:sp>
          <p:nvSpPr>
            <p:cNvPr id="520" name="Google Shape;520;p23"/>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521" name="Google Shape;521;p23"/>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23"/>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523" name="Google Shape;523;p23"/>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524" name="Google Shape;524;p23"/>
          <p:cNvSpPr/>
          <p:nvPr/>
        </p:nvSpPr>
        <p:spPr>
          <a:xfrm>
            <a:off x="3967891" y="426596"/>
            <a:ext cx="10352246" cy="7345299"/>
          </a:xfrm>
          <a:custGeom>
            <a:avLst/>
            <a:gdLst/>
            <a:ahLst/>
            <a:cxnLst/>
            <a:rect l="l" t="t" r="r" b="b"/>
            <a:pathLst>
              <a:path w="13802995" h="9793732" extrusionOk="0">
                <a:moveTo>
                  <a:pt x="0" y="0"/>
                </a:moveTo>
                <a:lnTo>
                  <a:pt x="13802995" y="0"/>
                </a:lnTo>
                <a:lnTo>
                  <a:pt x="13802995" y="9793732"/>
                </a:lnTo>
                <a:lnTo>
                  <a:pt x="0" y="9793732"/>
                </a:lnTo>
                <a:lnTo>
                  <a:pt x="0" y="0"/>
                </a:lnTo>
                <a:close/>
              </a:path>
            </a:pathLst>
          </a:custGeom>
          <a:blipFill rotWithShape="1">
            <a:blip r:embed="rId5">
              <a:alphaModFix/>
            </a:blip>
            <a:stretch>
              <a:fillRect/>
            </a:stretch>
          </a:blipFill>
          <a:ln>
            <a:noFill/>
          </a:ln>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3"/>
          <p:cNvGrpSpPr/>
          <p:nvPr/>
        </p:nvGrpSpPr>
        <p:grpSpPr>
          <a:xfrm>
            <a:off x="-12697" y="8147904"/>
            <a:ext cx="18313336" cy="2151792"/>
            <a:chOff x="0" y="0"/>
            <a:chExt cx="24417782" cy="2869057"/>
          </a:xfrm>
        </p:grpSpPr>
        <p:sp>
          <p:nvSpPr>
            <p:cNvPr id="129" name="Google Shape;129;p3"/>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130" name="Google Shape;130;p3"/>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3"/>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3">
              <a:alphaModFix/>
            </a:blip>
            <a:stretch>
              <a:fillRect r="-12"/>
            </a:stretch>
          </a:blipFill>
          <a:ln>
            <a:noFill/>
          </a:ln>
        </p:spPr>
      </p:sp>
      <p:sp>
        <p:nvSpPr>
          <p:cNvPr id="132" name="Google Shape;132;p3"/>
          <p:cNvSpPr/>
          <p:nvPr/>
        </p:nvSpPr>
        <p:spPr>
          <a:xfrm>
            <a:off x="3399225" y="1561576"/>
            <a:ext cx="10476928" cy="6599015"/>
          </a:xfrm>
          <a:custGeom>
            <a:avLst/>
            <a:gdLst/>
            <a:ahLst/>
            <a:cxnLst/>
            <a:rect l="l" t="t" r="r" b="b"/>
            <a:pathLst>
              <a:path w="13969237" h="8798687" extrusionOk="0">
                <a:moveTo>
                  <a:pt x="0" y="0"/>
                </a:moveTo>
                <a:lnTo>
                  <a:pt x="13969237" y="0"/>
                </a:lnTo>
                <a:lnTo>
                  <a:pt x="13969237" y="8798687"/>
                </a:lnTo>
                <a:lnTo>
                  <a:pt x="0" y="8798687"/>
                </a:lnTo>
                <a:lnTo>
                  <a:pt x="0" y="0"/>
                </a:lnTo>
                <a:close/>
              </a:path>
            </a:pathLst>
          </a:custGeom>
          <a:blipFill rotWithShape="1">
            <a:blip r:embed="rId4">
              <a:alphaModFix/>
            </a:blip>
            <a:stretch>
              <a:fillRect l="-23640" t="-26811" r="-31601" b="-11826"/>
            </a:stretch>
          </a:blipFill>
          <a:ln>
            <a:noFill/>
          </a:ln>
        </p:spPr>
      </p:sp>
      <p:sp>
        <p:nvSpPr>
          <p:cNvPr id="133" name="Google Shape;133;p3"/>
          <p:cNvSpPr/>
          <p:nvPr/>
        </p:nvSpPr>
        <p:spPr>
          <a:xfrm>
            <a:off x="10689045" y="4111962"/>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5">
              <a:alphaModFix/>
            </a:blip>
            <a:stretch>
              <a:fillRect r="-1" b="-29181"/>
            </a:stretch>
          </a:blipFill>
          <a:ln>
            <a:noFill/>
          </a:ln>
        </p:spPr>
      </p:sp>
      <p:sp>
        <p:nvSpPr>
          <p:cNvPr id="134" name="Google Shape;134;p3"/>
          <p:cNvSpPr txBox="1"/>
          <p:nvPr/>
        </p:nvSpPr>
        <p:spPr>
          <a:xfrm>
            <a:off x="3399225" y="411080"/>
            <a:ext cx="12099150" cy="915829"/>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Czech National Council of Ukraine</a:t>
            </a:r>
            <a:endParaRPr/>
          </a:p>
        </p:txBody>
      </p:sp>
      <p:pic>
        <p:nvPicPr>
          <p:cNvPr id="135" name="Google Shape;135;p3"/>
          <p:cNvPicPr preferRelativeResize="0"/>
          <p:nvPr/>
        </p:nvPicPr>
        <p:blipFill>
          <a:blip r:embed="rId6">
            <a:alphaModFix/>
          </a:blip>
          <a:stretch>
            <a:fillRect/>
          </a:stretch>
        </p:blipFill>
        <p:spPr>
          <a:xfrm>
            <a:off x="656250" y="145094"/>
            <a:ext cx="2286000" cy="1447800"/>
          </a:xfrm>
          <a:prstGeom prst="rect">
            <a:avLst/>
          </a:prstGeom>
          <a:noFill/>
          <a:ln>
            <a:noFill/>
          </a:ln>
        </p:spPr>
      </p:pic>
      <p:pic>
        <p:nvPicPr>
          <p:cNvPr id="136" name="Google Shape;136;p3"/>
          <p:cNvPicPr preferRelativeResize="0"/>
          <p:nvPr/>
        </p:nvPicPr>
        <p:blipFill>
          <a:blip r:embed="rId7">
            <a:alphaModFix/>
          </a:blip>
          <a:stretch>
            <a:fillRect/>
          </a:stretch>
        </p:blipFill>
        <p:spPr>
          <a:xfrm>
            <a:off x="15037050" y="145107"/>
            <a:ext cx="2286000" cy="14478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45" name="Google Shape;145;p4"/>
          <p:cNvGrpSpPr/>
          <p:nvPr/>
        </p:nvGrpSpPr>
        <p:grpSpPr>
          <a:xfrm>
            <a:off x="3054551" y="900522"/>
            <a:ext cx="12541252" cy="7054453"/>
            <a:chOff x="0" y="0"/>
            <a:chExt cx="16721668" cy="9405938"/>
          </a:xfrm>
        </p:grpSpPr>
        <p:pic>
          <p:nvPicPr>
            <p:cNvPr id="146" name="Google Shape;146;p4"/>
            <p:cNvPicPr preferRelativeResize="0"/>
            <p:nvPr/>
          </p:nvPicPr>
          <p:blipFill rotWithShape="1">
            <a:blip r:embed="rId3">
              <a:alphaModFix/>
            </a:blip>
            <a:srcRect l="15218" r="15218"/>
            <a:stretch/>
          </p:blipFill>
          <p:spPr>
            <a:xfrm>
              <a:off x="0" y="0"/>
              <a:ext cx="8317288" cy="4659423"/>
            </a:xfrm>
            <a:prstGeom prst="rect">
              <a:avLst/>
            </a:prstGeom>
            <a:noFill/>
            <a:ln>
              <a:noFill/>
            </a:ln>
          </p:spPr>
        </p:pic>
        <p:pic>
          <p:nvPicPr>
            <p:cNvPr id="147" name="Google Shape;147;p4"/>
            <p:cNvPicPr preferRelativeResize="0"/>
            <p:nvPr/>
          </p:nvPicPr>
          <p:blipFill rotWithShape="1">
            <a:blip r:embed="rId3">
              <a:alphaModFix/>
            </a:blip>
            <a:srcRect l="15218" r="15218"/>
            <a:stretch/>
          </p:blipFill>
          <p:spPr>
            <a:xfrm>
              <a:off x="8404380" y="0"/>
              <a:ext cx="8317288" cy="4659423"/>
            </a:xfrm>
            <a:prstGeom prst="rect">
              <a:avLst/>
            </a:prstGeom>
            <a:noFill/>
            <a:ln>
              <a:noFill/>
            </a:ln>
          </p:spPr>
        </p:pic>
        <p:pic>
          <p:nvPicPr>
            <p:cNvPr id="148" name="Google Shape;148;p4"/>
            <p:cNvPicPr preferRelativeResize="0"/>
            <p:nvPr/>
          </p:nvPicPr>
          <p:blipFill rotWithShape="1">
            <a:blip r:embed="rId3">
              <a:alphaModFix/>
            </a:blip>
            <a:srcRect l="15218" r="15218"/>
            <a:stretch/>
          </p:blipFill>
          <p:spPr>
            <a:xfrm>
              <a:off x="0" y="4746515"/>
              <a:ext cx="8317288" cy="4659423"/>
            </a:xfrm>
            <a:prstGeom prst="rect">
              <a:avLst/>
            </a:prstGeom>
            <a:noFill/>
            <a:ln>
              <a:noFill/>
            </a:ln>
          </p:spPr>
        </p:pic>
        <p:pic>
          <p:nvPicPr>
            <p:cNvPr id="149" name="Google Shape;149;p4"/>
            <p:cNvPicPr preferRelativeResize="0"/>
            <p:nvPr/>
          </p:nvPicPr>
          <p:blipFill rotWithShape="1">
            <a:blip r:embed="rId3">
              <a:alphaModFix/>
            </a:blip>
            <a:srcRect l="15218" r="15218"/>
            <a:stretch/>
          </p:blipFill>
          <p:spPr>
            <a:xfrm>
              <a:off x="8404380" y="4746515"/>
              <a:ext cx="8317288" cy="4659423"/>
            </a:xfrm>
            <a:prstGeom prst="rect">
              <a:avLst/>
            </a:prstGeom>
            <a:noFill/>
            <a:ln>
              <a:noFill/>
            </a:ln>
          </p:spPr>
        </p:pic>
      </p:grpSp>
      <p:grpSp>
        <p:nvGrpSpPr>
          <p:cNvPr id="150" name="Google Shape;150;p4"/>
          <p:cNvGrpSpPr/>
          <p:nvPr/>
        </p:nvGrpSpPr>
        <p:grpSpPr>
          <a:xfrm>
            <a:off x="-12697" y="8147904"/>
            <a:ext cx="18313336" cy="2151792"/>
            <a:chOff x="0" y="0"/>
            <a:chExt cx="24417782" cy="2869057"/>
          </a:xfrm>
        </p:grpSpPr>
        <p:sp>
          <p:nvSpPr>
            <p:cNvPr id="151" name="Google Shape;151;p4"/>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152" name="Google Shape;152;p4"/>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4"/>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154" name="Google Shape;154;p4"/>
          <p:cNvSpPr txBox="1"/>
          <p:nvPr/>
        </p:nvSpPr>
        <p:spPr>
          <a:xfrm>
            <a:off x="5436527" y="100946"/>
            <a:ext cx="8856154" cy="915829"/>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Czech minority of Ukraine</a:t>
            </a:r>
            <a:endParaRPr/>
          </a:p>
        </p:txBody>
      </p:sp>
      <p:sp>
        <p:nvSpPr>
          <p:cNvPr id="155" name="Google Shape;155;p4"/>
          <p:cNvSpPr/>
          <p:nvPr/>
        </p:nvSpPr>
        <p:spPr>
          <a:xfrm>
            <a:off x="3054551" y="900522"/>
            <a:ext cx="6270614" cy="3488646"/>
          </a:xfrm>
          <a:custGeom>
            <a:avLst/>
            <a:gdLst/>
            <a:ahLst/>
            <a:cxnLst/>
            <a:rect l="l" t="t" r="r" b="b"/>
            <a:pathLst>
              <a:path w="9838099" h="5473409" extrusionOk="0">
                <a:moveTo>
                  <a:pt x="0" y="0"/>
                </a:moveTo>
                <a:lnTo>
                  <a:pt x="9838099" y="0"/>
                </a:lnTo>
                <a:lnTo>
                  <a:pt x="9838099" y="5473409"/>
                </a:lnTo>
                <a:lnTo>
                  <a:pt x="0" y="5473409"/>
                </a:lnTo>
                <a:lnTo>
                  <a:pt x="0" y="0"/>
                </a:lnTo>
                <a:close/>
              </a:path>
            </a:pathLst>
          </a:custGeom>
          <a:blipFill rotWithShape="1">
            <a:blip r:embed="rId5">
              <a:alphaModFix/>
            </a:blip>
            <a:stretch>
              <a:fillRect t="-553" b="-25806"/>
            </a:stretch>
          </a:blipFill>
          <a:ln>
            <a:noFill/>
          </a:ln>
        </p:spPr>
      </p:sp>
      <p:sp>
        <p:nvSpPr>
          <p:cNvPr id="156" name="Google Shape;156;p4"/>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6">
              <a:alphaModFix/>
            </a:blip>
            <a:stretch>
              <a:fillRect r="-1" b="-29181"/>
            </a:stretch>
          </a:blipFill>
          <a:ln>
            <a:noFill/>
          </a:ln>
        </p:spPr>
      </p:sp>
      <p:sp>
        <p:nvSpPr>
          <p:cNvPr id="157" name="Google Shape;157;p4"/>
          <p:cNvSpPr/>
          <p:nvPr/>
        </p:nvSpPr>
        <p:spPr>
          <a:xfrm>
            <a:off x="9325176" y="4427748"/>
            <a:ext cx="6270615" cy="3527201"/>
          </a:xfrm>
          <a:custGeom>
            <a:avLst/>
            <a:gdLst/>
            <a:ahLst/>
            <a:cxnLst/>
            <a:rect l="l" t="t" r="r" b="b"/>
            <a:pathLst>
              <a:path w="9850323" h="5540775" extrusionOk="0">
                <a:moveTo>
                  <a:pt x="0" y="0"/>
                </a:moveTo>
                <a:lnTo>
                  <a:pt x="9850323" y="0"/>
                </a:lnTo>
                <a:lnTo>
                  <a:pt x="9850323" y="5540775"/>
                </a:lnTo>
                <a:lnTo>
                  <a:pt x="0" y="5540775"/>
                </a:lnTo>
                <a:lnTo>
                  <a:pt x="0" y="0"/>
                </a:lnTo>
                <a:close/>
              </a:path>
            </a:pathLst>
          </a:custGeom>
          <a:blipFill rotWithShape="1">
            <a:blip r:embed="rId7">
              <a:alphaModFix/>
            </a:blip>
            <a:stretch>
              <a:fillRect t="-17371" b="-933"/>
            </a:stretch>
          </a:blipFill>
          <a:ln>
            <a:noFill/>
          </a:ln>
        </p:spPr>
      </p:sp>
      <p:sp>
        <p:nvSpPr>
          <p:cNvPr id="158" name="Google Shape;158;p4"/>
          <p:cNvSpPr/>
          <p:nvPr/>
        </p:nvSpPr>
        <p:spPr>
          <a:xfrm>
            <a:off x="9325176" y="900522"/>
            <a:ext cx="6270625" cy="3488613"/>
          </a:xfrm>
          <a:custGeom>
            <a:avLst/>
            <a:gdLst/>
            <a:ahLst/>
            <a:cxnLst/>
            <a:rect l="l" t="t" r="r" b="b"/>
            <a:pathLst>
              <a:path w="10718201" h="5962986" extrusionOk="0">
                <a:moveTo>
                  <a:pt x="0" y="0"/>
                </a:moveTo>
                <a:lnTo>
                  <a:pt x="10718201" y="0"/>
                </a:lnTo>
                <a:lnTo>
                  <a:pt x="10718201" y="5962986"/>
                </a:lnTo>
                <a:lnTo>
                  <a:pt x="0" y="5962986"/>
                </a:lnTo>
                <a:lnTo>
                  <a:pt x="0" y="0"/>
                </a:lnTo>
                <a:close/>
              </a:path>
            </a:pathLst>
          </a:custGeom>
          <a:blipFill rotWithShape="1">
            <a:blip r:embed="rId8">
              <a:alphaModFix/>
            </a:blip>
            <a:stretch>
              <a:fillRect l="-2807" r="-2807"/>
            </a:stretch>
          </a:blipFill>
          <a:ln>
            <a:noFill/>
          </a:ln>
        </p:spPr>
      </p:sp>
      <p:sp>
        <p:nvSpPr>
          <p:cNvPr id="159" name="Google Shape;159;p4"/>
          <p:cNvSpPr/>
          <p:nvPr/>
        </p:nvSpPr>
        <p:spPr>
          <a:xfrm>
            <a:off x="3054551" y="4427748"/>
            <a:ext cx="6270614" cy="3527247"/>
          </a:xfrm>
          <a:custGeom>
            <a:avLst/>
            <a:gdLst/>
            <a:ahLst/>
            <a:cxnLst/>
            <a:rect l="l" t="t" r="r" b="b"/>
            <a:pathLst>
              <a:path w="8265976" h="4649645" extrusionOk="0">
                <a:moveTo>
                  <a:pt x="0" y="0"/>
                </a:moveTo>
                <a:lnTo>
                  <a:pt x="8265976" y="0"/>
                </a:lnTo>
                <a:lnTo>
                  <a:pt x="8265976" y="4649645"/>
                </a:lnTo>
                <a:lnTo>
                  <a:pt x="0" y="4649645"/>
                </a:lnTo>
                <a:lnTo>
                  <a:pt x="0" y="0"/>
                </a:lnTo>
                <a:close/>
              </a:path>
            </a:pathLst>
          </a:custGeom>
          <a:blipFill rotWithShape="1">
            <a:blip r:embed="rId9">
              <a:alphaModFix/>
            </a:blip>
            <a:stretch>
              <a:fillRect t="-9056" b="-8008"/>
            </a:stretch>
          </a:blipFill>
          <a:ln>
            <a:noFill/>
          </a:ln>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p5"/>
          <p:cNvGrpSpPr/>
          <p:nvPr/>
        </p:nvGrpSpPr>
        <p:grpSpPr>
          <a:xfrm>
            <a:off x="-12697" y="8147904"/>
            <a:ext cx="18313336" cy="2151792"/>
            <a:chOff x="0" y="0"/>
            <a:chExt cx="24417782" cy="2869057"/>
          </a:xfrm>
        </p:grpSpPr>
        <p:sp>
          <p:nvSpPr>
            <p:cNvPr id="169" name="Google Shape;169;p5"/>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170" name="Google Shape;170;p5"/>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5"/>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172" name="Google Shape;172;p5"/>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173" name="Google Shape;173;p5"/>
          <p:cNvSpPr txBox="1"/>
          <p:nvPr/>
        </p:nvSpPr>
        <p:spPr>
          <a:xfrm>
            <a:off x="5113698" y="478825"/>
            <a:ext cx="8767500" cy="738900"/>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Czech minority of Ukraine</a:t>
            </a:r>
            <a:endParaRPr/>
          </a:p>
        </p:txBody>
      </p:sp>
      <p:sp>
        <p:nvSpPr>
          <p:cNvPr id="174" name="Google Shape;174;p5"/>
          <p:cNvSpPr/>
          <p:nvPr/>
        </p:nvSpPr>
        <p:spPr>
          <a:xfrm>
            <a:off x="2232105" y="1981680"/>
            <a:ext cx="6812842" cy="4534519"/>
          </a:xfrm>
          <a:custGeom>
            <a:avLst/>
            <a:gdLst/>
            <a:ahLst/>
            <a:cxnLst/>
            <a:rect l="l" t="t" r="r" b="b"/>
            <a:pathLst>
              <a:path w="10284079" h="6844919" extrusionOk="0">
                <a:moveTo>
                  <a:pt x="0" y="0"/>
                </a:moveTo>
                <a:lnTo>
                  <a:pt x="10284079" y="0"/>
                </a:lnTo>
                <a:lnTo>
                  <a:pt x="10284079" y="6844919"/>
                </a:lnTo>
                <a:lnTo>
                  <a:pt x="0" y="6844919"/>
                </a:lnTo>
                <a:lnTo>
                  <a:pt x="0" y="0"/>
                </a:lnTo>
                <a:close/>
              </a:path>
            </a:pathLst>
          </a:custGeom>
          <a:blipFill rotWithShape="1">
            <a:blip r:embed="rId5">
              <a:alphaModFix/>
            </a:blip>
            <a:stretch>
              <a:fillRect/>
            </a:stretch>
          </a:blipFill>
          <a:ln>
            <a:noFill/>
          </a:ln>
        </p:spPr>
      </p:sp>
      <p:sp>
        <p:nvSpPr>
          <p:cNvPr id="175" name="Google Shape;175;p5"/>
          <p:cNvSpPr/>
          <p:nvPr/>
        </p:nvSpPr>
        <p:spPr>
          <a:xfrm>
            <a:off x="10291601" y="1981680"/>
            <a:ext cx="6248092" cy="4534519"/>
          </a:xfrm>
          <a:custGeom>
            <a:avLst/>
            <a:gdLst/>
            <a:ahLst/>
            <a:cxnLst/>
            <a:rect l="l" t="t" r="r" b="b"/>
            <a:pathLst>
              <a:path w="9110091" h="6611599" extrusionOk="0">
                <a:moveTo>
                  <a:pt x="0" y="0"/>
                </a:moveTo>
                <a:lnTo>
                  <a:pt x="9110091" y="0"/>
                </a:lnTo>
                <a:lnTo>
                  <a:pt x="9110091" y="6611599"/>
                </a:lnTo>
                <a:lnTo>
                  <a:pt x="0" y="6611599"/>
                </a:lnTo>
                <a:lnTo>
                  <a:pt x="0" y="0"/>
                </a:lnTo>
                <a:close/>
              </a:path>
            </a:pathLst>
          </a:custGeom>
          <a:blipFill rotWithShape="1">
            <a:blip r:embed="rId6">
              <a:alphaModFix/>
            </a:blip>
            <a:stretch>
              <a:fillRect t="-1764" b="-1765"/>
            </a:stretch>
          </a:blipFill>
          <a:ln>
            <a:noFill/>
          </a:ln>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7"/>
          <p:cNvGrpSpPr/>
          <p:nvPr/>
        </p:nvGrpSpPr>
        <p:grpSpPr>
          <a:xfrm>
            <a:off x="-12697" y="8147904"/>
            <a:ext cx="18313336" cy="2151792"/>
            <a:chOff x="0" y="0"/>
            <a:chExt cx="24417782" cy="2869057"/>
          </a:xfrm>
        </p:grpSpPr>
        <p:sp>
          <p:nvSpPr>
            <p:cNvPr id="202" name="Google Shape;202;p7"/>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203" name="Google Shape;203;p7"/>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7"/>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3">
              <a:alphaModFix/>
            </a:blip>
            <a:stretch>
              <a:fillRect r="-12"/>
            </a:stretch>
          </a:blipFill>
          <a:ln>
            <a:noFill/>
          </a:ln>
        </p:spPr>
      </p:sp>
      <p:sp>
        <p:nvSpPr>
          <p:cNvPr id="205" name="Google Shape;205;p7"/>
          <p:cNvSpPr txBox="1"/>
          <p:nvPr/>
        </p:nvSpPr>
        <p:spPr>
          <a:xfrm>
            <a:off x="1840730" y="135500"/>
            <a:ext cx="14606400" cy="738900"/>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Diaspora and business: the brewery in Rivne</a:t>
            </a:r>
            <a:endParaRPr/>
          </a:p>
        </p:txBody>
      </p:sp>
      <p:sp>
        <p:nvSpPr>
          <p:cNvPr id="206" name="Google Shape;206;p7"/>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4">
              <a:alphaModFix/>
            </a:blip>
            <a:stretch>
              <a:fillRect r="-1" b="-29181"/>
            </a:stretch>
          </a:blipFill>
          <a:ln>
            <a:noFill/>
          </a:ln>
        </p:spPr>
      </p:sp>
      <p:sp>
        <p:nvSpPr>
          <p:cNvPr id="207" name="Google Shape;207;p7"/>
          <p:cNvSpPr/>
          <p:nvPr/>
        </p:nvSpPr>
        <p:spPr>
          <a:xfrm>
            <a:off x="7976759" y="4201260"/>
            <a:ext cx="8618532" cy="3561029"/>
          </a:xfrm>
          <a:custGeom>
            <a:avLst/>
            <a:gdLst/>
            <a:ahLst/>
            <a:cxnLst/>
            <a:rect l="l" t="t" r="r" b="b"/>
            <a:pathLst>
              <a:path w="12738747" h="5515079" extrusionOk="0">
                <a:moveTo>
                  <a:pt x="0" y="0"/>
                </a:moveTo>
                <a:lnTo>
                  <a:pt x="12738747" y="0"/>
                </a:lnTo>
                <a:lnTo>
                  <a:pt x="12738747" y="5515079"/>
                </a:lnTo>
                <a:lnTo>
                  <a:pt x="0" y="5515079"/>
                </a:lnTo>
                <a:lnTo>
                  <a:pt x="0" y="0"/>
                </a:lnTo>
                <a:close/>
              </a:path>
            </a:pathLst>
          </a:custGeom>
          <a:blipFill rotWithShape="1">
            <a:blip r:embed="rId5">
              <a:alphaModFix/>
            </a:blip>
            <a:stretch>
              <a:fillRect t="-20287" b="-33389"/>
            </a:stretch>
          </a:blipFill>
          <a:ln>
            <a:noFill/>
          </a:ln>
        </p:spPr>
      </p:sp>
      <p:sp>
        <p:nvSpPr>
          <p:cNvPr id="208" name="Google Shape;208;p7"/>
          <p:cNvSpPr/>
          <p:nvPr/>
        </p:nvSpPr>
        <p:spPr>
          <a:xfrm>
            <a:off x="7976759" y="1008912"/>
            <a:ext cx="4538482" cy="3021405"/>
          </a:xfrm>
          <a:custGeom>
            <a:avLst/>
            <a:gdLst/>
            <a:ahLst/>
            <a:cxnLst/>
            <a:rect l="l" t="t" r="r" b="b"/>
            <a:pathLst>
              <a:path w="8092186" h="5387213" extrusionOk="0">
                <a:moveTo>
                  <a:pt x="0" y="0"/>
                </a:moveTo>
                <a:lnTo>
                  <a:pt x="8092186" y="0"/>
                </a:lnTo>
                <a:lnTo>
                  <a:pt x="8092186" y="5387213"/>
                </a:lnTo>
                <a:lnTo>
                  <a:pt x="0" y="5387213"/>
                </a:lnTo>
                <a:lnTo>
                  <a:pt x="0" y="0"/>
                </a:lnTo>
                <a:close/>
              </a:path>
            </a:pathLst>
          </a:custGeom>
          <a:blipFill rotWithShape="1">
            <a:blip r:embed="rId6">
              <a:alphaModFix/>
            </a:blip>
            <a:stretch>
              <a:fillRect/>
            </a:stretch>
          </a:blipFill>
          <a:ln>
            <a:noFill/>
          </a:ln>
        </p:spPr>
      </p:sp>
      <p:sp>
        <p:nvSpPr>
          <p:cNvPr id="209" name="Google Shape;209;p7"/>
          <p:cNvSpPr/>
          <p:nvPr/>
        </p:nvSpPr>
        <p:spPr>
          <a:xfrm>
            <a:off x="12515213" y="1007635"/>
            <a:ext cx="4080082" cy="3022675"/>
          </a:xfrm>
          <a:custGeom>
            <a:avLst/>
            <a:gdLst/>
            <a:ahLst/>
            <a:cxnLst/>
            <a:rect l="l" t="t" r="r" b="b"/>
            <a:pathLst>
              <a:path w="7082972" h="5247325" extrusionOk="0">
                <a:moveTo>
                  <a:pt x="0" y="0"/>
                </a:moveTo>
                <a:lnTo>
                  <a:pt x="7082972" y="0"/>
                </a:lnTo>
                <a:lnTo>
                  <a:pt x="7082972" y="5247325"/>
                </a:lnTo>
                <a:lnTo>
                  <a:pt x="0" y="5247325"/>
                </a:lnTo>
                <a:lnTo>
                  <a:pt x="0" y="0"/>
                </a:lnTo>
                <a:close/>
              </a:path>
            </a:pathLst>
          </a:custGeom>
          <a:blipFill rotWithShape="1">
            <a:blip r:embed="rId7">
              <a:alphaModFix/>
            </a:blip>
            <a:stretch>
              <a:fillRect l="-9664" t="-25638" r="-14715"/>
            </a:stretch>
          </a:blipFill>
          <a:ln>
            <a:noFill/>
          </a:ln>
        </p:spPr>
      </p:sp>
      <p:sp>
        <p:nvSpPr>
          <p:cNvPr id="210" name="Google Shape;210;p7"/>
          <p:cNvSpPr/>
          <p:nvPr/>
        </p:nvSpPr>
        <p:spPr>
          <a:xfrm>
            <a:off x="1840725" y="2159893"/>
            <a:ext cx="4508932" cy="4082734"/>
          </a:xfrm>
          <a:custGeom>
            <a:avLst/>
            <a:gdLst/>
            <a:ahLst/>
            <a:cxnLst/>
            <a:rect l="l" t="t" r="r" b="b"/>
            <a:pathLst>
              <a:path w="4718685" h="4272661" extrusionOk="0">
                <a:moveTo>
                  <a:pt x="0" y="0"/>
                </a:moveTo>
                <a:lnTo>
                  <a:pt x="4718685" y="0"/>
                </a:lnTo>
                <a:lnTo>
                  <a:pt x="4718685" y="4272661"/>
                </a:lnTo>
                <a:lnTo>
                  <a:pt x="0" y="4272661"/>
                </a:lnTo>
                <a:lnTo>
                  <a:pt x="0" y="0"/>
                </a:lnTo>
                <a:close/>
              </a:path>
            </a:pathLst>
          </a:custGeom>
          <a:blipFill rotWithShape="1">
            <a:blip r:embed="rId8">
              <a:alphaModFix/>
            </a:blip>
            <a:stretch>
              <a:fillRect b="1"/>
            </a:stretch>
          </a:blipFill>
          <a:ln>
            <a:noFill/>
          </a:ln>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pSp>
        <p:nvGrpSpPr>
          <p:cNvPr id="219" name="Google Shape;219;p8"/>
          <p:cNvGrpSpPr/>
          <p:nvPr/>
        </p:nvGrpSpPr>
        <p:grpSpPr>
          <a:xfrm>
            <a:off x="-12697" y="8147904"/>
            <a:ext cx="18313336" cy="2151792"/>
            <a:chOff x="0" y="0"/>
            <a:chExt cx="24417782" cy="2869057"/>
          </a:xfrm>
        </p:grpSpPr>
        <p:sp>
          <p:nvSpPr>
            <p:cNvPr id="220" name="Google Shape;220;p8"/>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221" name="Google Shape;221;p8"/>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8"/>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3">
              <a:alphaModFix/>
            </a:blip>
            <a:stretch>
              <a:fillRect r="-12"/>
            </a:stretch>
          </a:blipFill>
          <a:ln>
            <a:noFill/>
          </a:ln>
        </p:spPr>
      </p:sp>
      <p:sp>
        <p:nvSpPr>
          <p:cNvPr id="223" name="Google Shape;223;p8"/>
          <p:cNvSpPr txBox="1"/>
          <p:nvPr/>
        </p:nvSpPr>
        <p:spPr>
          <a:xfrm>
            <a:off x="1840730" y="93500"/>
            <a:ext cx="14606400" cy="738900"/>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Diaspora and business: the brewery in Rivne</a:t>
            </a:r>
            <a:endParaRPr/>
          </a:p>
        </p:txBody>
      </p:sp>
      <p:sp>
        <p:nvSpPr>
          <p:cNvPr id="224" name="Google Shape;224;p8"/>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4">
              <a:alphaModFix/>
            </a:blip>
            <a:stretch>
              <a:fillRect r="-1" b="-29181"/>
            </a:stretch>
          </a:blipFill>
          <a:ln>
            <a:noFill/>
          </a:ln>
        </p:spPr>
      </p:sp>
      <p:sp>
        <p:nvSpPr>
          <p:cNvPr id="225" name="Google Shape;225;p8"/>
          <p:cNvSpPr/>
          <p:nvPr/>
        </p:nvSpPr>
        <p:spPr>
          <a:xfrm>
            <a:off x="7837649" y="4201260"/>
            <a:ext cx="8929230" cy="3545534"/>
          </a:xfrm>
          <a:custGeom>
            <a:avLst/>
            <a:gdLst/>
            <a:ahLst/>
            <a:cxnLst/>
            <a:rect l="l" t="t" r="r" b="b"/>
            <a:pathLst>
              <a:path w="11830801" h="4860559" extrusionOk="0">
                <a:moveTo>
                  <a:pt x="0" y="0"/>
                </a:moveTo>
                <a:lnTo>
                  <a:pt x="11830801" y="0"/>
                </a:lnTo>
                <a:lnTo>
                  <a:pt x="11830801" y="4860559"/>
                </a:lnTo>
                <a:lnTo>
                  <a:pt x="0" y="4860559"/>
                </a:lnTo>
                <a:lnTo>
                  <a:pt x="0" y="0"/>
                </a:lnTo>
                <a:close/>
              </a:path>
            </a:pathLst>
          </a:custGeom>
          <a:blipFill rotWithShape="1">
            <a:blip r:embed="rId5">
              <a:alphaModFix/>
            </a:blip>
            <a:stretch>
              <a:fillRect t="-14306" b="-14307"/>
            </a:stretch>
          </a:blipFill>
          <a:ln>
            <a:noFill/>
          </a:ln>
        </p:spPr>
      </p:sp>
      <p:sp>
        <p:nvSpPr>
          <p:cNvPr id="226" name="Google Shape;226;p8"/>
          <p:cNvSpPr/>
          <p:nvPr/>
        </p:nvSpPr>
        <p:spPr>
          <a:xfrm>
            <a:off x="12463880" y="859652"/>
            <a:ext cx="4302987" cy="3218649"/>
          </a:xfrm>
          <a:custGeom>
            <a:avLst/>
            <a:gdLst/>
            <a:ahLst/>
            <a:cxnLst/>
            <a:rect l="l" t="t" r="r" b="b"/>
            <a:pathLst>
              <a:path w="7334738" h="5486409" extrusionOk="0">
                <a:moveTo>
                  <a:pt x="0" y="0"/>
                </a:moveTo>
                <a:lnTo>
                  <a:pt x="7334738" y="0"/>
                </a:lnTo>
                <a:lnTo>
                  <a:pt x="7334738" y="5486409"/>
                </a:lnTo>
                <a:lnTo>
                  <a:pt x="0" y="5486409"/>
                </a:lnTo>
                <a:lnTo>
                  <a:pt x="0" y="0"/>
                </a:lnTo>
                <a:close/>
              </a:path>
            </a:pathLst>
          </a:custGeom>
          <a:blipFill rotWithShape="1">
            <a:blip r:embed="rId6">
              <a:alphaModFix/>
            </a:blip>
            <a:stretch>
              <a:fillRect l="-5987" r="-5987"/>
            </a:stretch>
          </a:blipFill>
          <a:ln>
            <a:noFill/>
          </a:ln>
        </p:spPr>
      </p:sp>
      <p:sp>
        <p:nvSpPr>
          <p:cNvPr id="227" name="Google Shape;227;p8"/>
          <p:cNvSpPr/>
          <p:nvPr/>
        </p:nvSpPr>
        <p:spPr>
          <a:xfrm>
            <a:off x="7837649" y="859652"/>
            <a:ext cx="4626217" cy="3218687"/>
          </a:xfrm>
          <a:custGeom>
            <a:avLst/>
            <a:gdLst/>
            <a:ahLst/>
            <a:cxnLst/>
            <a:rect l="l" t="t" r="r" b="b"/>
            <a:pathLst>
              <a:path w="7280069" h="5065102" extrusionOk="0">
                <a:moveTo>
                  <a:pt x="0" y="0"/>
                </a:moveTo>
                <a:lnTo>
                  <a:pt x="7280069" y="0"/>
                </a:lnTo>
                <a:lnTo>
                  <a:pt x="7280069" y="5065102"/>
                </a:lnTo>
                <a:lnTo>
                  <a:pt x="0" y="5065102"/>
                </a:lnTo>
                <a:lnTo>
                  <a:pt x="0" y="0"/>
                </a:lnTo>
                <a:close/>
              </a:path>
            </a:pathLst>
          </a:custGeom>
          <a:blipFill rotWithShape="1">
            <a:blip r:embed="rId7">
              <a:alphaModFix/>
            </a:blip>
            <a:stretch>
              <a:fillRect l="-2216" r="-2216"/>
            </a:stretch>
          </a:blipFill>
          <a:ln>
            <a:noFill/>
          </a:ln>
        </p:spPr>
      </p:sp>
      <p:sp>
        <p:nvSpPr>
          <p:cNvPr id="228" name="Google Shape;228;p8"/>
          <p:cNvSpPr/>
          <p:nvPr/>
        </p:nvSpPr>
        <p:spPr>
          <a:xfrm>
            <a:off x="1840725" y="2159893"/>
            <a:ext cx="4508932" cy="4082734"/>
          </a:xfrm>
          <a:custGeom>
            <a:avLst/>
            <a:gdLst/>
            <a:ahLst/>
            <a:cxnLst/>
            <a:rect l="l" t="t" r="r" b="b"/>
            <a:pathLst>
              <a:path w="4718685" h="4272661" extrusionOk="0">
                <a:moveTo>
                  <a:pt x="0" y="0"/>
                </a:moveTo>
                <a:lnTo>
                  <a:pt x="4718685" y="0"/>
                </a:lnTo>
                <a:lnTo>
                  <a:pt x="4718685" y="4272661"/>
                </a:lnTo>
                <a:lnTo>
                  <a:pt x="0" y="4272661"/>
                </a:lnTo>
                <a:lnTo>
                  <a:pt x="0" y="0"/>
                </a:lnTo>
                <a:close/>
              </a:path>
            </a:pathLst>
          </a:custGeom>
          <a:blipFill rotWithShape="1">
            <a:blip r:embed="rId8">
              <a:alphaModFix/>
            </a:blip>
            <a:stretch>
              <a:fillRect b="1"/>
            </a:stretch>
          </a:blipFill>
          <a:ln>
            <a:noFill/>
          </a:ln>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7" name="Google Shape;237;p9"/>
          <p:cNvGrpSpPr/>
          <p:nvPr/>
        </p:nvGrpSpPr>
        <p:grpSpPr>
          <a:xfrm>
            <a:off x="-12697" y="8147904"/>
            <a:ext cx="18313336" cy="2151792"/>
            <a:chOff x="0" y="0"/>
            <a:chExt cx="24417782" cy="2869057"/>
          </a:xfrm>
        </p:grpSpPr>
        <p:sp>
          <p:nvSpPr>
            <p:cNvPr id="238" name="Google Shape;238;p9"/>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239" name="Google Shape;239;p9"/>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9"/>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241" name="Google Shape;241;p9"/>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242" name="Google Shape;242;p9"/>
          <p:cNvSpPr txBox="1"/>
          <p:nvPr/>
        </p:nvSpPr>
        <p:spPr>
          <a:xfrm>
            <a:off x="1202626" y="223104"/>
            <a:ext cx="15882747" cy="915829"/>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Diaspora and business: the brewery in Zhytomyr</a:t>
            </a:r>
            <a:endParaRPr/>
          </a:p>
        </p:txBody>
      </p:sp>
      <p:sp>
        <p:nvSpPr>
          <p:cNvPr id="243" name="Google Shape;243;p9"/>
          <p:cNvSpPr/>
          <p:nvPr/>
        </p:nvSpPr>
        <p:spPr>
          <a:xfrm>
            <a:off x="9498563" y="3060441"/>
            <a:ext cx="7026973" cy="3964345"/>
          </a:xfrm>
          <a:custGeom>
            <a:avLst/>
            <a:gdLst/>
            <a:ahLst/>
            <a:cxnLst/>
            <a:rect l="l" t="t" r="r" b="b"/>
            <a:pathLst>
              <a:path w="9923081" h="5016627" extrusionOk="0">
                <a:moveTo>
                  <a:pt x="0" y="0"/>
                </a:moveTo>
                <a:lnTo>
                  <a:pt x="9923081" y="0"/>
                </a:lnTo>
                <a:lnTo>
                  <a:pt x="9923081" y="5016627"/>
                </a:lnTo>
                <a:lnTo>
                  <a:pt x="0" y="5016627"/>
                </a:lnTo>
                <a:lnTo>
                  <a:pt x="0" y="0"/>
                </a:lnTo>
                <a:close/>
              </a:path>
            </a:pathLst>
          </a:custGeom>
          <a:blipFill rotWithShape="1">
            <a:blip r:embed="rId5">
              <a:alphaModFix/>
            </a:blip>
            <a:stretch>
              <a:fillRect t="-816" r="-2873" b="-13511"/>
            </a:stretch>
          </a:blipFill>
          <a:ln>
            <a:noFill/>
          </a:ln>
        </p:spPr>
      </p:sp>
      <p:sp>
        <p:nvSpPr>
          <p:cNvPr id="244" name="Google Shape;244;p9"/>
          <p:cNvSpPr/>
          <p:nvPr/>
        </p:nvSpPr>
        <p:spPr>
          <a:xfrm>
            <a:off x="1202626" y="1457909"/>
            <a:ext cx="6829978" cy="4289748"/>
          </a:xfrm>
          <a:custGeom>
            <a:avLst/>
            <a:gdLst/>
            <a:ahLst/>
            <a:cxnLst/>
            <a:rect l="l" t="t" r="r" b="b"/>
            <a:pathLst>
              <a:path w="10836022" h="6594475" extrusionOk="0">
                <a:moveTo>
                  <a:pt x="0" y="0"/>
                </a:moveTo>
                <a:lnTo>
                  <a:pt x="10836022" y="0"/>
                </a:lnTo>
                <a:lnTo>
                  <a:pt x="10836022" y="6594475"/>
                </a:lnTo>
                <a:lnTo>
                  <a:pt x="0" y="6594475"/>
                </a:lnTo>
                <a:lnTo>
                  <a:pt x="0" y="0"/>
                </a:lnTo>
                <a:close/>
              </a:path>
            </a:pathLst>
          </a:custGeom>
          <a:blipFill rotWithShape="1">
            <a:blip r:embed="rId6">
              <a:alphaModFix/>
            </a:blip>
            <a:stretch>
              <a:fillRect t="-816" r="-4249" b="-12544"/>
            </a:stretch>
          </a:blipFill>
          <a:ln>
            <a:noFill/>
          </a:ln>
        </p:spPr>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pSp>
        <p:nvGrpSpPr>
          <p:cNvPr id="254" name="Google Shape;254;p10"/>
          <p:cNvGrpSpPr/>
          <p:nvPr/>
        </p:nvGrpSpPr>
        <p:grpSpPr>
          <a:xfrm>
            <a:off x="-12697" y="8147904"/>
            <a:ext cx="18313336" cy="2151792"/>
            <a:chOff x="0" y="0"/>
            <a:chExt cx="24417782" cy="2869057"/>
          </a:xfrm>
        </p:grpSpPr>
        <p:sp>
          <p:nvSpPr>
            <p:cNvPr id="255" name="Google Shape;255;p10"/>
            <p:cNvSpPr/>
            <p:nvPr/>
          </p:nvSpPr>
          <p:spPr>
            <a:xfrm>
              <a:off x="16891" y="16891"/>
              <a:ext cx="24383999" cy="2835275"/>
            </a:xfrm>
            <a:custGeom>
              <a:avLst/>
              <a:gdLst/>
              <a:ahLst/>
              <a:cxnLst/>
              <a:rect l="l" t="t" r="r" b="b"/>
              <a:pathLst>
                <a:path w="24383999" h="2835275" extrusionOk="0">
                  <a:moveTo>
                    <a:pt x="0" y="0"/>
                  </a:moveTo>
                  <a:lnTo>
                    <a:pt x="24383999" y="0"/>
                  </a:lnTo>
                  <a:lnTo>
                    <a:pt x="24383999" y="2835275"/>
                  </a:lnTo>
                  <a:lnTo>
                    <a:pt x="0" y="2835275"/>
                  </a:lnTo>
                  <a:close/>
                </a:path>
              </a:pathLst>
            </a:custGeom>
            <a:solidFill>
              <a:srgbClr val="191B6A"/>
            </a:solidFill>
            <a:ln>
              <a:noFill/>
            </a:ln>
          </p:spPr>
        </p:sp>
        <p:sp>
          <p:nvSpPr>
            <p:cNvPr id="256" name="Google Shape;256;p10"/>
            <p:cNvSpPr/>
            <p:nvPr/>
          </p:nvSpPr>
          <p:spPr>
            <a:xfrm>
              <a:off x="0" y="0"/>
              <a:ext cx="24417782" cy="2869057"/>
            </a:xfrm>
            <a:custGeom>
              <a:avLst/>
              <a:gdLst/>
              <a:ahLst/>
              <a:cxnLst/>
              <a:rect l="l" t="t" r="r" b="b"/>
              <a:pathLst>
                <a:path w="24417782" h="2869057" extrusionOk="0">
                  <a:moveTo>
                    <a:pt x="16891" y="0"/>
                  </a:moveTo>
                  <a:lnTo>
                    <a:pt x="24400890" y="0"/>
                  </a:lnTo>
                  <a:cubicBezTo>
                    <a:pt x="24410290" y="0"/>
                    <a:pt x="24417782" y="7620"/>
                    <a:pt x="24417782" y="16891"/>
                  </a:cubicBezTo>
                  <a:lnTo>
                    <a:pt x="24417782" y="2852166"/>
                  </a:lnTo>
                  <a:cubicBezTo>
                    <a:pt x="24417782" y="2861564"/>
                    <a:pt x="24410163" y="2869057"/>
                    <a:pt x="24400890" y="2869057"/>
                  </a:cubicBezTo>
                  <a:lnTo>
                    <a:pt x="16891" y="2869057"/>
                  </a:lnTo>
                  <a:cubicBezTo>
                    <a:pt x="7493" y="2869057"/>
                    <a:pt x="0" y="2861437"/>
                    <a:pt x="0" y="2852166"/>
                  </a:cubicBezTo>
                  <a:lnTo>
                    <a:pt x="0" y="16891"/>
                  </a:lnTo>
                  <a:cubicBezTo>
                    <a:pt x="0" y="7620"/>
                    <a:pt x="7620" y="0"/>
                    <a:pt x="16891" y="0"/>
                  </a:cubicBezTo>
                  <a:moveTo>
                    <a:pt x="16891" y="33909"/>
                  </a:moveTo>
                  <a:lnTo>
                    <a:pt x="16891" y="16891"/>
                  </a:lnTo>
                  <a:lnTo>
                    <a:pt x="33909" y="16891"/>
                  </a:lnTo>
                  <a:lnTo>
                    <a:pt x="33909" y="2852166"/>
                  </a:lnTo>
                  <a:lnTo>
                    <a:pt x="16891" y="2852166"/>
                  </a:lnTo>
                  <a:lnTo>
                    <a:pt x="16891" y="2835275"/>
                  </a:lnTo>
                  <a:lnTo>
                    <a:pt x="24400890" y="2835275"/>
                  </a:lnTo>
                  <a:lnTo>
                    <a:pt x="24400890" y="2852166"/>
                  </a:lnTo>
                  <a:lnTo>
                    <a:pt x="24384000" y="2852166"/>
                  </a:lnTo>
                  <a:lnTo>
                    <a:pt x="24384000" y="16891"/>
                  </a:lnTo>
                  <a:lnTo>
                    <a:pt x="24400890" y="16891"/>
                  </a:lnTo>
                  <a:lnTo>
                    <a:pt x="24400890" y="33909"/>
                  </a:lnTo>
                  <a:lnTo>
                    <a:pt x="16891" y="33909"/>
                  </a:lnTo>
                  <a:close/>
                </a:path>
              </a:pathLst>
            </a:cu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10"/>
          <p:cNvSpPr/>
          <p:nvPr/>
        </p:nvSpPr>
        <p:spPr>
          <a:xfrm>
            <a:off x="10291601" y="4099246"/>
            <a:ext cx="7996427" cy="6187726"/>
          </a:xfrm>
          <a:custGeom>
            <a:avLst/>
            <a:gdLst/>
            <a:ahLst/>
            <a:cxnLst/>
            <a:rect l="l" t="t" r="r" b="b"/>
            <a:pathLst>
              <a:path w="10661904" h="8250301" extrusionOk="0">
                <a:moveTo>
                  <a:pt x="0" y="0"/>
                </a:moveTo>
                <a:lnTo>
                  <a:pt x="10661904" y="0"/>
                </a:lnTo>
                <a:lnTo>
                  <a:pt x="10661904" y="8250301"/>
                </a:lnTo>
                <a:lnTo>
                  <a:pt x="0" y="8250301"/>
                </a:lnTo>
                <a:lnTo>
                  <a:pt x="0" y="0"/>
                </a:lnTo>
                <a:close/>
              </a:path>
            </a:pathLst>
          </a:custGeom>
          <a:blipFill rotWithShape="1">
            <a:blip r:embed="rId3">
              <a:alphaModFix/>
            </a:blip>
            <a:stretch>
              <a:fillRect r="-1" b="-29181"/>
            </a:stretch>
          </a:blipFill>
          <a:ln>
            <a:noFill/>
          </a:ln>
        </p:spPr>
      </p:sp>
      <p:sp>
        <p:nvSpPr>
          <p:cNvPr id="258" name="Google Shape;258;p10"/>
          <p:cNvSpPr/>
          <p:nvPr/>
        </p:nvSpPr>
        <p:spPr>
          <a:xfrm>
            <a:off x="919648" y="8381171"/>
            <a:ext cx="5181600" cy="1685258"/>
          </a:xfrm>
          <a:custGeom>
            <a:avLst/>
            <a:gdLst/>
            <a:ahLst/>
            <a:cxnLst/>
            <a:rect l="l" t="t" r="r" b="b"/>
            <a:pathLst>
              <a:path w="6908800" h="2247011" extrusionOk="0">
                <a:moveTo>
                  <a:pt x="0" y="0"/>
                </a:moveTo>
                <a:lnTo>
                  <a:pt x="6908800" y="0"/>
                </a:lnTo>
                <a:lnTo>
                  <a:pt x="6908800" y="2247011"/>
                </a:lnTo>
                <a:lnTo>
                  <a:pt x="0" y="2247011"/>
                </a:lnTo>
                <a:lnTo>
                  <a:pt x="0" y="0"/>
                </a:lnTo>
                <a:close/>
              </a:path>
            </a:pathLst>
          </a:custGeom>
          <a:blipFill rotWithShape="1">
            <a:blip r:embed="rId4">
              <a:alphaModFix/>
            </a:blip>
            <a:stretch>
              <a:fillRect r="-12"/>
            </a:stretch>
          </a:blipFill>
          <a:ln>
            <a:noFill/>
          </a:ln>
        </p:spPr>
      </p:sp>
      <p:sp>
        <p:nvSpPr>
          <p:cNvPr id="259" name="Google Shape;259;p10"/>
          <p:cNvSpPr txBox="1"/>
          <p:nvPr/>
        </p:nvSpPr>
        <p:spPr>
          <a:xfrm>
            <a:off x="5631428" y="734444"/>
            <a:ext cx="10192350" cy="915829"/>
          </a:xfrm>
          <a:prstGeom prst="rect">
            <a:avLst/>
          </a:prstGeom>
          <a:noFill/>
          <a:ln>
            <a:noFill/>
          </a:ln>
        </p:spPr>
        <p:txBody>
          <a:bodyPr spcFirstLastPara="1" wrap="square" lIns="0" tIns="0" rIns="0" bIns="0" anchor="t" anchorCtr="0">
            <a:spAutoFit/>
          </a:bodyPr>
          <a:lstStyle/>
          <a:p>
            <a:pPr marL="0" marR="0" lvl="0" indent="0" algn="l" rtl="0">
              <a:lnSpc>
                <a:spcPct val="119979"/>
              </a:lnSpc>
              <a:spcBef>
                <a:spcPts val="0"/>
              </a:spcBef>
              <a:spcAft>
                <a:spcPts val="0"/>
              </a:spcAft>
              <a:buNone/>
            </a:pPr>
            <a:r>
              <a:rPr lang="en-US" sz="4800" b="1" i="0" u="none" strike="noStrike" cap="none">
                <a:solidFill>
                  <a:srgbClr val="004890"/>
                </a:solidFill>
                <a:latin typeface="Montserrat"/>
                <a:ea typeface="Montserrat"/>
                <a:cs typeface="Montserrat"/>
                <a:sym typeface="Montserrat"/>
              </a:rPr>
              <a:t>Diaspora and business</a:t>
            </a:r>
            <a:endParaRPr/>
          </a:p>
        </p:txBody>
      </p:sp>
      <p:sp>
        <p:nvSpPr>
          <p:cNvPr id="260" name="Google Shape;260;p10"/>
          <p:cNvSpPr txBox="1"/>
          <p:nvPr/>
        </p:nvSpPr>
        <p:spPr>
          <a:xfrm>
            <a:off x="1074830" y="1880749"/>
            <a:ext cx="15462752" cy="2858329"/>
          </a:xfrm>
          <a:prstGeom prst="rect">
            <a:avLst/>
          </a:prstGeom>
          <a:noFill/>
          <a:ln>
            <a:noFill/>
          </a:ln>
        </p:spPr>
        <p:txBody>
          <a:bodyPr spcFirstLastPara="1" wrap="square" lIns="0" tIns="0" rIns="0" bIns="0" anchor="t" anchorCtr="0">
            <a:spAutoFit/>
          </a:bodyPr>
          <a:lstStyle/>
          <a:p>
            <a:pPr marL="0" marR="0" lvl="0" indent="0" algn="l" rtl="0">
              <a:lnSpc>
                <a:spcPct val="108000"/>
              </a:lnSpc>
              <a:spcBef>
                <a:spcPts val="0"/>
              </a:spcBef>
              <a:spcAft>
                <a:spcPts val="0"/>
              </a:spcAft>
              <a:buNone/>
            </a:pPr>
            <a:r>
              <a:rPr lang="en-US" sz="4000" b="1" i="0" u="none" strike="noStrike" cap="none">
                <a:solidFill>
                  <a:srgbClr val="004890"/>
                </a:solidFill>
                <a:latin typeface="Montserrat"/>
                <a:ea typeface="Montserrat"/>
                <a:cs typeface="Montserrat"/>
                <a:sym typeface="Montserrat"/>
              </a:rPr>
              <a:t>Role of the Czech diaspora</a:t>
            </a:r>
            <a:endParaRPr/>
          </a:p>
          <a:p>
            <a:pPr marL="1168400" marR="0" lvl="1" indent="-584200" algn="l" rtl="0">
              <a:lnSpc>
                <a:spcPct val="108000"/>
              </a:lnSpc>
              <a:spcBef>
                <a:spcPts val="0"/>
              </a:spcBef>
              <a:spcAft>
                <a:spcPts val="0"/>
              </a:spcAft>
              <a:buClr>
                <a:srgbClr val="004890"/>
              </a:buClr>
              <a:buSzPts val="4000"/>
              <a:buFont typeface="Arial"/>
              <a:buChar char="•"/>
            </a:pPr>
            <a:r>
              <a:rPr lang="en-US" sz="4000" b="0" i="0" u="none" strike="noStrike" cap="none">
                <a:solidFill>
                  <a:srgbClr val="004890"/>
                </a:solidFill>
                <a:latin typeface="Montserrat"/>
                <a:ea typeface="Montserrat"/>
                <a:cs typeface="Montserrat"/>
                <a:sym typeface="Montserrat"/>
              </a:rPr>
              <a:t>  Social trust and reputation</a:t>
            </a:r>
            <a:endParaRPr/>
          </a:p>
          <a:p>
            <a:pPr marL="1168400" marR="0" lvl="1" indent="-584200" algn="l" rtl="0">
              <a:lnSpc>
                <a:spcPct val="108000"/>
              </a:lnSpc>
              <a:spcBef>
                <a:spcPts val="0"/>
              </a:spcBef>
              <a:spcAft>
                <a:spcPts val="0"/>
              </a:spcAft>
              <a:buClr>
                <a:srgbClr val="004890"/>
              </a:buClr>
              <a:buSzPts val="4000"/>
              <a:buFont typeface="Arial"/>
              <a:buChar char="•"/>
            </a:pPr>
            <a:r>
              <a:rPr lang="en-US" sz="4000" b="0" i="0" u="none" strike="noStrike" cap="none">
                <a:solidFill>
                  <a:srgbClr val="004890"/>
                </a:solidFill>
                <a:latin typeface="Montserrat"/>
                <a:ea typeface="Montserrat"/>
                <a:cs typeface="Montserrat"/>
                <a:sym typeface="Montserrat"/>
              </a:rPr>
              <a:t>  Cultural and communication advantages</a:t>
            </a:r>
            <a:endParaRPr/>
          </a:p>
          <a:p>
            <a:pPr marL="1168400" marR="0" lvl="1" indent="-584200" algn="l" rtl="0">
              <a:lnSpc>
                <a:spcPct val="108000"/>
              </a:lnSpc>
              <a:spcBef>
                <a:spcPts val="0"/>
              </a:spcBef>
              <a:spcAft>
                <a:spcPts val="0"/>
              </a:spcAft>
              <a:buClr>
                <a:srgbClr val="004890"/>
              </a:buClr>
              <a:buSzPts val="4000"/>
              <a:buFont typeface="Arial"/>
              <a:buChar char="•"/>
            </a:pPr>
            <a:r>
              <a:rPr lang="en-US" sz="4000" b="0" i="0" u="none" strike="noStrike" cap="none">
                <a:solidFill>
                  <a:srgbClr val="004890"/>
                </a:solidFill>
                <a:latin typeface="Montserrat"/>
                <a:ea typeface="Montserrat"/>
                <a:cs typeface="Montserrat"/>
                <a:sym typeface="Montserrat"/>
              </a:rPr>
              <a:t>  Corporate social responsibility</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E5256AD02313B4B9D01908545C72405" ma:contentTypeVersion="15" ma:contentTypeDescription="Vytvoří nový dokument" ma:contentTypeScope="" ma:versionID="bb6007c9a435e8adc382901aa253a4a3">
  <xsd:schema xmlns:xsd="http://www.w3.org/2001/XMLSchema" xmlns:xs="http://www.w3.org/2001/XMLSchema" xmlns:p="http://schemas.microsoft.com/office/2006/metadata/properties" xmlns:ns2="79809be1-a23d-4fbb-ae41-e80da8be8c5c" xmlns:ns3="a3eee480-9342-49fa-b34f-7827bba28775" targetNamespace="http://schemas.microsoft.com/office/2006/metadata/properties" ma:root="true" ma:fieldsID="d3d239e3ab518c7be1966f33e93bc6c4" ns2:_="" ns3:_="">
    <xsd:import namespace="79809be1-a23d-4fbb-ae41-e80da8be8c5c"/>
    <xsd:import namespace="a3eee480-9342-49fa-b34f-7827bba2877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09be1-a23d-4fbb-ae41-e80da8be8c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Značky obrázků" ma:readOnly="false" ma:fieldId="{5cf76f15-5ced-4ddc-b409-7134ff3c332f}" ma:taxonomyMulti="true" ma:sspId="d9e86051-c9c6-4c0f-b4d0-568baeb249a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eee480-9342-49fa-b34f-7827bba28775" elementFormDefault="qualified">
    <xsd:import namespace="http://schemas.microsoft.com/office/2006/documentManagement/types"/>
    <xsd:import namespace="http://schemas.microsoft.com/office/infopath/2007/PartnerControls"/>
    <xsd:element name="SharedWithUsers" ma:index="11"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dílené s podrobnostmi" ma:internalName="SharedWithDetails" ma:readOnly="true">
      <xsd:simpleType>
        <xsd:restriction base="dms:Note">
          <xsd:maxLength value="255"/>
        </xsd:restriction>
      </xsd:simpleType>
    </xsd:element>
    <xsd:element name="TaxCatchAll" ma:index="16" nillable="true" ma:displayName="Taxonomy Catch All Column" ma:hidden="true" ma:list="{2ed08206-14e0-4a62-b128-b47464638893}" ma:internalName="TaxCatchAll" ma:showField="CatchAllData" ma:web="a3eee480-9342-49fa-b34f-7827bba287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eee480-9342-49fa-b34f-7827bba28775" xsi:nil="true"/>
    <lcf76f155ced4ddcb4097134ff3c332f xmlns="79809be1-a23d-4fbb-ae41-e80da8be8c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6F2802-430C-4A06-A460-72F091FB94EB}"/>
</file>

<file path=customXml/itemProps2.xml><?xml version="1.0" encoding="utf-8"?>
<ds:datastoreItem xmlns:ds="http://schemas.openxmlformats.org/officeDocument/2006/customXml" ds:itemID="{AA62A898-AAA0-49EB-B4D7-A21B2310A384}"/>
</file>

<file path=customXml/itemProps3.xml><?xml version="1.0" encoding="utf-8"?>
<ds:datastoreItem xmlns:ds="http://schemas.openxmlformats.org/officeDocument/2006/customXml" ds:itemID="{A7E0FD63-7CD3-4EEC-8FA4-842E31FA44B0}"/>
</file>

<file path=docProps/app.xml><?xml version="1.0" encoding="utf-8"?>
<Properties xmlns="http://schemas.openxmlformats.org/officeDocument/2006/extended-properties" xmlns:vt="http://schemas.openxmlformats.org/officeDocument/2006/docPropsVTypes">
  <TotalTime>230</TotalTime>
  <Words>423</Words>
  <Application>Microsoft Office PowerPoint</Application>
  <PresentationFormat>Произвольный</PresentationFormat>
  <Paragraphs>108</Paragraphs>
  <Slides>25</Slides>
  <Notes>25</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Arimo</vt:lpstr>
      <vt:lpstr>Calibri</vt:lpstr>
      <vt:lpstr>Montserrat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DELL</dc:creator>
  <cp:lastModifiedBy>DELL</cp:lastModifiedBy>
  <cp:revision>12</cp:revision>
  <dcterms:created xsi:type="dcterms:W3CDTF">2006-08-16T00:00:00Z</dcterms:created>
  <dcterms:modified xsi:type="dcterms:W3CDTF">2026-04-16T21:27:31Z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0x010100BE5256AD02313B4B9D01908545C72405</vt:lpwstr>
  </property>
</Properties>
</file>