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5" r:id="rId3"/>
    <p:sldId id="264" r:id="rId4"/>
    <p:sldId id="263" r:id="rId5"/>
    <p:sldId id="290" r:id="rId6"/>
    <p:sldId id="291" r:id="rId7"/>
    <p:sldId id="269" r:id="rId8"/>
    <p:sldId id="275" r:id="rId9"/>
    <p:sldId id="288" r:id="rId10"/>
    <p:sldId id="265" r:id="rId11"/>
    <p:sldId id="289" r:id="rId12"/>
    <p:sldId id="271" r:id="rId13"/>
    <p:sldId id="279" r:id="rId14"/>
    <p:sldId id="283" r:id="rId15"/>
    <p:sldId id="281" r:id="rId16"/>
    <p:sldId id="274" r:id="rId17"/>
  </p:sldIdLst>
  <p:sldSz cx="9144000" cy="6858000" type="screen4x3"/>
  <p:notesSz cx="6797675" cy="9926638"/>
  <p:embeddedFontLs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4195">
          <p15:clr>
            <a:srgbClr val="A4A3A4"/>
          </p15:clr>
        </p15:guide>
        <p15:guide id="4" orient="horz" pos="1298">
          <p15:clr>
            <a:srgbClr val="A4A3A4"/>
          </p15:clr>
        </p15:guide>
        <p15:guide id="5" orient="horz" pos="3748">
          <p15:clr>
            <a:srgbClr val="A4A3A4"/>
          </p15:clr>
        </p15:guide>
        <p15:guide id="6" pos="1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003399"/>
    <a:srgbClr val="336699"/>
    <a:srgbClr val="008080"/>
    <a:srgbClr val="0099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6" autoAdjust="0"/>
    <p:restoredTop sz="94660"/>
  </p:normalViewPr>
  <p:slideViewPr>
    <p:cSldViewPr>
      <p:cViewPr varScale="1">
        <p:scale>
          <a:sx n="105" d="100"/>
          <a:sy n="105" d="100"/>
        </p:scale>
        <p:origin x="1860" y="96"/>
      </p:cViewPr>
      <p:guideLst>
        <p:guide orient="horz" pos="2160"/>
        <p:guide pos="2880"/>
        <p:guide pos="4195"/>
        <p:guide orient="horz" pos="1298"/>
        <p:guide orient="horz" pos="3748"/>
        <p:guide pos="15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626EE38-16FF-6E86-13E6-625EBB538D9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A07495F-E2B5-CC11-0131-046D50DAA65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26B41E23-A866-525E-4686-607F82AD517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31BBF98B-70FA-C512-3F0D-65B77171E22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14F918-E85C-447E-AEC7-154434E56B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0F31038-E7DE-AA66-0330-4BAC58B9A4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D5B8C96-BE93-D3C4-5F64-E12729FA8E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AF58847-9F3E-6FC4-95D5-A0558948D75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851D470B-A17E-49D5-122A-582AC51C28E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dirty="0"/>
              <a:t>Klepnutím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2265BD25-35B8-3292-EC08-EDC867F2CE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0BE4DE80-4824-A5EE-2352-E22C3FC27E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B0FB94-E0D4-42CF-A468-57C5EC3C2C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5DE9DAAD-896A-4425-0E2C-4FCC9619E5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5D3DE2-7312-4934-BAE2-843401C9C74B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16387" name="Rectangle 4098">
            <a:extLst>
              <a:ext uri="{FF2B5EF4-FFF2-40B4-BE49-F238E27FC236}">
                <a16:creationId xmlns:a16="http://schemas.microsoft.com/office/drawing/2014/main" id="{091F0265-EEE4-42C9-041D-873916A67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4099">
            <a:extLst>
              <a:ext uri="{FF2B5EF4-FFF2-40B4-BE49-F238E27FC236}">
                <a16:creationId xmlns:a16="http://schemas.microsoft.com/office/drawing/2014/main" id="{B2051914-2168-EA75-609C-11CB882BD4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60BCA3F6-6080-70C5-1108-A26453DA6C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BCB2D2-A6D1-4484-8474-99550B1EDE78}" type="slidenum">
              <a:rPr lang="cs-CZ" altLang="cs-CZ" smtClean="0"/>
              <a:pPr/>
              <a:t>10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2A994081-C034-E428-4A3E-9B43C8B5DB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14B55250-AEB5-033C-BA98-6196F6949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F0E296B-865D-C1FE-992B-F74F6B0D56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0482879-1383-46A6-8C52-3FF84876CEE7}" type="slidenum">
              <a:rPr lang="cs-CZ" altLang="cs-CZ" smtClean="0">
                <a:solidFill>
                  <a:srgbClr val="000000"/>
                </a:solidFill>
              </a:rPr>
              <a:pPr/>
              <a:t>11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0D4372EB-DBD5-DF86-A00E-C6C3821C0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9F329F4-993E-715E-5F74-50D182CEC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A0484448-C638-7B40-A3C1-917F0A9B5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0187413-2BB6-49D9-9709-D0925577FBBF}" type="slidenum">
              <a:rPr lang="cs-CZ" altLang="cs-CZ" smtClean="0"/>
              <a:pPr/>
              <a:t>12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75209AF-3825-7F96-AD87-91768B532E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2834227-3B46-48DA-BB70-D9EE248D4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55DDEB4C-652C-C1A2-F20C-26801C0871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5225FB-192A-471E-902A-211ED2CC39D7}" type="slidenum">
              <a:rPr lang="cs-CZ" altLang="cs-CZ" smtClean="0"/>
              <a:pPr/>
              <a:t>13</a:t>
            </a:fld>
            <a:endParaRPr lang="cs-CZ" altLang="cs-CZ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C982DE9-C03A-0997-257A-6FD818E8C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B879F882-8410-A1FD-6419-2A9712EC6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76BCDCFA-69E3-822B-244C-51034237C0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AEECD84-C530-4462-8BA1-16DE082AB467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681A1E26-C3A8-E439-399A-4F3AB9F51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8259EA50-5B1D-8943-4312-929EC5664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C483A54D-17DB-00AF-8063-A0A92C4188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B135FD-1AE0-491A-B0CE-1012311F459B}" type="slidenum">
              <a:rPr lang="cs-CZ" altLang="cs-CZ" smtClean="0"/>
              <a:pPr/>
              <a:t>15</a:t>
            </a:fld>
            <a:endParaRPr lang="cs-CZ" altLang="cs-CZ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F34786B2-39D7-CA4E-180F-D9108335DF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085DAEC6-82B6-90AB-6D98-66109A35B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CAEB7879-5637-F1F2-415A-4CE8F24374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0101671-9915-4163-B68C-23B67AB3FD9E}" type="slidenum">
              <a:rPr lang="cs-CZ" altLang="cs-CZ" smtClean="0"/>
              <a:pPr/>
              <a:t>16</a:t>
            </a:fld>
            <a:endParaRPr lang="cs-CZ" altLang="cs-CZ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1E2F24E-D921-CF3D-34BF-B466867A8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C882BA30-B0FB-3143-AB22-2A2D4572B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5C6AB7C0-C9A8-E2FD-64DB-9E52809F12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0FE83C-8EE3-40E8-A216-9506785AE399}" type="slidenum">
              <a:rPr lang="cs-CZ" altLang="cs-CZ" smtClean="0">
                <a:solidFill>
                  <a:srgbClr val="000000"/>
                </a:solidFill>
              </a:rPr>
              <a:pPr/>
              <a:t>2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D5F4045-4578-0D87-7E93-2FAB0BDA6F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8DB5C55C-C2D0-E28B-335E-58DB8FD4C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0A756D62-5195-82A1-315D-050433BC43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5109EA2-BE7B-4428-A3DD-ED85B5669AAF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EFAE4241-BE1B-B7D7-26EE-BC6B4DAC76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54638A6C-4E90-E481-8CB0-35AFC2BBE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0E40168-F6C0-7F03-9BB7-18B08E320D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C8B4CFB-1453-4E36-8E65-380A22AB43D4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01A417F-9C1E-4D86-1AFD-7CF105EAB5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42FA6F4-9310-4637-FEA2-0D4789FDC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C455EF35-CFBD-3BB9-521A-2AD5846741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DCE7A7-FF4F-4690-A938-B505034CA124}" type="slidenum">
              <a:rPr lang="cs-CZ" altLang="cs-CZ" smtClean="0">
                <a:solidFill>
                  <a:srgbClr val="000000"/>
                </a:solidFill>
              </a:rPr>
              <a:pPr/>
              <a:t>5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9C0EB5F-F9E1-3DF4-F45E-770FB90D8A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24AAF8C-3483-5A73-58C0-0A6E50CA20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867CF-73D4-915D-29B6-CB11990F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B619851F-BF69-7315-F781-AB3954F1BA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DCE7A7-FF4F-4690-A938-B505034CA124}" type="slidenum">
              <a:rPr lang="cs-CZ" altLang="cs-CZ" smtClean="0">
                <a:solidFill>
                  <a:srgbClr val="000000"/>
                </a:solidFill>
              </a:rPr>
              <a:pPr/>
              <a:t>6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46CF0D1E-2F1F-F13D-9350-4E9B4E16AA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FC190D44-5D44-260B-E16E-DF8EDBD35B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559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4EC4DE18-D485-1019-FEFF-FD84CDEC68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DAD10A-56E9-4C80-ABC4-A075F3E3B87B}" type="slidenum">
              <a:rPr lang="cs-CZ" altLang="cs-CZ" smtClean="0">
                <a:solidFill>
                  <a:srgbClr val="000000"/>
                </a:solidFill>
              </a:rPr>
              <a:pPr/>
              <a:t>7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5B868E3D-B7F0-47DD-3BF5-E9DC8BCC90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B74730C8-BD3B-1E31-29E3-BCAB4747F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78F2DA84-CC1E-BD13-085D-971F67284E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21A076-2167-4992-BB98-C8B385A9B3B5}" type="slidenum">
              <a:rPr lang="cs-CZ" altLang="cs-CZ" smtClean="0">
                <a:solidFill>
                  <a:srgbClr val="000000"/>
                </a:solidFill>
              </a:rPr>
              <a:pPr/>
              <a:t>8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6AE93EE-FAF1-26AE-491E-0664B6D9B8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33E295C0-5CEF-CE1F-959D-158823D948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B1F0434C-89BB-AF0D-8451-673E597B5D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C484B0-3AE0-4AE1-A80B-B8E4611C419B}" type="slidenum">
              <a:rPr lang="cs-CZ" altLang="cs-CZ" smtClean="0">
                <a:solidFill>
                  <a:srgbClr val="000000"/>
                </a:solidFill>
              </a:rPr>
              <a:pPr/>
              <a:t>9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5C9EAA7C-FF33-7C5A-ED7A-C359DF2DA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45342A9E-A938-34D4-D9FE-EA08441187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9DE35D66-8A5E-E30A-766B-B8D446AC2DCC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Arc 3">
            <a:extLst>
              <a:ext uri="{FF2B5EF4-FFF2-40B4-BE49-F238E27FC236}">
                <a16:creationId xmlns:a16="http://schemas.microsoft.com/office/drawing/2014/main" id="{CA72F78E-4051-6F65-982E-5ECD87890E18}"/>
              </a:ext>
            </a:extLst>
          </p:cNvPr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cs-CZ" noProof="0"/>
              <a:t>Klepnutím upravíte styl předlohy nadpisu.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400"/>
            </a:lvl1pPr>
          </a:lstStyle>
          <a:p>
            <a:pPr lvl="0"/>
            <a:r>
              <a:rPr lang="cs-CZ" noProof="0"/>
              <a:t>Klepnutím upravíte styl předlohy podnadpisu.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58CFB6-908B-5B3E-A4E5-AD4A9BC3CF2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5315B81-9B84-AFAB-AF0F-FDB87BAECB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Město Litomyšl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E38A969-21E6-DCF4-DCC3-4ED0198F61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0BB14-B37D-47DC-9175-29DEA54E17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550899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C89770-AB2C-5361-E823-08E12DFFC3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85B6A8-2A19-DFFD-1463-787D5B2265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Město Litomyšl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CD932F8-6E96-20E3-95E3-7EA1BED01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DB5D5-16C3-45C4-8F80-D868B0D91E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878565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8A19243-F6DE-466D-1B25-618823AD3B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A069D4-2163-C9FE-191C-124ADB91A8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Město Litomyšl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9185B3C-10EE-7735-1C23-05B464A87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9AAD9-40D2-4A0B-ACD2-CA63637130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531397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3EF0ED-6213-BA04-F327-F66331F0D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BC1FF9-42CD-F97B-9723-41159B5C27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Město Litomyšl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6F5DCEA-C87B-94A8-CDB0-A9A0A19B85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89B55-903D-4ADF-9C34-0219F949E6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893901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3C08BA-070D-8316-61C0-0A27F60EE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85F5C5-2B30-434E-3BCD-36FE9F414F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Město Litomyšl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FA15554-D5E7-1DDE-0958-52AA2EC7A7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22426-00F1-4EB9-A7C4-C41BEB36B0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319324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FD633E-D93C-3F8E-130C-4B7D37E003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D699D3-C980-F59D-75E7-F4BC933B9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Město Litomyšl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EB6C0B1-F22D-F697-20AA-CD417D6CFB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675FD-499B-4F45-A9E1-6F928B0279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132413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1E5628C-DBA6-B467-A76B-699026B400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1D67695-C641-4E27-9CE1-8685491097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Město Litomyšl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5A42F327-9A61-3D35-5B03-E596DE7896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2F656-967E-4C4E-A6BA-8D6334759FF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227581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E3D7E2-93BF-BB80-F020-057CA502A3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0454D18-C70C-514C-8F64-0CD902F7E2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Město Litomyšl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AFE7CA0-F8E4-485B-FEDC-1F2F66E4C2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85665-80BE-44BF-837C-1A9E2D3E90C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398621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4859E670-7854-3FFB-FB5B-EB8CDB8A26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D1067B5-632C-8AF1-C787-3B70560853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Město Litomyšl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8236CD8-B540-1E22-565E-9AB6195B11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FAE76-34C9-463F-8DA5-ECC90A30BA0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550044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453BE6-695A-C412-A877-32FE67EAFB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32A2A0-A112-FAB3-D9C3-35AD846349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Město Litomyšl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96354AF-DF42-93C5-B074-055D9EAE52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A0FF4-E930-4BF2-8FD2-E4F3641C81A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161262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B5FB0F-F053-DF58-C9A2-A08A0F4869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8C0938-FDCF-3EED-3DE8-80E3A8FC64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Město Litomyšl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E075E22-F355-456F-F122-BD9A7B33EB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8890C-37E4-4828-BB9B-F59968C706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879390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>
            <a:extLst>
              <a:ext uri="{FF2B5EF4-FFF2-40B4-BE49-F238E27FC236}">
                <a16:creationId xmlns:a16="http://schemas.microsoft.com/office/drawing/2014/main" id="{76A07E79-C2A5-4A9F-28D1-A9C2718F323C}"/>
              </a:ext>
            </a:extLst>
          </p:cNvPr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31566C4-84F4-70A0-A1D7-130E1F4D7A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upravíte styl předlohy nadpisu. 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C8F4F5-BE36-38B7-60F8-EB7DFCD4F4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upravíte styly předlohy textu. </a:t>
            </a:r>
          </a:p>
          <a:p>
            <a:pPr lvl="1"/>
            <a:r>
              <a:rPr lang="cs-CZ" altLang="cs-CZ"/>
              <a:t>Druhá úroveň 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  <a:p>
            <a:pPr lvl="4"/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B020172-0A1B-6FCC-4C18-EF9EBDD30B2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B344435-D8DE-E5BC-687C-95D35B85AA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cs-CZ"/>
              <a:t>Město Litomyšl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31B6BB4A-482E-C01E-6B15-35B1D528544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17E3D12-F40E-4EA4-8CC9-E7AE27FBF997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7.jpeg"/><Relationship Id="rId9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www.lam.litomysl.cz/" TargetMode="External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.png"/><Relationship Id="rId9" Type="http://schemas.openxmlformats.org/officeDocument/2006/relationships/hyperlink" Target="https://www.litomysl.cz/pripravovane_projekty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s://www.litomysl.cz/turista#pamatky-architektura" TargetMode="Externa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.png"/><Relationship Id="rId4" Type="http://schemas.openxmlformats.org/officeDocument/2006/relationships/image" Target="../media/image49.jpe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2.png"/><Relationship Id="rId4" Type="http://schemas.openxmlformats.org/officeDocument/2006/relationships/image" Target="../media/image26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5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>
            <a:extLst>
              <a:ext uri="{FF2B5EF4-FFF2-40B4-BE49-F238E27FC236}">
                <a16:creationId xmlns:a16="http://schemas.microsoft.com/office/drawing/2014/main" id="{F1BD23E2-6462-7E47-6CA9-3D106153E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076700"/>
            <a:ext cx="7920037" cy="1584325"/>
          </a:xfrm>
          <a:prstGeom prst="rect">
            <a:avLst/>
          </a:prstGeom>
          <a:noFill/>
          <a:ln>
            <a:noFill/>
          </a:ln>
        </p:spPr>
        <p:txBody>
          <a:bodyPr lIns="92075" tIns="46037" rIns="92075" bIns="46037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sz="3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15363" name="Obrázek 9">
            <a:extLst>
              <a:ext uri="{FF2B5EF4-FFF2-40B4-BE49-F238E27FC236}">
                <a16:creationId xmlns:a16="http://schemas.microsoft.com/office/drawing/2014/main" id="{27AD31B9-DB66-4F3B-7990-75D15C406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ázek 3">
            <a:extLst>
              <a:ext uri="{FF2B5EF4-FFF2-40B4-BE49-F238E27FC236}">
                <a16:creationId xmlns:a16="http://schemas.microsoft.com/office/drawing/2014/main" id="{9B21F6A0-F654-3FCC-FC84-24DE56A5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60350"/>
            <a:ext cx="338296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ovéPole 4">
            <a:extLst>
              <a:ext uri="{FF2B5EF4-FFF2-40B4-BE49-F238E27FC236}">
                <a16:creationId xmlns:a16="http://schemas.microsoft.com/office/drawing/2014/main" id="{A867C0AF-0F7E-0649-644D-523C77ADE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10" y="955989"/>
            <a:ext cx="273889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900" dirty="0">
                <a:solidFill>
                  <a:schemeClr val="bg1"/>
                </a:solidFill>
              </a:rPr>
              <a:t>A </a:t>
            </a:r>
            <a:r>
              <a:rPr lang="cs-CZ" altLang="cs-CZ" sz="1900" dirty="0" err="1">
                <a:solidFill>
                  <a:schemeClr val="bg1"/>
                </a:solidFill>
              </a:rPr>
              <a:t>Modern</a:t>
            </a:r>
            <a:r>
              <a:rPr lang="cs-CZ" altLang="cs-CZ" sz="1900" dirty="0">
                <a:solidFill>
                  <a:schemeClr val="bg1"/>
                </a:solidFill>
              </a:rPr>
              <a:t> </a:t>
            </a:r>
            <a:r>
              <a:rPr lang="cs-CZ" altLang="cs-CZ" sz="1900" dirty="0" err="1">
                <a:solidFill>
                  <a:schemeClr val="bg1"/>
                </a:solidFill>
              </a:rPr>
              <a:t>Historical</a:t>
            </a:r>
            <a:r>
              <a:rPr lang="cs-CZ" altLang="cs-CZ" sz="1900" dirty="0">
                <a:solidFill>
                  <a:schemeClr val="bg1"/>
                </a:solidFill>
              </a:rPr>
              <a:t> </a:t>
            </a:r>
            <a:r>
              <a:rPr lang="cs-CZ" altLang="cs-CZ" sz="1900" dirty="0" err="1">
                <a:solidFill>
                  <a:schemeClr val="bg1"/>
                </a:solidFill>
              </a:rPr>
              <a:t>Town</a:t>
            </a:r>
            <a:endParaRPr lang="cs-CZ" altLang="cs-CZ" sz="1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2">
            <a:extLst>
              <a:ext uri="{FF2B5EF4-FFF2-40B4-BE49-F238E27FC236}">
                <a16:creationId xmlns:a16="http://schemas.microsoft.com/office/drawing/2014/main" id="{83ECDBF6-8617-45C6-14DF-B2A2DCFB1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-6" r="41454" b="19640"/>
          <a:stretch>
            <a:fillRect/>
          </a:stretch>
        </p:blipFill>
        <p:spPr bwMode="auto">
          <a:xfrm>
            <a:off x="3863975" y="1128713"/>
            <a:ext cx="315595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Obrázek 3">
            <a:extLst>
              <a:ext uri="{FF2B5EF4-FFF2-40B4-BE49-F238E27FC236}">
                <a16:creationId xmlns:a16="http://schemas.microsoft.com/office/drawing/2014/main" id="{0ED7FEE4-ED35-6DAF-9F9E-4F5C5ACFB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8713"/>
            <a:ext cx="337820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ovéPole 2">
            <a:extLst>
              <a:ext uri="{FF2B5EF4-FFF2-40B4-BE49-F238E27FC236}">
                <a16:creationId xmlns:a16="http://schemas.microsoft.com/office/drawing/2014/main" id="{FF024396-9199-A2E8-9ADD-78A63A250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10" y="188913"/>
            <a:ext cx="74898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>
                <a:solidFill>
                  <a:schemeClr val="bg1"/>
                </a:solidFill>
              </a:rPr>
              <a:t>Business</a:t>
            </a:r>
          </a:p>
        </p:txBody>
      </p:sp>
      <p:sp>
        <p:nvSpPr>
          <p:cNvPr id="31749" name="TextovéPole 7">
            <a:extLst>
              <a:ext uri="{FF2B5EF4-FFF2-40B4-BE49-F238E27FC236}">
                <a16:creationId xmlns:a16="http://schemas.microsoft.com/office/drawing/2014/main" id="{96341CE9-59F1-F2B6-80DD-95EDE3DA9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1052513"/>
            <a:ext cx="194468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chemeClr val="bg1"/>
                </a:solidFill>
              </a:rPr>
              <a:t>Successful local companies</a:t>
            </a:r>
            <a:endParaRPr lang="cs-CZ" altLang="cs-CZ" sz="16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chemeClr val="bg1"/>
                </a:solidFill>
              </a:rPr>
              <a:t>“Shopping center” on Smetana Square</a:t>
            </a:r>
            <a:endParaRPr lang="cs-CZ" altLang="cs-CZ" sz="16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chemeClr val="bg1"/>
                </a:solidFill>
              </a:rPr>
              <a:t>Branches of foreign firms (France, Denmark, Austria)</a:t>
            </a:r>
            <a:endParaRPr lang="cs-CZ" altLang="cs-CZ" sz="16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chemeClr val="bg1"/>
                </a:solidFill>
              </a:rPr>
              <a:t>Social responsibility – sponsorship and community support</a:t>
            </a:r>
            <a:endParaRPr lang="cs-CZ" altLang="cs-CZ" sz="16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chemeClr val="bg1"/>
                </a:solidFill>
              </a:rPr>
              <a:t>“Made in </a:t>
            </a:r>
            <a:r>
              <a:rPr lang="en-US" altLang="cs-CZ" sz="1600" i="1" dirty="0" err="1">
                <a:solidFill>
                  <a:schemeClr val="bg1"/>
                </a:solidFill>
              </a:rPr>
              <a:t>Litomyšl</a:t>
            </a:r>
            <a:r>
              <a:rPr lang="en-US" altLang="cs-CZ" sz="1600" i="1" dirty="0">
                <a:solidFill>
                  <a:schemeClr val="bg1"/>
                </a:solidFill>
              </a:rPr>
              <a:t>” association</a:t>
            </a:r>
            <a:endParaRPr lang="cs-CZ" altLang="cs-CZ" sz="1600" i="1" dirty="0">
              <a:solidFill>
                <a:schemeClr val="bg1"/>
              </a:solidFill>
            </a:endParaRPr>
          </a:p>
        </p:txBody>
      </p:sp>
      <p:pic>
        <p:nvPicPr>
          <p:cNvPr id="31750" name="Obrázek 2">
            <a:extLst>
              <a:ext uri="{FF2B5EF4-FFF2-40B4-BE49-F238E27FC236}">
                <a16:creationId xmlns:a16="http://schemas.microsoft.com/office/drawing/2014/main" id="{855ECF71-496E-0FED-70A6-973FC77E5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8" t="36598"/>
          <a:stretch>
            <a:fillRect/>
          </a:stretch>
        </p:blipFill>
        <p:spPr bwMode="auto">
          <a:xfrm>
            <a:off x="395288" y="3513138"/>
            <a:ext cx="4649787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Obrázek 4">
            <a:extLst>
              <a:ext uri="{FF2B5EF4-FFF2-40B4-BE49-F238E27FC236}">
                <a16:creationId xmlns:a16="http://schemas.microsoft.com/office/drawing/2014/main" id="{72FD3525-BCB7-69C4-73F0-F3716C959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519488"/>
            <a:ext cx="18859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Obrázek 10">
            <a:extLst>
              <a:ext uri="{FF2B5EF4-FFF2-40B4-BE49-F238E27FC236}">
                <a16:creationId xmlns:a16="http://schemas.microsoft.com/office/drawing/2014/main" id="{0E072257-C028-5242-B030-36F710B48E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5827713"/>
            <a:ext cx="15478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Obrázek 9">
            <a:extLst>
              <a:ext uri="{FF2B5EF4-FFF2-40B4-BE49-F238E27FC236}">
                <a16:creationId xmlns:a16="http://schemas.microsoft.com/office/drawing/2014/main" id="{054C44B0-DE24-5846-9F40-979F9FFF1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Obrázek 1">
            <a:extLst>
              <a:ext uri="{FF2B5EF4-FFF2-40B4-BE49-F238E27FC236}">
                <a16:creationId xmlns:a16="http://schemas.microsoft.com/office/drawing/2014/main" id="{A9FB3A2F-D24E-0909-61D2-1E52D3E22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6143625"/>
            <a:ext cx="19796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ovéPole 2">
            <a:extLst>
              <a:ext uri="{FF2B5EF4-FFF2-40B4-BE49-F238E27FC236}">
                <a16:creationId xmlns:a16="http://schemas.microsoft.com/office/drawing/2014/main" id="{68E596C4-C392-32E5-A2CA-DDDC9738C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20" y="188913"/>
            <a:ext cx="74898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 err="1">
                <a:solidFill>
                  <a:srgbClr val="000000"/>
                </a:solidFill>
              </a:rPr>
              <a:t>Architecture</a:t>
            </a:r>
            <a:endParaRPr lang="cs-CZ" altLang="cs-CZ" sz="3500" dirty="0">
              <a:solidFill>
                <a:srgbClr val="000000"/>
              </a:solidFill>
            </a:endParaRPr>
          </a:p>
        </p:txBody>
      </p:sp>
      <p:sp>
        <p:nvSpPr>
          <p:cNvPr id="33795" name="TextovéPole 7">
            <a:extLst>
              <a:ext uri="{FF2B5EF4-FFF2-40B4-BE49-F238E27FC236}">
                <a16:creationId xmlns:a16="http://schemas.microsoft.com/office/drawing/2014/main" id="{26EABF95-5E44-7D27-DDDA-3A5C64368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1020763"/>
            <a:ext cx="1944687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rgbClr val="000000"/>
                </a:solidFill>
              </a:rPr>
              <a:t>Historic and modern</a:t>
            </a:r>
            <a:endParaRPr lang="cs-CZ" altLang="cs-CZ" sz="15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rgbClr val="000000"/>
                </a:solidFill>
              </a:rPr>
              <a:t>High-quality public space</a:t>
            </a:r>
            <a:endParaRPr lang="cs-CZ" altLang="cs-CZ" sz="15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rgbClr val="000000"/>
                </a:solidFill>
              </a:rPr>
              <a:t>Inspiration for others / inspired abroad</a:t>
            </a:r>
            <a:endParaRPr lang="cs-CZ" altLang="cs-CZ" sz="15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rgbClr val="000000"/>
                </a:solidFill>
              </a:rPr>
              <a:t>Public and increasingly private investment</a:t>
            </a:r>
            <a:endParaRPr lang="cs-CZ" altLang="cs-CZ" sz="1500" i="1" dirty="0">
              <a:solidFill>
                <a:srgbClr val="000000"/>
              </a:solidFill>
            </a:endParaRPr>
          </a:p>
        </p:txBody>
      </p:sp>
      <p:sp>
        <p:nvSpPr>
          <p:cNvPr id="33796" name="TextovéPole 1">
            <a:extLst>
              <a:ext uri="{FF2B5EF4-FFF2-40B4-BE49-F238E27FC236}">
                <a16:creationId xmlns:a16="http://schemas.microsoft.com/office/drawing/2014/main" id="{00C0B20B-C8EA-CB05-E9A5-3EBBC086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338" y="4306888"/>
            <a:ext cx="16557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i="1" dirty="0">
                <a:solidFill>
                  <a:srgbClr val="000000"/>
                </a:solidFill>
              </a:rPr>
              <a:t>“The Capital of Contemporary Czech Architecture”</a:t>
            </a:r>
            <a:endParaRPr lang="cs-CZ" altLang="cs-CZ" sz="1800" b="1" i="1" dirty="0">
              <a:solidFill>
                <a:srgbClr val="000000"/>
              </a:solidFill>
            </a:endParaRPr>
          </a:p>
        </p:txBody>
      </p:sp>
      <p:pic>
        <p:nvPicPr>
          <p:cNvPr id="33797" name="Obrázek 4">
            <a:extLst>
              <a:ext uri="{FF2B5EF4-FFF2-40B4-BE49-F238E27FC236}">
                <a16:creationId xmlns:a16="http://schemas.microsoft.com/office/drawing/2014/main" id="{48B4AD86-BFB9-3EC4-1A98-C2EDAC08F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r="4610" b="3345"/>
          <a:stretch>
            <a:fillRect/>
          </a:stretch>
        </p:blipFill>
        <p:spPr bwMode="auto">
          <a:xfrm>
            <a:off x="3810000" y="3860800"/>
            <a:ext cx="306705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ovéPole 2">
            <a:extLst>
              <a:ext uri="{FF2B5EF4-FFF2-40B4-BE49-F238E27FC236}">
                <a16:creationId xmlns:a16="http://schemas.microsoft.com/office/drawing/2014/main" id="{83302C21-D17D-3DE4-21D3-1745F6F2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227763"/>
            <a:ext cx="18716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500">
                <a:solidFill>
                  <a:srgbClr val="000000"/>
                </a:solidFill>
                <a:hlinkClick r:id="rId4"/>
              </a:rPr>
              <a:t>www.lam.litomysl.cz</a:t>
            </a:r>
            <a:r>
              <a:rPr lang="cs-CZ" altLang="cs-CZ" sz="150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3799" name="Obrázek 3">
            <a:extLst>
              <a:ext uri="{FF2B5EF4-FFF2-40B4-BE49-F238E27FC236}">
                <a16:creationId xmlns:a16="http://schemas.microsoft.com/office/drawing/2014/main" id="{F890A3A8-C53C-C09D-55D6-03368E2D6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-250" r="16869" b="250"/>
          <a:stretch>
            <a:fillRect/>
          </a:stretch>
        </p:blipFill>
        <p:spPr bwMode="auto">
          <a:xfrm>
            <a:off x="3810000" y="1020763"/>
            <a:ext cx="30178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Obrázek 2">
            <a:extLst>
              <a:ext uri="{FF2B5EF4-FFF2-40B4-BE49-F238E27FC236}">
                <a16:creationId xmlns:a16="http://schemas.microsoft.com/office/drawing/2014/main" id="{F173A3E1-07EA-8F4F-4214-C8C377B08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-381" r="8424" b="381"/>
          <a:stretch>
            <a:fillRect/>
          </a:stretch>
        </p:blipFill>
        <p:spPr bwMode="auto">
          <a:xfrm>
            <a:off x="395288" y="1020763"/>
            <a:ext cx="33432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Obrázek 10">
            <a:extLst>
              <a:ext uri="{FF2B5EF4-FFF2-40B4-BE49-F238E27FC236}">
                <a16:creationId xmlns:a16="http://schemas.microsoft.com/office/drawing/2014/main" id="{A79405F5-9572-BF47-1A85-70AD5716F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5827713"/>
            <a:ext cx="15478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Obrázek 9">
            <a:extLst>
              <a:ext uri="{FF2B5EF4-FFF2-40B4-BE49-F238E27FC236}">
                <a16:creationId xmlns:a16="http://schemas.microsoft.com/office/drawing/2014/main" id="{AE0D10ED-0E40-D2D7-8891-1C8393945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Obrázek 2">
            <a:extLst>
              <a:ext uri="{FF2B5EF4-FFF2-40B4-BE49-F238E27FC236}">
                <a16:creationId xmlns:a16="http://schemas.microsoft.com/office/drawing/2014/main" id="{4992CD3F-B0F5-623C-2EA4-56051D73B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t="5205" r="7428" b="5907"/>
          <a:stretch>
            <a:fillRect/>
          </a:stretch>
        </p:blipFill>
        <p:spPr bwMode="auto">
          <a:xfrm>
            <a:off x="385763" y="3860800"/>
            <a:ext cx="33528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ovéPole 2">
            <a:extLst>
              <a:ext uri="{FF2B5EF4-FFF2-40B4-BE49-F238E27FC236}">
                <a16:creationId xmlns:a16="http://schemas.microsoft.com/office/drawing/2014/main" id="{3A4E2C75-AF87-9127-7759-731034ECB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10" y="188913"/>
            <a:ext cx="74898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 err="1">
                <a:solidFill>
                  <a:schemeClr val="bg1"/>
                </a:solidFill>
              </a:rPr>
              <a:t>Continuity</a:t>
            </a:r>
            <a:r>
              <a:rPr lang="cs-CZ" altLang="cs-CZ" sz="3500" dirty="0">
                <a:solidFill>
                  <a:schemeClr val="bg1"/>
                </a:solidFill>
              </a:rPr>
              <a:t> &amp; </a:t>
            </a:r>
            <a:r>
              <a:rPr lang="cs-CZ" altLang="cs-CZ" sz="3500" dirty="0" err="1">
                <a:solidFill>
                  <a:schemeClr val="bg1"/>
                </a:solidFill>
              </a:rPr>
              <a:t>Cooperation</a:t>
            </a:r>
            <a:endParaRPr lang="cs-CZ" altLang="cs-CZ" sz="3500" dirty="0">
              <a:solidFill>
                <a:schemeClr val="bg1"/>
              </a:solidFill>
            </a:endParaRPr>
          </a:p>
        </p:txBody>
      </p:sp>
      <p:sp>
        <p:nvSpPr>
          <p:cNvPr id="35843" name="TextovéPole 7">
            <a:extLst>
              <a:ext uri="{FF2B5EF4-FFF2-40B4-BE49-F238E27FC236}">
                <a16:creationId xmlns:a16="http://schemas.microsoft.com/office/drawing/2014/main" id="{48458C43-F789-9913-4532-66F6BA6E8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113" y="1019175"/>
            <a:ext cx="207645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chemeClr val="bg1"/>
                </a:solidFill>
              </a:rPr>
              <a:t>Regular meetings of current and</a:t>
            </a:r>
            <a:r>
              <a:rPr lang="cs-CZ" altLang="cs-CZ" sz="1500" i="1" dirty="0">
                <a:solidFill>
                  <a:schemeClr val="bg1"/>
                </a:solidFill>
              </a:rPr>
              <a:t> </a:t>
            </a:r>
            <a:r>
              <a:rPr lang="cs-CZ" altLang="cs-CZ" sz="1500" i="1" dirty="0" err="1">
                <a:solidFill>
                  <a:schemeClr val="bg1"/>
                </a:solidFill>
              </a:rPr>
              <a:t>all</a:t>
            </a:r>
            <a:r>
              <a:rPr lang="en-US" altLang="cs-CZ" sz="1500" i="1" dirty="0">
                <a:solidFill>
                  <a:schemeClr val="bg1"/>
                </a:solidFill>
              </a:rPr>
              <a:t> former mayors</a:t>
            </a:r>
            <a:endParaRPr lang="cs-CZ" altLang="cs-CZ" sz="15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chemeClr val="bg1"/>
                </a:solidFill>
              </a:rPr>
              <a:t>All council members meet “over a beer”</a:t>
            </a:r>
            <a:endParaRPr lang="cs-CZ" altLang="cs-CZ" sz="15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chemeClr val="bg1"/>
                </a:solidFill>
              </a:rPr>
              <a:t>City architect since 1991</a:t>
            </a:r>
            <a:r>
              <a:rPr lang="cs-CZ" altLang="cs-CZ" sz="1500" i="1" dirty="0">
                <a:solidFill>
                  <a:schemeClr val="bg1"/>
                </a:solidFill>
              </a:rPr>
              <a:t> (</a:t>
            </a:r>
            <a:r>
              <a:rPr lang="cs-CZ" altLang="cs-CZ" sz="1500" i="1" dirty="0" err="1">
                <a:solidFill>
                  <a:schemeClr val="bg1"/>
                </a:solidFill>
              </a:rPr>
              <a:t>the</a:t>
            </a:r>
            <a:r>
              <a:rPr lang="cs-CZ" altLang="cs-CZ" sz="1500" i="1" dirty="0">
                <a:solidFill>
                  <a:schemeClr val="bg1"/>
                </a:solidFill>
              </a:rPr>
              <a:t> </a:t>
            </a:r>
            <a:r>
              <a:rPr lang="cs-CZ" altLang="cs-CZ" sz="1500" i="1" dirty="0" err="1">
                <a:solidFill>
                  <a:schemeClr val="bg1"/>
                </a:solidFill>
              </a:rPr>
              <a:t>first</a:t>
            </a:r>
            <a:r>
              <a:rPr lang="cs-CZ" altLang="cs-CZ" sz="1500" i="1" dirty="0">
                <a:solidFill>
                  <a:schemeClr val="bg1"/>
                </a:solidFill>
              </a:rPr>
              <a:t> in CZ)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chemeClr val="bg1"/>
                </a:solidFill>
              </a:rPr>
              <a:t>Political culture and broad coalitions</a:t>
            </a:r>
            <a:endParaRPr lang="cs-CZ" altLang="cs-CZ" sz="15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chemeClr val="bg1"/>
                </a:solidFill>
              </a:rPr>
              <a:t>City staff remain after elections</a:t>
            </a:r>
            <a:endParaRPr lang="cs-CZ" altLang="cs-CZ" sz="1500" i="1" dirty="0">
              <a:solidFill>
                <a:schemeClr val="bg1"/>
              </a:solidFill>
            </a:endParaRPr>
          </a:p>
        </p:txBody>
      </p:sp>
      <p:pic>
        <p:nvPicPr>
          <p:cNvPr id="35844" name="Obrázek 4">
            <a:extLst>
              <a:ext uri="{FF2B5EF4-FFF2-40B4-BE49-F238E27FC236}">
                <a16:creationId xmlns:a16="http://schemas.microsoft.com/office/drawing/2014/main" id="{4FEB12B5-0E4C-FA03-7DF1-DC97B9587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r="6206"/>
          <a:stretch>
            <a:fillRect/>
          </a:stretch>
        </p:blipFill>
        <p:spPr bwMode="auto">
          <a:xfrm>
            <a:off x="3763963" y="1123950"/>
            <a:ext cx="3216275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Obrázek 2">
            <a:extLst>
              <a:ext uri="{FF2B5EF4-FFF2-40B4-BE49-F238E27FC236}">
                <a16:creationId xmlns:a16="http://schemas.microsoft.com/office/drawing/2014/main" id="{91A8D457-59EC-0025-5828-1E372938E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35355" r="21803" b="3574"/>
          <a:stretch>
            <a:fillRect/>
          </a:stretch>
        </p:blipFill>
        <p:spPr bwMode="auto">
          <a:xfrm>
            <a:off x="395288" y="1123950"/>
            <a:ext cx="32702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Obrázek 9">
            <a:extLst>
              <a:ext uri="{FF2B5EF4-FFF2-40B4-BE49-F238E27FC236}">
                <a16:creationId xmlns:a16="http://schemas.microsoft.com/office/drawing/2014/main" id="{C744DD4A-467A-637F-7D27-DE8F50327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5827713"/>
            <a:ext cx="15478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ovéPole 1">
            <a:extLst>
              <a:ext uri="{FF2B5EF4-FFF2-40B4-BE49-F238E27FC236}">
                <a16:creationId xmlns:a16="http://schemas.microsoft.com/office/drawing/2014/main" id="{4FF488C7-89D2-0D4A-510C-EF81CFB1F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413" y="4872038"/>
            <a:ext cx="19319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b="1" i="1" dirty="0">
                <a:solidFill>
                  <a:schemeClr val="bg1"/>
                </a:solidFill>
              </a:rPr>
              <a:t>“In </a:t>
            </a:r>
            <a:r>
              <a:rPr lang="en-US" altLang="cs-CZ" sz="1600" b="1" i="1" dirty="0" err="1">
                <a:solidFill>
                  <a:schemeClr val="bg1"/>
                </a:solidFill>
              </a:rPr>
              <a:t>Litomyšl</a:t>
            </a:r>
            <a:r>
              <a:rPr lang="en-US" altLang="cs-CZ" sz="1600" b="1" i="1" dirty="0">
                <a:solidFill>
                  <a:schemeClr val="bg1"/>
                </a:solidFill>
              </a:rPr>
              <a:t> we sometimes change </a:t>
            </a:r>
            <a:r>
              <a:rPr lang="cs-CZ" altLang="cs-CZ" sz="1600" b="1" i="1" dirty="0">
                <a:solidFill>
                  <a:schemeClr val="bg1"/>
                </a:solidFill>
              </a:rPr>
              <a:t>M</a:t>
            </a:r>
            <a:r>
              <a:rPr lang="en-US" altLang="cs-CZ" sz="1600" b="1" i="1" dirty="0" err="1">
                <a:solidFill>
                  <a:schemeClr val="bg1"/>
                </a:solidFill>
              </a:rPr>
              <a:t>ayors</a:t>
            </a:r>
            <a:r>
              <a:rPr lang="en-US" altLang="cs-CZ" sz="1600" b="1" i="1" dirty="0">
                <a:solidFill>
                  <a:schemeClr val="bg1"/>
                </a:solidFill>
              </a:rPr>
              <a:t>, but never our </a:t>
            </a:r>
            <a:r>
              <a:rPr lang="cs-CZ" altLang="cs-CZ" sz="1600" b="1" i="1" dirty="0">
                <a:solidFill>
                  <a:schemeClr val="bg1"/>
                </a:solidFill>
              </a:rPr>
              <a:t>D</a:t>
            </a:r>
            <a:r>
              <a:rPr lang="en-US" altLang="cs-CZ" sz="1600" b="1" i="1" dirty="0" err="1">
                <a:solidFill>
                  <a:schemeClr val="bg1"/>
                </a:solidFill>
              </a:rPr>
              <a:t>irection</a:t>
            </a:r>
            <a:r>
              <a:rPr lang="en-US" altLang="cs-CZ" sz="1600" b="1" i="1" dirty="0">
                <a:solidFill>
                  <a:schemeClr val="bg1"/>
                </a:solidFill>
              </a:rPr>
              <a:t>.”</a:t>
            </a:r>
            <a:endParaRPr lang="cs-CZ" altLang="cs-CZ" sz="1600" b="1" i="1" dirty="0">
              <a:solidFill>
                <a:schemeClr val="bg1"/>
              </a:solidFill>
            </a:endParaRPr>
          </a:p>
        </p:txBody>
      </p:sp>
      <p:pic>
        <p:nvPicPr>
          <p:cNvPr id="35848" name="Obrázek 9">
            <a:extLst>
              <a:ext uri="{FF2B5EF4-FFF2-40B4-BE49-F238E27FC236}">
                <a16:creationId xmlns:a16="http://schemas.microsoft.com/office/drawing/2014/main" id="{FC9E0A12-6BAE-3AF3-46AC-FD42FB96E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Obrázek 1">
            <a:extLst>
              <a:ext uri="{FF2B5EF4-FFF2-40B4-BE49-F238E27FC236}">
                <a16:creationId xmlns:a16="http://schemas.microsoft.com/office/drawing/2014/main" id="{2A364676-62B5-5DA8-8DCF-01EB59B86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66"/>
          <a:stretch>
            <a:fillRect/>
          </a:stretch>
        </p:blipFill>
        <p:spPr bwMode="auto">
          <a:xfrm>
            <a:off x="3779838" y="3673475"/>
            <a:ext cx="32162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Obrázek 2">
            <a:extLst>
              <a:ext uri="{FF2B5EF4-FFF2-40B4-BE49-F238E27FC236}">
                <a16:creationId xmlns:a16="http://schemas.microsoft.com/office/drawing/2014/main" id="{8B821871-D536-1DDD-6E5A-861E44E09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8"/>
          <a:stretch>
            <a:fillRect/>
          </a:stretch>
        </p:blipFill>
        <p:spPr bwMode="auto">
          <a:xfrm>
            <a:off x="406400" y="3673475"/>
            <a:ext cx="3259138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ovéPole 2">
            <a:extLst>
              <a:ext uri="{FF2B5EF4-FFF2-40B4-BE49-F238E27FC236}">
                <a16:creationId xmlns:a16="http://schemas.microsoft.com/office/drawing/2014/main" id="{944FA7F0-ABA9-0C4F-A903-54FD46D99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10" y="188913"/>
            <a:ext cx="7489825" cy="6302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 err="1">
                <a:solidFill>
                  <a:schemeClr val="bg1"/>
                </a:solidFill>
              </a:rPr>
              <a:t>Recent</a:t>
            </a:r>
            <a:r>
              <a:rPr lang="cs-CZ" altLang="cs-CZ" sz="3500" dirty="0">
                <a:solidFill>
                  <a:schemeClr val="bg1"/>
                </a:solidFill>
              </a:rPr>
              <a:t> </a:t>
            </a:r>
            <a:r>
              <a:rPr lang="cs-CZ" altLang="cs-CZ" sz="3500" dirty="0" err="1">
                <a:solidFill>
                  <a:schemeClr val="bg1"/>
                </a:solidFill>
              </a:rPr>
              <a:t>Architectural</a:t>
            </a:r>
            <a:r>
              <a:rPr lang="cs-CZ" altLang="cs-CZ" sz="3500" dirty="0">
                <a:solidFill>
                  <a:schemeClr val="bg1"/>
                </a:solidFill>
              </a:rPr>
              <a:t> </a:t>
            </a:r>
            <a:r>
              <a:rPr lang="cs-CZ" altLang="cs-CZ" sz="3500" dirty="0" err="1">
                <a:solidFill>
                  <a:schemeClr val="bg1"/>
                </a:solidFill>
              </a:rPr>
              <a:t>Achievements</a:t>
            </a:r>
            <a:endParaRPr lang="cs-CZ" altLang="cs-CZ" sz="1800" i="1" dirty="0">
              <a:solidFill>
                <a:srgbClr val="FF0000"/>
              </a:solidFill>
            </a:endParaRPr>
          </a:p>
        </p:txBody>
      </p:sp>
      <p:sp>
        <p:nvSpPr>
          <p:cNvPr id="29699" name="TextovéPole 7">
            <a:extLst>
              <a:ext uri="{FF2B5EF4-FFF2-40B4-BE49-F238E27FC236}">
                <a16:creationId xmlns:a16="http://schemas.microsoft.com/office/drawing/2014/main" id="{3AB91CDD-99AC-F64B-EED3-0A53BA4B9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1225550"/>
            <a:ext cx="2052638" cy="470898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cs-CZ" sz="1500" i="1" dirty="0">
                <a:solidFill>
                  <a:schemeClr val="bg1"/>
                </a:solidFill>
                <a:latin typeface="Calibri" panose="020F0502020204030204" pitchFamily="34" charset="0"/>
              </a:rPr>
              <a:t>Barrier-free pedestrian overpass</a:t>
            </a:r>
            <a:endParaRPr lang="cs-CZ" altLang="cs-CZ" sz="15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cs-CZ" sz="1500" i="1" dirty="0">
                <a:solidFill>
                  <a:schemeClr val="bg1"/>
                </a:solidFill>
                <a:latin typeface="Calibri" panose="020F0502020204030204" pitchFamily="34" charset="0"/>
              </a:rPr>
              <a:t>New eco-friendly Lidl</a:t>
            </a:r>
            <a:r>
              <a:rPr lang="cs-CZ" altLang="cs-CZ" sz="1500" i="1" dirty="0">
                <a:solidFill>
                  <a:schemeClr val="bg1"/>
                </a:solidFill>
                <a:latin typeface="Calibri" panose="020F0502020204030204" pitchFamily="34" charset="0"/>
              </a:rPr>
              <a:t> supermarket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cs-CZ" sz="1500" i="1" dirty="0">
                <a:solidFill>
                  <a:schemeClr val="bg1"/>
                </a:solidFill>
                <a:latin typeface="Calibri" panose="020F0502020204030204" pitchFamily="34" charset="0"/>
              </a:rPr>
              <a:t>New campground</a:t>
            </a:r>
            <a:endParaRPr lang="cs-CZ" altLang="cs-CZ" sz="15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cs-CZ" sz="1500" i="1" dirty="0">
                <a:solidFill>
                  <a:schemeClr val="bg1"/>
                </a:solidFill>
                <a:latin typeface="Calibri" panose="020F0502020204030204" pitchFamily="34" charset="0"/>
              </a:rPr>
              <a:t>Apartment buildings…and many smaller projects</a:t>
            </a:r>
            <a:endParaRPr lang="cs-CZ" altLang="cs-CZ" sz="15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cs-CZ" altLang="cs-CZ" sz="15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cs-CZ" sz="1500" i="1" dirty="0">
                <a:solidFill>
                  <a:schemeClr val="bg1"/>
                </a:solidFill>
                <a:latin typeface="Calibri" panose="020F0502020204030204" pitchFamily="34" charset="0"/>
              </a:rPr>
              <a:t>We aim to continue:</a:t>
            </a:r>
            <a:endParaRPr lang="cs-CZ" altLang="cs-CZ" sz="15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cs-CZ" sz="1500" i="1" dirty="0">
                <a:solidFill>
                  <a:schemeClr val="bg1"/>
                </a:solidFill>
                <a:latin typeface="Calibri" panose="020F0502020204030204" pitchFamily="34" charset="0"/>
              </a:rPr>
              <a:t>Seeking inspiration in both public and private sectors, at home and abroad</a:t>
            </a:r>
            <a:endParaRPr lang="cs-CZ" altLang="cs-CZ" sz="15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cs-CZ" sz="1500" i="1" dirty="0">
                <a:solidFill>
                  <a:schemeClr val="bg1"/>
                </a:solidFill>
                <a:latin typeface="Calibri" panose="020F0502020204030204" pitchFamily="34" charset="0"/>
              </a:rPr>
              <a:t>Preparing “drawer-ready” projects</a:t>
            </a:r>
            <a:endParaRPr lang="cs-CZ" altLang="cs-CZ" sz="1500" i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cs-CZ" sz="1500" i="1" dirty="0">
                <a:solidFill>
                  <a:schemeClr val="bg1"/>
                </a:solidFill>
                <a:latin typeface="Calibri" panose="020F0502020204030204" pitchFamily="34" charset="0"/>
              </a:rPr>
              <a:t>Maximizing transparency and communication</a:t>
            </a:r>
            <a:endParaRPr lang="cs-CZ" altLang="cs-CZ" sz="15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7892" name="Obrázek 10">
            <a:extLst>
              <a:ext uri="{FF2B5EF4-FFF2-40B4-BE49-F238E27FC236}">
                <a16:creationId xmlns:a16="http://schemas.microsoft.com/office/drawing/2014/main" id="{A94C684D-6752-A0D4-99E3-4B787C880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5827713"/>
            <a:ext cx="15478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Obrázek 9">
            <a:extLst>
              <a:ext uri="{FF2B5EF4-FFF2-40B4-BE49-F238E27FC236}">
                <a16:creationId xmlns:a16="http://schemas.microsoft.com/office/drawing/2014/main" id="{2ECCC340-5A58-FDD8-B5D1-8EE11EE4C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Obrázek 2">
            <a:extLst>
              <a:ext uri="{FF2B5EF4-FFF2-40B4-BE49-F238E27FC236}">
                <a16:creationId xmlns:a16="http://schemas.microsoft.com/office/drawing/2014/main" id="{0F3E65B1-56A3-08C2-0B4C-7FA2B5F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4967"/>
          <a:stretch>
            <a:fillRect/>
          </a:stretch>
        </p:blipFill>
        <p:spPr bwMode="auto">
          <a:xfrm>
            <a:off x="4945063" y="1282700"/>
            <a:ext cx="2052637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Obrázek 4">
            <a:extLst>
              <a:ext uri="{FF2B5EF4-FFF2-40B4-BE49-F238E27FC236}">
                <a16:creationId xmlns:a16="http://schemas.microsoft.com/office/drawing/2014/main" id="{60B41C5A-CB0A-7D72-B963-2ED435BDD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8787"/>
          <a:stretch>
            <a:fillRect/>
          </a:stretch>
        </p:blipFill>
        <p:spPr bwMode="auto">
          <a:xfrm>
            <a:off x="395288" y="1282700"/>
            <a:ext cx="4475162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Obrázek 13">
            <a:extLst>
              <a:ext uri="{FF2B5EF4-FFF2-40B4-BE49-F238E27FC236}">
                <a16:creationId xmlns:a16="http://schemas.microsoft.com/office/drawing/2014/main" id="{9FC41C75-F156-8A18-70D4-56E18BD3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r="6383"/>
          <a:stretch>
            <a:fillRect/>
          </a:stretch>
        </p:blipFill>
        <p:spPr bwMode="auto">
          <a:xfrm>
            <a:off x="4044950" y="4117975"/>
            <a:ext cx="295275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Obrázek 6">
            <a:extLst>
              <a:ext uri="{FF2B5EF4-FFF2-40B4-BE49-F238E27FC236}">
                <a16:creationId xmlns:a16="http://schemas.microsoft.com/office/drawing/2014/main" id="{266D325A-CCAC-3B27-E2D0-74AE90764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r="2515"/>
          <a:stretch>
            <a:fillRect/>
          </a:stretch>
        </p:blipFill>
        <p:spPr bwMode="auto">
          <a:xfrm>
            <a:off x="395288" y="4117975"/>
            <a:ext cx="3529012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TextovéPole 2">
            <a:extLst>
              <a:ext uri="{FF2B5EF4-FFF2-40B4-BE49-F238E27FC236}">
                <a16:creationId xmlns:a16="http://schemas.microsoft.com/office/drawing/2014/main" id="{B777AB04-0E99-D811-6B95-272612DF1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6262688"/>
            <a:ext cx="457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500">
                <a:solidFill>
                  <a:schemeClr val="bg1"/>
                </a:solidFill>
                <a:cs typeface="Calibri" panose="020F0502020204030204" pitchFamily="34" charset="0"/>
                <a:hlinkClick r:id="rId9"/>
              </a:rPr>
              <a:t>https://www.litomysl.cz/pripravovane_projekty</a:t>
            </a:r>
            <a:r>
              <a:rPr lang="cs-CZ" altLang="cs-CZ" sz="150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ovéPole 2">
            <a:extLst>
              <a:ext uri="{FF2B5EF4-FFF2-40B4-BE49-F238E27FC236}">
                <a16:creationId xmlns:a16="http://schemas.microsoft.com/office/drawing/2014/main" id="{89A2E9EC-B3F0-42CE-634F-7E72B09AB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10" y="188913"/>
            <a:ext cx="8281988" cy="6302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3500" dirty="0">
                <a:solidFill>
                  <a:schemeClr val="bg1"/>
                </a:solidFill>
              </a:rPr>
              <a:t>Public Space – Examples from </a:t>
            </a:r>
            <a:r>
              <a:rPr lang="en-US" altLang="cs-CZ" sz="3500" dirty="0" err="1">
                <a:solidFill>
                  <a:schemeClr val="bg1"/>
                </a:solidFill>
              </a:rPr>
              <a:t>Litomyšl</a:t>
            </a:r>
            <a:endParaRPr lang="cs-CZ" altLang="cs-CZ" sz="1800" i="1" dirty="0">
              <a:solidFill>
                <a:srgbClr val="FF0000"/>
              </a:solidFill>
            </a:endParaRPr>
          </a:p>
        </p:txBody>
      </p:sp>
      <p:sp>
        <p:nvSpPr>
          <p:cNvPr id="33795" name="TextovéPole 7">
            <a:extLst>
              <a:ext uri="{FF2B5EF4-FFF2-40B4-BE49-F238E27FC236}">
                <a16:creationId xmlns:a16="http://schemas.microsoft.com/office/drawing/2014/main" id="{2DECEBD1-AE89-FACE-BAC8-1E959FD5D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763588"/>
            <a:ext cx="8210550" cy="554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cs-CZ" altLang="cs-CZ" sz="1500" i="1" dirty="0">
                <a:solidFill>
                  <a:schemeClr val="bg1"/>
                </a:solidFill>
                <a:latin typeface="Calibri" panose="020F0502020204030204" pitchFamily="34" charset="0"/>
              </a:rPr>
              <a:t>… </a:t>
            </a:r>
            <a:r>
              <a:rPr lang="cs-CZ" altLang="cs-CZ" sz="15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see</a:t>
            </a:r>
            <a:r>
              <a:rPr lang="cs-CZ" altLang="cs-CZ" sz="1500" i="1" dirty="0">
                <a:solidFill>
                  <a:schemeClr val="bg1"/>
                </a:solidFill>
                <a:latin typeface="Calibri" panose="020F0502020204030204" pitchFamily="34" charset="0"/>
              </a:rPr>
              <a:t> more on </a:t>
            </a:r>
            <a:r>
              <a:rPr lang="cs-CZ" altLang="cs-CZ" sz="1500" i="1" dirty="0">
                <a:solidFill>
                  <a:schemeClr val="bg1"/>
                </a:solidFill>
                <a:latin typeface="Calibri" panose="020F0502020204030204" pitchFamily="34" charset="0"/>
                <a:hlinkClick r:id="rId3"/>
              </a:rPr>
              <a:t>https://www.litomysl.cz/turista#pamatky-architektura</a:t>
            </a:r>
            <a:r>
              <a:rPr lang="cs-CZ" altLang="cs-CZ" sz="1500" i="1" dirty="0">
                <a:solidFill>
                  <a:schemeClr val="bg1"/>
                </a:solidFill>
                <a:latin typeface="Calibri" panose="020F0502020204030204" pitchFamily="34" charset="0"/>
              </a:rPr>
              <a:t> )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+mj-lt"/>
              <a:buAutoNum type="arabicPeriod"/>
              <a:defRPr/>
            </a:pPr>
            <a:endParaRPr lang="cs-CZ" altLang="cs-CZ" sz="15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6084" name="Obrázek 1">
            <a:extLst>
              <a:ext uri="{FF2B5EF4-FFF2-40B4-BE49-F238E27FC236}">
                <a16:creationId xmlns:a16="http://schemas.microsoft.com/office/drawing/2014/main" id="{4B79F035-2A44-493D-2575-F1259766E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8"/>
          <a:stretch>
            <a:fillRect/>
          </a:stretch>
        </p:blipFill>
        <p:spPr bwMode="auto">
          <a:xfrm>
            <a:off x="395288" y="1173735"/>
            <a:ext cx="381635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Obrázek 9">
            <a:extLst>
              <a:ext uri="{FF2B5EF4-FFF2-40B4-BE49-F238E27FC236}">
                <a16:creationId xmlns:a16="http://schemas.microsoft.com/office/drawing/2014/main" id="{9F24581C-1AD9-F8AA-FB3E-5B23DCC8F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1">
            <a:extLst>
              <a:ext uri="{FF2B5EF4-FFF2-40B4-BE49-F238E27FC236}">
                <a16:creationId xmlns:a16="http://schemas.microsoft.com/office/drawing/2014/main" id="{9E0EED7A-A9B2-4E4E-B55E-B1E4F2E5B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9692" r="18756"/>
          <a:stretch>
            <a:fillRect/>
          </a:stretch>
        </p:blipFill>
        <p:spPr bwMode="auto">
          <a:xfrm>
            <a:off x="5867400" y="3645030"/>
            <a:ext cx="238918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1">
            <a:extLst>
              <a:ext uri="{FF2B5EF4-FFF2-40B4-BE49-F238E27FC236}">
                <a16:creationId xmlns:a16="http://schemas.microsoft.com/office/drawing/2014/main" id="{5045EC09-7A40-4780-C4EB-5F1A677C8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r="33981"/>
          <a:stretch>
            <a:fillRect/>
          </a:stretch>
        </p:blipFill>
        <p:spPr bwMode="auto">
          <a:xfrm>
            <a:off x="4341813" y="1173735"/>
            <a:ext cx="391477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Obrázek 2">
            <a:extLst>
              <a:ext uri="{FF2B5EF4-FFF2-40B4-BE49-F238E27FC236}">
                <a16:creationId xmlns:a16="http://schemas.microsoft.com/office/drawing/2014/main" id="{2BB66847-E56F-5BC4-A624-A819DF35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t="12737" r="5962" b="-188"/>
          <a:stretch>
            <a:fillRect/>
          </a:stretch>
        </p:blipFill>
        <p:spPr bwMode="auto">
          <a:xfrm>
            <a:off x="4341813" y="3645030"/>
            <a:ext cx="146685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Obrázek 6">
            <a:extLst>
              <a:ext uri="{FF2B5EF4-FFF2-40B4-BE49-F238E27FC236}">
                <a16:creationId xmlns:a16="http://schemas.microsoft.com/office/drawing/2014/main" id="{FF8E726A-DA5C-D3B5-AEEA-BD4BCCC90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t="369" r="5235" b="-369"/>
          <a:stretch>
            <a:fillRect/>
          </a:stretch>
        </p:blipFill>
        <p:spPr bwMode="auto">
          <a:xfrm>
            <a:off x="373063" y="3645030"/>
            <a:ext cx="383857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ovéPole 2">
            <a:extLst>
              <a:ext uri="{FF2B5EF4-FFF2-40B4-BE49-F238E27FC236}">
                <a16:creationId xmlns:a16="http://schemas.microsoft.com/office/drawing/2014/main" id="{F568EA53-196C-D96F-7026-B9D4A7752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88913"/>
            <a:ext cx="7489825" cy="6302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 err="1">
                <a:solidFill>
                  <a:schemeClr val="bg1"/>
                </a:solidFill>
              </a:rPr>
              <a:t>What’s</a:t>
            </a:r>
            <a:r>
              <a:rPr lang="cs-CZ" altLang="cs-CZ" sz="3500" dirty="0">
                <a:solidFill>
                  <a:schemeClr val="bg1"/>
                </a:solidFill>
              </a:rPr>
              <a:t> </a:t>
            </a:r>
            <a:r>
              <a:rPr lang="cs-CZ" altLang="cs-CZ" sz="3500" dirty="0" err="1">
                <a:solidFill>
                  <a:schemeClr val="bg1"/>
                </a:solidFill>
              </a:rPr>
              <a:t>Next</a:t>
            </a:r>
            <a:r>
              <a:rPr lang="cs-CZ" altLang="cs-CZ" sz="3500" dirty="0">
                <a:solidFill>
                  <a:schemeClr val="bg1"/>
                </a:solidFill>
              </a:rPr>
              <a:t>?</a:t>
            </a:r>
            <a:endParaRPr lang="cs-CZ" altLang="cs-CZ" sz="1800" i="1" dirty="0">
              <a:solidFill>
                <a:srgbClr val="FF0000"/>
              </a:solidFill>
            </a:endParaRPr>
          </a:p>
        </p:txBody>
      </p:sp>
      <p:sp>
        <p:nvSpPr>
          <p:cNvPr id="39939" name="TextovéPole 7">
            <a:extLst>
              <a:ext uri="{FF2B5EF4-FFF2-40B4-BE49-F238E27FC236}">
                <a16:creationId xmlns:a16="http://schemas.microsoft.com/office/drawing/2014/main" id="{82D048DC-1F86-C314-8354-A6256E6F0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1052513"/>
            <a:ext cx="219551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500" i="1" dirty="0">
                <a:solidFill>
                  <a:schemeClr val="bg1"/>
                </a:solidFill>
              </a:rPr>
              <a:t>N</a:t>
            </a:r>
            <a:r>
              <a:rPr lang="en-US" altLang="cs-CZ" sz="1500" i="1" dirty="0" err="1">
                <a:solidFill>
                  <a:schemeClr val="bg1"/>
                </a:solidFill>
              </a:rPr>
              <a:t>ew</a:t>
            </a:r>
            <a:r>
              <a:rPr lang="en-US" altLang="cs-CZ" sz="1500" i="1" dirty="0">
                <a:solidFill>
                  <a:schemeClr val="bg1"/>
                </a:solidFill>
              </a:rPr>
              <a:t> senior home</a:t>
            </a:r>
            <a:r>
              <a:rPr lang="cs-CZ" altLang="cs-CZ" sz="1500" i="1" dirty="0">
                <a:solidFill>
                  <a:schemeClr val="bg1"/>
                </a:solidFill>
              </a:rPr>
              <a:t> </a:t>
            </a:r>
            <a:r>
              <a:rPr lang="cs-CZ" altLang="cs-CZ" sz="1500" i="1" dirty="0" err="1">
                <a:solidFill>
                  <a:schemeClr val="bg1"/>
                </a:solidFill>
              </a:rPr>
              <a:t>being</a:t>
            </a:r>
            <a:r>
              <a:rPr lang="cs-CZ" altLang="cs-CZ" sz="1500" i="1" dirty="0">
                <a:solidFill>
                  <a:schemeClr val="bg1"/>
                </a:solidFill>
              </a:rPr>
              <a:t> </a:t>
            </a:r>
            <a:r>
              <a:rPr lang="cs-CZ" altLang="cs-CZ" sz="1500" i="1" dirty="0" err="1">
                <a:solidFill>
                  <a:schemeClr val="bg1"/>
                </a:solidFill>
              </a:rPr>
              <a:t>built</a:t>
            </a:r>
            <a:endParaRPr lang="cs-CZ" altLang="cs-CZ" sz="15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500" i="1" dirty="0" err="1">
                <a:solidFill>
                  <a:schemeClr val="bg1"/>
                </a:solidFill>
              </a:rPr>
              <a:t>Less</a:t>
            </a:r>
            <a:r>
              <a:rPr lang="cs-CZ" altLang="cs-CZ" sz="1500" i="1" dirty="0">
                <a:solidFill>
                  <a:schemeClr val="bg1"/>
                </a:solidFill>
              </a:rPr>
              <a:t> </a:t>
            </a:r>
            <a:r>
              <a:rPr lang="cs-CZ" altLang="cs-CZ" sz="1500" i="1" dirty="0" err="1">
                <a:solidFill>
                  <a:schemeClr val="bg1"/>
                </a:solidFill>
              </a:rPr>
              <a:t>cars</a:t>
            </a:r>
            <a:r>
              <a:rPr lang="cs-CZ" altLang="cs-CZ" sz="1500" i="1" dirty="0">
                <a:solidFill>
                  <a:schemeClr val="bg1"/>
                </a:solidFill>
              </a:rPr>
              <a:t> on </a:t>
            </a:r>
            <a:r>
              <a:rPr lang="cs-CZ" altLang="cs-CZ" sz="1500" i="1" dirty="0" err="1">
                <a:solidFill>
                  <a:schemeClr val="bg1"/>
                </a:solidFill>
              </a:rPr>
              <a:t>the</a:t>
            </a:r>
            <a:r>
              <a:rPr lang="cs-CZ" altLang="cs-CZ" sz="1500" i="1" dirty="0">
                <a:solidFill>
                  <a:schemeClr val="bg1"/>
                </a:solidFill>
              </a:rPr>
              <a:t> </a:t>
            </a:r>
            <a:r>
              <a:rPr lang="cs-CZ" altLang="cs-CZ" sz="1500" i="1" dirty="0" err="1">
                <a:solidFill>
                  <a:schemeClr val="bg1"/>
                </a:solidFill>
              </a:rPr>
              <a:t>main</a:t>
            </a:r>
            <a:r>
              <a:rPr lang="cs-CZ" altLang="cs-CZ" sz="1500" i="1" dirty="0">
                <a:solidFill>
                  <a:schemeClr val="bg1"/>
                </a:solidFill>
              </a:rPr>
              <a:t> square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5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chemeClr val="bg1"/>
                </a:solidFill>
              </a:rPr>
              <a:t>“Smart”</a:t>
            </a:r>
            <a:r>
              <a:rPr lang="cs-CZ" altLang="cs-CZ" sz="1500" i="1" dirty="0">
                <a:solidFill>
                  <a:schemeClr val="bg1"/>
                </a:solidFill>
              </a:rPr>
              <a:t> </a:t>
            </a:r>
            <a:r>
              <a:rPr lang="cs-CZ" altLang="cs-CZ" sz="1500" i="1" dirty="0" err="1">
                <a:solidFill>
                  <a:schemeClr val="bg1"/>
                </a:solidFill>
              </a:rPr>
              <a:t>solutions</a:t>
            </a:r>
            <a:r>
              <a:rPr lang="en-US" altLang="cs-CZ" sz="1500" i="1" dirty="0">
                <a:solidFill>
                  <a:schemeClr val="bg1"/>
                </a:solidFill>
              </a:rPr>
              <a:t>? Common sense will do</a:t>
            </a:r>
            <a:endParaRPr lang="cs-CZ" altLang="cs-CZ" sz="15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chemeClr val="bg1"/>
                </a:solidFill>
              </a:rPr>
              <a:t>Investment in maintenance and repairs</a:t>
            </a:r>
            <a:endParaRPr lang="cs-CZ" altLang="cs-CZ" sz="15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chemeClr val="bg1"/>
                </a:solidFill>
              </a:rPr>
              <a:t>Sustainable mobility</a:t>
            </a:r>
            <a:r>
              <a:rPr lang="cs-CZ" altLang="cs-CZ" sz="1500" i="1" dirty="0">
                <a:solidFill>
                  <a:schemeClr val="bg1"/>
                </a:solidFill>
              </a:rPr>
              <a:t>, </a:t>
            </a:r>
            <a:r>
              <a:rPr lang="cs-CZ" altLang="cs-CZ" sz="1500" i="1" dirty="0" err="1">
                <a:solidFill>
                  <a:schemeClr val="bg1"/>
                </a:solidFill>
              </a:rPr>
              <a:t>preferably</a:t>
            </a:r>
            <a:r>
              <a:rPr lang="cs-CZ" altLang="cs-CZ" sz="1500" i="1" dirty="0">
                <a:solidFill>
                  <a:schemeClr val="bg1"/>
                </a:solidFill>
              </a:rPr>
              <a:t> </a:t>
            </a:r>
            <a:r>
              <a:rPr lang="cs-CZ" altLang="cs-CZ" sz="1500" i="1" dirty="0" err="1">
                <a:solidFill>
                  <a:schemeClr val="bg1"/>
                </a:solidFill>
              </a:rPr>
              <a:t>walking</a:t>
            </a:r>
            <a:endParaRPr lang="cs-CZ" altLang="cs-CZ" sz="15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chemeClr val="bg1"/>
                </a:solidFill>
              </a:rPr>
              <a:t>Quality of life on the town’s outskirts</a:t>
            </a:r>
            <a:endParaRPr lang="cs-CZ" altLang="cs-CZ" sz="15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chemeClr val="bg1"/>
                </a:solidFill>
              </a:rPr>
              <a:t>Refining and regulating the historic center (positively!)</a:t>
            </a:r>
            <a:endParaRPr lang="cs-CZ" altLang="cs-CZ" sz="15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chemeClr val="bg1"/>
                </a:solidFill>
              </a:rPr>
              <a:t>Greater citizen participation in decision-making</a:t>
            </a:r>
            <a:endParaRPr lang="cs-CZ" altLang="cs-CZ" sz="1500" i="1" dirty="0">
              <a:solidFill>
                <a:schemeClr val="bg1"/>
              </a:solidFill>
            </a:endParaRPr>
          </a:p>
        </p:txBody>
      </p:sp>
      <p:pic>
        <p:nvPicPr>
          <p:cNvPr id="39940" name="Obrázek 10">
            <a:extLst>
              <a:ext uri="{FF2B5EF4-FFF2-40B4-BE49-F238E27FC236}">
                <a16:creationId xmlns:a16="http://schemas.microsoft.com/office/drawing/2014/main" id="{58ABC2AC-A7E7-78F6-75B0-90CDF8FA7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5827713"/>
            <a:ext cx="15478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Obrázek 4">
            <a:extLst>
              <a:ext uri="{FF2B5EF4-FFF2-40B4-BE49-F238E27FC236}">
                <a16:creationId xmlns:a16="http://schemas.microsoft.com/office/drawing/2014/main" id="{6DEA812B-C295-E160-F1C9-DDA5A792B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-43" r="14262" b="13266"/>
          <a:stretch>
            <a:fillRect/>
          </a:stretch>
        </p:blipFill>
        <p:spPr bwMode="auto">
          <a:xfrm>
            <a:off x="395288" y="1123950"/>
            <a:ext cx="46799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Obrázek 2">
            <a:extLst>
              <a:ext uri="{FF2B5EF4-FFF2-40B4-BE49-F238E27FC236}">
                <a16:creationId xmlns:a16="http://schemas.microsoft.com/office/drawing/2014/main" id="{04B743E8-04CD-6EDE-678F-8C6E639BE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123950"/>
            <a:ext cx="17272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Obrázek 9">
            <a:extLst>
              <a:ext uri="{FF2B5EF4-FFF2-40B4-BE49-F238E27FC236}">
                <a16:creationId xmlns:a16="http://schemas.microsoft.com/office/drawing/2014/main" id="{857D66B1-6AAF-FE23-ADD0-D75C33273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Obrázek 13">
            <a:extLst>
              <a:ext uri="{FF2B5EF4-FFF2-40B4-BE49-F238E27FC236}">
                <a16:creationId xmlns:a16="http://schemas.microsoft.com/office/drawing/2014/main" id="{4BD2D119-776A-90A7-555F-E4B11304E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r="14696"/>
          <a:stretch>
            <a:fillRect/>
          </a:stretch>
        </p:blipFill>
        <p:spPr bwMode="auto">
          <a:xfrm>
            <a:off x="395288" y="3789363"/>
            <a:ext cx="322103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Obrázek 1">
            <a:extLst>
              <a:ext uri="{FF2B5EF4-FFF2-40B4-BE49-F238E27FC236}">
                <a16:creationId xmlns:a16="http://schemas.microsoft.com/office/drawing/2014/main" id="{AF2ED509-3CB5-1D8A-D83A-45330AD62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8" t="1570" r="12796" b="1401"/>
          <a:stretch>
            <a:fillRect/>
          </a:stretch>
        </p:blipFill>
        <p:spPr bwMode="auto">
          <a:xfrm>
            <a:off x="3676650" y="3789363"/>
            <a:ext cx="3198813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ovéPole 2">
            <a:extLst>
              <a:ext uri="{FF2B5EF4-FFF2-40B4-BE49-F238E27FC236}">
                <a16:creationId xmlns:a16="http://schemas.microsoft.com/office/drawing/2014/main" id="{4CD756D9-DF23-7E6E-CE5C-0D31DD46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628775"/>
            <a:ext cx="74882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3500" dirty="0"/>
              <a:t>Thank You </a:t>
            </a:r>
            <a:r>
              <a:rPr lang="en-US" altLang="cs-CZ" sz="3500" dirty="0">
                <a:solidFill>
                  <a:srgbClr val="FF0000"/>
                </a:solidFill>
              </a:rPr>
              <a:t>for Your Attention</a:t>
            </a:r>
            <a:endParaRPr lang="cs-CZ" altLang="cs-CZ" sz="3500" dirty="0">
              <a:solidFill>
                <a:srgbClr val="FF0000"/>
              </a:solidFill>
            </a:endParaRPr>
          </a:p>
        </p:txBody>
      </p:sp>
      <p:sp>
        <p:nvSpPr>
          <p:cNvPr id="48131" name="Zástupný symbol pro obsah 1">
            <a:extLst>
              <a:ext uri="{FF2B5EF4-FFF2-40B4-BE49-F238E27FC236}">
                <a16:creationId xmlns:a16="http://schemas.microsoft.com/office/drawing/2014/main" id="{3B81EB5B-90A4-5D57-036E-57EB8F018330}"/>
              </a:ext>
            </a:extLst>
          </p:cNvPr>
          <p:cNvSpPr txBox="1">
            <a:spLocks/>
          </p:cNvSpPr>
          <p:nvPr/>
        </p:nvSpPr>
        <p:spPr bwMode="auto">
          <a:xfrm>
            <a:off x="1727200" y="6021388"/>
            <a:ext cx="58340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cs-CZ" altLang="cs-CZ" sz="2400" b="1" dirty="0">
                <a:ea typeface="Verdana" panose="020B0604030504040204" pitchFamily="34" charset="0"/>
                <a:cs typeface="Verdana" panose="020B0604030504040204" pitchFamily="34" charset="0"/>
              </a:rPr>
              <a:t>Daniel </a:t>
            </a:r>
            <a:r>
              <a:rPr lang="cs-CZ" altLang="cs-CZ" sz="2400" b="1" dirty="0" err="1">
                <a:ea typeface="Verdana" panose="020B0604030504040204" pitchFamily="34" charset="0"/>
                <a:cs typeface="Verdana" panose="020B0604030504040204" pitchFamily="34" charset="0"/>
              </a:rPr>
              <a:t>Brýdl</a:t>
            </a:r>
            <a:endParaRPr lang="cs-CZ" altLang="cs-CZ" sz="24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cs-CZ" sz="2000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Mayor of the Historic Town of </a:t>
            </a:r>
            <a:r>
              <a:rPr lang="en-US" altLang="cs-CZ" sz="2000" dirty="0" err="1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Litomyšl</a:t>
            </a:r>
            <a:endParaRPr lang="cs-CZ" altLang="cs-CZ" sz="24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8132" name="Obrázek 9">
            <a:extLst>
              <a:ext uri="{FF2B5EF4-FFF2-40B4-BE49-F238E27FC236}">
                <a16:creationId xmlns:a16="http://schemas.microsoft.com/office/drawing/2014/main" id="{81CCCF43-7129-26F7-9035-B794C3EA7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Obrázek 2">
            <a:extLst>
              <a:ext uri="{FF2B5EF4-FFF2-40B4-BE49-F238E27FC236}">
                <a16:creationId xmlns:a16="http://schemas.microsoft.com/office/drawing/2014/main" id="{5BF9E79B-DD81-76A5-755D-AD420C53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69875"/>
            <a:ext cx="27908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ovéPole 2">
            <a:extLst>
              <a:ext uri="{FF2B5EF4-FFF2-40B4-BE49-F238E27FC236}">
                <a16:creationId xmlns:a16="http://schemas.microsoft.com/office/drawing/2014/main" id="{75B6C3A2-0933-B5CE-1201-013AB5E1B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10" y="188913"/>
            <a:ext cx="7489825" cy="6302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>
                <a:solidFill>
                  <a:srgbClr val="000000"/>
                </a:solidFill>
                <a:cs typeface="Calibri" panose="020F0502020204030204" pitchFamily="34" charset="0"/>
              </a:rPr>
              <a:t>Litomysl – </a:t>
            </a: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the</a:t>
            </a:r>
            <a:r>
              <a:rPr lang="cs-CZ" altLang="cs-CZ" sz="3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Town</a:t>
            </a:r>
            <a:r>
              <a:rPr lang="cs-CZ" altLang="cs-CZ" sz="3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for</a:t>
            </a:r>
            <a:r>
              <a:rPr lang="cs-CZ" altLang="cs-CZ" sz="3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People</a:t>
            </a:r>
            <a:endParaRPr lang="cs-CZ" altLang="cs-CZ" sz="35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17411" name="TextovéPole 7">
            <a:extLst>
              <a:ext uri="{FF2B5EF4-FFF2-40B4-BE49-F238E27FC236}">
                <a16:creationId xmlns:a16="http://schemas.microsoft.com/office/drawing/2014/main" id="{D1639841-DFAF-7ABF-088F-C36026777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425" y="1052513"/>
            <a:ext cx="2187575" cy="406572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6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Litomyšl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traditional Czech small town</a:t>
            </a:r>
          </a:p>
          <a:p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Carefully chosen location</a:t>
            </a:r>
          </a:p>
          <a:p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Natural, high-quality urban design</a:t>
            </a:r>
          </a:p>
          <a:p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square as the heart of life</a:t>
            </a:r>
          </a:p>
          <a:p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spaces with attention to detail</a:t>
            </a:r>
          </a:p>
          <a:p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Shortcuts, passages</a:t>
            </a:r>
          </a:p>
          <a:p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Generosity in urban planning</a:t>
            </a:r>
          </a:p>
          <a:p>
            <a:pPr marL="0" indent="0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cs-CZ" altLang="cs-CZ" sz="1500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7412" name="Obrázek 10">
            <a:extLst>
              <a:ext uri="{FF2B5EF4-FFF2-40B4-BE49-F238E27FC236}">
                <a16:creationId xmlns:a16="http://schemas.microsoft.com/office/drawing/2014/main" id="{706CABE1-8CA5-97C5-E171-56A51E529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6"/>
          <a:stretch>
            <a:fillRect/>
          </a:stretch>
        </p:blipFill>
        <p:spPr bwMode="auto">
          <a:xfrm>
            <a:off x="7326313" y="6092825"/>
            <a:ext cx="15478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1">
            <a:extLst>
              <a:ext uri="{FF2B5EF4-FFF2-40B4-BE49-F238E27FC236}">
                <a16:creationId xmlns:a16="http://schemas.microsoft.com/office/drawing/2014/main" id="{04F1CC4D-B7CB-A013-1B61-6B5D0AA23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3950"/>
            <a:ext cx="435768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ázek 3">
            <a:extLst>
              <a:ext uri="{FF2B5EF4-FFF2-40B4-BE49-F238E27FC236}">
                <a16:creationId xmlns:a16="http://schemas.microsoft.com/office/drawing/2014/main" id="{AE720F2D-A5CF-FE07-EA07-89A33B108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2" t="-5" r="3429" b="12135"/>
          <a:stretch>
            <a:fillRect/>
          </a:stretch>
        </p:blipFill>
        <p:spPr bwMode="auto">
          <a:xfrm>
            <a:off x="395288" y="3659188"/>
            <a:ext cx="3024187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Obrázek 3">
            <a:extLst>
              <a:ext uri="{FF2B5EF4-FFF2-40B4-BE49-F238E27FC236}">
                <a16:creationId xmlns:a16="http://schemas.microsoft.com/office/drawing/2014/main" id="{E686FE08-D4C8-7162-108E-F8D7066DC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1" r="2"/>
          <a:stretch>
            <a:fillRect/>
          </a:stretch>
        </p:blipFill>
        <p:spPr bwMode="auto">
          <a:xfrm>
            <a:off x="4859338" y="1108075"/>
            <a:ext cx="2097087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Zástupný symbol pro obsah 6" descr="20.jpg">
            <a:extLst>
              <a:ext uri="{FF2B5EF4-FFF2-40B4-BE49-F238E27FC236}">
                <a16:creationId xmlns:a16="http://schemas.microsoft.com/office/drawing/2014/main" id="{AEE9FE58-1B43-DC11-6C6B-FC17A2926D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3" b="4602"/>
          <a:stretch>
            <a:fillRect/>
          </a:stretch>
        </p:blipFill>
        <p:spPr>
          <a:xfrm>
            <a:off x="3492500" y="3659188"/>
            <a:ext cx="3463925" cy="2563812"/>
          </a:xfrm>
        </p:spPr>
      </p:pic>
      <p:pic>
        <p:nvPicPr>
          <p:cNvPr id="17417" name="Obrázek 9">
            <a:extLst>
              <a:ext uri="{FF2B5EF4-FFF2-40B4-BE49-F238E27FC236}">
                <a16:creationId xmlns:a16="http://schemas.microsoft.com/office/drawing/2014/main" id="{D19D4213-7C2F-1A9F-9322-FB5B76051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ovéPole 2">
            <a:extLst>
              <a:ext uri="{FF2B5EF4-FFF2-40B4-BE49-F238E27FC236}">
                <a16:creationId xmlns:a16="http://schemas.microsoft.com/office/drawing/2014/main" id="{8185D484-AAC5-712C-468B-FAE567110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10" y="188913"/>
            <a:ext cx="74898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 err="1">
                <a:solidFill>
                  <a:schemeClr val="bg1"/>
                </a:solidFill>
                <a:cs typeface="Calibri" panose="020F0502020204030204" pitchFamily="34" charset="0"/>
              </a:rPr>
              <a:t>Life</a:t>
            </a:r>
            <a:r>
              <a:rPr lang="cs-CZ" altLang="cs-CZ" sz="3500" dirty="0">
                <a:solidFill>
                  <a:schemeClr val="bg1"/>
                </a:solidFill>
                <a:cs typeface="Calibri" panose="020F0502020204030204" pitchFamily="34" charset="0"/>
              </a:rPr>
              <a:t> in Litomyšl</a:t>
            </a:r>
            <a:endParaRPr lang="cs-CZ" altLang="cs-CZ" sz="3500" u="sng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19460" name="Obrázek 2">
            <a:extLst>
              <a:ext uri="{FF2B5EF4-FFF2-40B4-BE49-F238E27FC236}">
                <a16:creationId xmlns:a16="http://schemas.microsoft.com/office/drawing/2014/main" id="{23431BAE-21C4-010C-8EEF-C44DACEC8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r="7759" b="2898"/>
          <a:stretch>
            <a:fillRect/>
          </a:stretch>
        </p:blipFill>
        <p:spPr bwMode="auto">
          <a:xfrm>
            <a:off x="395288" y="1123950"/>
            <a:ext cx="327818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ázek 4">
            <a:extLst>
              <a:ext uri="{FF2B5EF4-FFF2-40B4-BE49-F238E27FC236}">
                <a16:creationId xmlns:a16="http://schemas.microsoft.com/office/drawing/2014/main" id="{0346A9C6-9D5E-507C-F430-344A00AE5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t="-542" r="-13284" b="542"/>
          <a:stretch>
            <a:fillRect/>
          </a:stretch>
        </p:blipFill>
        <p:spPr bwMode="auto">
          <a:xfrm>
            <a:off x="395288" y="3581400"/>
            <a:ext cx="3216275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Obrázek 4">
            <a:extLst>
              <a:ext uri="{FF2B5EF4-FFF2-40B4-BE49-F238E27FC236}">
                <a16:creationId xmlns:a16="http://schemas.microsoft.com/office/drawing/2014/main" id="{9CA9F7B4-8D12-974F-9AF2-6750D766D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123950"/>
            <a:ext cx="32131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Obrázek 9">
            <a:extLst>
              <a:ext uri="{FF2B5EF4-FFF2-40B4-BE49-F238E27FC236}">
                <a16:creationId xmlns:a16="http://schemas.microsoft.com/office/drawing/2014/main" id="{31663496-4564-AC09-EC4C-8D061F44B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5827713"/>
            <a:ext cx="15478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Obrázek 9">
            <a:extLst>
              <a:ext uri="{FF2B5EF4-FFF2-40B4-BE49-F238E27FC236}">
                <a16:creationId xmlns:a16="http://schemas.microsoft.com/office/drawing/2014/main" id="{44CCBA1F-E5F4-D6DE-FACA-5BBD1BB92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6" descr="https://www.litomysl.cz/php/obrazky/1596716621546_centralni_plocha.jpg">
            <a:extLst>
              <a:ext uri="{FF2B5EF4-FFF2-40B4-BE49-F238E27FC236}">
                <a16:creationId xmlns:a16="http://schemas.microsoft.com/office/drawing/2014/main" id="{AAB9A1F9-9031-DE86-7D72-E8A27EB9A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7"/>
          <a:stretch>
            <a:fillRect/>
          </a:stretch>
        </p:blipFill>
        <p:spPr bwMode="auto">
          <a:xfrm>
            <a:off x="3276600" y="3581400"/>
            <a:ext cx="3716338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D3B8394-A14E-DE3B-7FCC-E13EDC23467B}"/>
              </a:ext>
            </a:extLst>
          </p:cNvPr>
          <p:cNvSpPr txBox="1"/>
          <p:nvPr/>
        </p:nvSpPr>
        <p:spPr>
          <a:xfrm>
            <a:off x="6994398" y="1123950"/>
            <a:ext cx="221164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Culture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generations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city’s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family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center)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Sports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facilities</a:t>
            </a:r>
            <a:endParaRPr kumimoji="0" lang="cs-CZ" altLang="cs-CZ" sz="16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</a:t>
            </a:r>
            <a:endParaRPr kumimoji="0" lang="cs-CZ" altLang="cs-CZ" sz="16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Ecumenical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spirit</a:t>
            </a:r>
            <a:endParaRPr kumimoji="0" lang="cs-CZ" altLang="cs-CZ" sz="16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Safety</a:t>
            </a:r>
            <a:endParaRPr kumimoji="0" lang="cs-CZ" altLang="cs-CZ" sz="16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Everything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walking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distance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city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1640!)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Voters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conservative</a:t>
            </a:r>
            <a:r>
              <a:rPr kumimoji="0" lang="cs-CZ" altLang="cs-CZ" sz="16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600" b="0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values</a:t>
            </a:r>
            <a:endParaRPr kumimoji="0" lang="cs-CZ" altLang="cs-CZ" sz="1600" b="0" i="1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5">
            <a:extLst>
              <a:ext uri="{FF2B5EF4-FFF2-40B4-BE49-F238E27FC236}">
                <a16:creationId xmlns:a16="http://schemas.microsoft.com/office/drawing/2014/main" id="{536F951F-0FCC-5DDE-1F2C-41696E72C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3732213"/>
            <a:ext cx="3151187" cy="247491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ovéPole 2">
            <a:extLst>
              <a:ext uri="{FF2B5EF4-FFF2-40B4-BE49-F238E27FC236}">
                <a16:creationId xmlns:a16="http://schemas.microsoft.com/office/drawing/2014/main" id="{8C26C268-EBB7-6DC6-30D9-A53D40F1B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10" y="188913"/>
            <a:ext cx="74898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 err="1">
                <a:solidFill>
                  <a:schemeClr val="bg1"/>
                </a:solidFill>
                <a:cs typeface="Calibri" panose="020F0502020204030204" pitchFamily="34" charset="0"/>
              </a:rPr>
              <a:t>People</a:t>
            </a:r>
            <a:endParaRPr lang="cs-CZ" altLang="cs-CZ" sz="35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21508" name="TextovéPole 7">
            <a:extLst>
              <a:ext uri="{FF2B5EF4-FFF2-40B4-BE49-F238E27FC236}">
                <a16:creationId xmlns:a16="http://schemas.microsoft.com/office/drawing/2014/main" id="{A72B8EEA-C3F0-6AAB-2F14-2352F9E2C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1052513"/>
            <a:ext cx="194468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chemeClr val="bg1"/>
                </a:solidFill>
              </a:rPr>
              <a:t>Ideal size: 10,000 inhabitants</a:t>
            </a:r>
            <a:endParaRPr lang="cs-CZ" altLang="cs-CZ" sz="16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chemeClr val="bg1"/>
                </a:solidFill>
              </a:rPr>
              <a:t>A growing community</a:t>
            </a:r>
            <a:endParaRPr lang="cs-CZ" altLang="cs-CZ" sz="16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chemeClr val="bg1"/>
                </a:solidFill>
              </a:rPr>
              <a:t>Strong civic engagement</a:t>
            </a:r>
            <a:endParaRPr lang="cs-CZ" altLang="cs-CZ" sz="16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chemeClr val="bg1"/>
                </a:solidFill>
              </a:rPr>
              <a:t>Local pride and patriotism</a:t>
            </a:r>
            <a:endParaRPr lang="cs-CZ" altLang="cs-CZ" sz="16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chemeClr val="bg1"/>
                </a:solidFill>
              </a:rPr>
              <a:t>Active citizens</a:t>
            </a:r>
            <a:endParaRPr lang="cs-CZ" altLang="cs-CZ" sz="1600" i="1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chemeClr val="bg1"/>
                </a:solidFill>
              </a:rPr>
              <a:t>Cooperation and responsibility</a:t>
            </a:r>
            <a:endParaRPr lang="cs-CZ" altLang="cs-CZ" sz="1600" i="1" dirty="0">
              <a:solidFill>
                <a:schemeClr val="bg1"/>
              </a:solidFill>
            </a:endParaRPr>
          </a:p>
        </p:txBody>
      </p:sp>
      <p:pic>
        <p:nvPicPr>
          <p:cNvPr id="21509" name="Obrázek 1">
            <a:extLst>
              <a:ext uri="{FF2B5EF4-FFF2-40B4-BE49-F238E27FC236}">
                <a16:creationId xmlns:a16="http://schemas.microsoft.com/office/drawing/2014/main" id="{90584CB4-0412-4712-9E7D-62AEC4C54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2124"/>
          <a:stretch>
            <a:fillRect/>
          </a:stretch>
        </p:blipFill>
        <p:spPr bwMode="auto">
          <a:xfrm>
            <a:off x="395288" y="1123950"/>
            <a:ext cx="3430587" cy="2520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Obrázek 2">
            <a:extLst>
              <a:ext uri="{FF2B5EF4-FFF2-40B4-BE49-F238E27FC236}">
                <a16:creationId xmlns:a16="http://schemas.microsoft.com/office/drawing/2014/main" id="{C591A6B7-BADB-FE8F-A83F-EB4DE6CBB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33800"/>
            <a:ext cx="3430587" cy="24749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Obrázek 1">
            <a:extLst>
              <a:ext uri="{FF2B5EF4-FFF2-40B4-BE49-F238E27FC236}">
                <a16:creationId xmlns:a16="http://schemas.microsoft.com/office/drawing/2014/main" id="{BCAD28C6-A0FA-A984-D950-BBEC0D8E9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" r="9738" b="1826"/>
          <a:stretch>
            <a:fillRect/>
          </a:stretch>
        </p:blipFill>
        <p:spPr bwMode="auto">
          <a:xfrm>
            <a:off x="3898900" y="1123950"/>
            <a:ext cx="3151188" cy="2520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Obrázek 10">
            <a:extLst>
              <a:ext uri="{FF2B5EF4-FFF2-40B4-BE49-F238E27FC236}">
                <a16:creationId xmlns:a16="http://schemas.microsoft.com/office/drawing/2014/main" id="{1A87DB8E-F226-52B0-7541-E5C602D851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5827713"/>
            <a:ext cx="15478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Obrázek 9">
            <a:extLst>
              <a:ext uri="{FF2B5EF4-FFF2-40B4-BE49-F238E27FC236}">
                <a16:creationId xmlns:a16="http://schemas.microsoft.com/office/drawing/2014/main" id="{5F0EBA76-90B5-C9A9-51E2-2B521ED47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ovéPole 2">
            <a:extLst>
              <a:ext uri="{FF2B5EF4-FFF2-40B4-BE49-F238E27FC236}">
                <a16:creationId xmlns:a16="http://schemas.microsoft.com/office/drawing/2014/main" id="{47B4F7C1-DE1E-B1A1-ED2E-71CE31E32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10" y="188913"/>
            <a:ext cx="74898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Education</a:t>
            </a:r>
            <a:endParaRPr lang="cs-CZ" altLang="cs-CZ" sz="35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3555" name="TextovéPole 7">
            <a:extLst>
              <a:ext uri="{FF2B5EF4-FFF2-40B4-BE49-F238E27FC236}">
                <a16:creationId xmlns:a16="http://schemas.microsoft.com/office/drawing/2014/main" id="{90DF2E28-4116-FD08-CAEF-036818F30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1052513"/>
            <a:ext cx="1944688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rgbClr val="000000"/>
                </a:solidFill>
              </a:rPr>
              <a:t>Long-standing tradition</a:t>
            </a: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rgbClr val="000000"/>
                </a:solidFill>
              </a:rPr>
              <a:t>All levels of schools</a:t>
            </a: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rgbClr val="000000"/>
                </a:solidFill>
              </a:rPr>
              <a:t>Both public and private kindergartens and schools</a:t>
            </a: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rgbClr val="000000"/>
                </a:solidFill>
              </a:rPr>
              <a:t>Seminars and conferences</a:t>
            </a: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rgbClr val="000000"/>
                </a:solidFill>
              </a:rPr>
              <a:t>Innovation in business</a:t>
            </a: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rgbClr val="000000"/>
                </a:solidFill>
              </a:rPr>
              <a:t>Openness to newcomers</a:t>
            </a: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600" i="1" dirty="0">
                <a:solidFill>
                  <a:srgbClr val="000000"/>
                </a:solidFill>
              </a:rPr>
              <a:t>Student exchanges and inter-school cooperation</a:t>
            </a: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5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500" i="1" dirty="0">
              <a:solidFill>
                <a:srgbClr val="000000"/>
              </a:solidFill>
            </a:endParaRPr>
          </a:p>
        </p:txBody>
      </p:sp>
      <p:pic>
        <p:nvPicPr>
          <p:cNvPr id="23556" name="Obrázek 5">
            <a:extLst>
              <a:ext uri="{FF2B5EF4-FFF2-40B4-BE49-F238E27FC236}">
                <a16:creationId xmlns:a16="http://schemas.microsoft.com/office/drawing/2014/main" id="{19876C9B-0580-F369-73D6-09FFB429E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1031" b="1836"/>
          <a:stretch>
            <a:fillRect/>
          </a:stretch>
        </p:blipFill>
        <p:spPr bwMode="auto">
          <a:xfrm>
            <a:off x="4067175" y="1123950"/>
            <a:ext cx="29527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ázek 2">
            <a:extLst>
              <a:ext uri="{FF2B5EF4-FFF2-40B4-BE49-F238E27FC236}">
                <a16:creationId xmlns:a16="http://schemas.microsoft.com/office/drawing/2014/main" id="{64CA122A-E656-DBE4-85A5-BAB079EE6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3950"/>
            <a:ext cx="36004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ázek 6">
            <a:extLst>
              <a:ext uri="{FF2B5EF4-FFF2-40B4-BE49-F238E27FC236}">
                <a16:creationId xmlns:a16="http://schemas.microsoft.com/office/drawing/2014/main" id="{67425B2C-4E69-6FFD-691C-53CF03E60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" t="4607" r="549"/>
          <a:stretch>
            <a:fillRect/>
          </a:stretch>
        </p:blipFill>
        <p:spPr bwMode="auto">
          <a:xfrm>
            <a:off x="4098925" y="3848100"/>
            <a:ext cx="292100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Obrázek 4">
            <a:extLst>
              <a:ext uri="{FF2B5EF4-FFF2-40B4-BE49-F238E27FC236}">
                <a16:creationId xmlns:a16="http://schemas.microsoft.com/office/drawing/2014/main" id="{26B76867-9B22-04B2-8C9D-60B32B634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48100"/>
            <a:ext cx="3605212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Obrázek 8">
            <a:extLst>
              <a:ext uri="{FF2B5EF4-FFF2-40B4-BE49-F238E27FC236}">
                <a16:creationId xmlns:a16="http://schemas.microsoft.com/office/drawing/2014/main" id="{FD388B99-3F30-618A-F908-610F98289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5827713"/>
            <a:ext cx="15478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Obrázek 9">
            <a:extLst>
              <a:ext uri="{FF2B5EF4-FFF2-40B4-BE49-F238E27FC236}">
                <a16:creationId xmlns:a16="http://schemas.microsoft.com/office/drawing/2014/main" id="{110A55E4-6CA2-209F-16D7-986DEC948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0F986-FAD8-35A1-16FC-449883F0D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ovéPole 2">
            <a:extLst>
              <a:ext uri="{FF2B5EF4-FFF2-40B4-BE49-F238E27FC236}">
                <a16:creationId xmlns:a16="http://schemas.microsoft.com/office/drawing/2014/main" id="{1207F096-F593-7417-DF2A-68F7FF45B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10" y="188913"/>
            <a:ext cx="74898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Cooperation</a:t>
            </a:r>
            <a:r>
              <a:rPr lang="cs-CZ" altLang="cs-CZ" sz="3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with</a:t>
            </a:r>
            <a:r>
              <a:rPr lang="cs-CZ" altLang="cs-CZ" sz="3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Faculty</a:t>
            </a:r>
            <a:r>
              <a:rPr lang="cs-CZ" altLang="cs-CZ" sz="3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of</a:t>
            </a:r>
            <a:r>
              <a:rPr lang="cs-CZ" altLang="cs-CZ" sz="35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Restoration</a:t>
            </a:r>
            <a:endParaRPr lang="cs-CZ" altLang="cs-CZ" sz="35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3555" name="TextovéPole 7">
            <a:extLst>
              <a:ext uri="{FF2B5EF4-FFF2-40B4-BE49-F238E27FC236}">
                <a16:creationId xmlns:a16="http://schemas.microsoft.com/office/drawing/2014/main" id="{833E8324-B3CE-10B8-47DE-EDAB1588A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1052513"/>
            <a:ext cx="2049463" cy="42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rgbClr val="000000"/>
                </a:solidFill>
              </a:rPr>
              <a:t>Helping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from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the</a:t>
            </a:r>
            <a:r>
              <a:rPr lang="cs-CZ" altLang="cs-CZ" sz="1600" i="1" dirty="0">
                <a:solidFill>
                  <a:srgbClr val="000000"/>
                </a:solidFill>
              </a:rPr>
              <a:t> very </a:t>
            </a:r>
            <a:r>
              <a:rPr lang="cs-CZ" altLang="cs-CZ" sz="1600" i="1" dirty="0" err="1">
                <a:solidFill>
                  <a:srgbClr val="000000"/>
                </a:solidFill>
              </a:rPr>
              <a:t>beginning</a:t>
            </a:r>
            <a:r>
              <a:rPr lang="cs-CZ" altLang="cs-CZ" sz="1600" i="1" dirty="0">
                <a:solidFill>
                  <a:srgbClr val="000000"/>
                </a:solidFill>
              </a:rPr>
              <a:t> (1st house </a:t>
            </a:r>
            <a:r>
              <a:rPr lang="cs-CZ" altLang="cs-CZ" sz="1600" i="1" dirty="0" err="1">
                <a:solidFill>
                  <a:srgbClr val="000000"/>
                </a:solidFill>
              </a:rPr>
              <a:t>from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the</a:t>
            </a:r>
            <a:r>
              <a:rPr lang="cs-CZ" altLang="cs-CZ" sz="1600" i="1" dirty="0">
                <a:solidFill>
                  <a:srgbClr val="000000"/>
                </a:solidFill>
              </a:rPr>
              <a:t> city to </a:t>
            </a:r>
            <a:r>
              <a:rPr lang="cs-CZ" altLang="cs-CZ" sz="1600" i="1" dirty="0" err="1">
                <a:solidFill>
                  <a:srgbClr val="000000"/>
                </a:solidFill>
              </a:rPr>
              <a:t>the</a:t>
            </a:r>
            <a:r>
              <a:rPr lang="cs-CZ" altLang="cs-CZ" sz="1600" i="1" dirty="0">
                <a:solidFill>
                  <a:srgbClr val="000000"/>
                </a:solidFill>
              </a:rPr>
              <a:t> privat </a:t>
            </a:r>
            <a:r>
              <a:rPr lang="cs-CZ" altLang="cs-CZ" sz="1600" i="1" dirty="0" err="1">
                <a:solidFill>
                  <a:srgbClr val="000000"/>
                </a:solidFill>
              </a:rPr>
              <a:t>School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of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Restoration</a:t>
            </a:r>
            <a:r>
              <a:rPr lang="cs-CZ" altLang="cs-CZ" sz="1600" i="1" dirty="0">
                <a:solidFill>
                  <a:srgbClr val="000000"/>
                </a:solidFill>
              </a:rPr>
              <a:t>)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rgbClr val="000000"/>
                </a:solidFill>
              </a:rPr>
              <a:t>Large</a:t>
            </a:r>
            <a:r>
              <a:rPr lang="cs-CZ" altLang="cs-CZ" sz="1600" i="1" dirty="0">
                <a:solidFill>
                  <a:srgbClr val="000000"/>
                </a:solidFill>
              </a:rPr>
              <a:t> EU </a:t>
            </a:r>
            <a:r>
              <a:rPr lang="cs-CZ" altLang="cs-CZ" sz="1600" i="1" dirty="0" err="1">
                <a:solidFill>
                  <a:srgbClr val="000000"/>
                </a:solidFill>
              </a:rPr>
              <a:t>donation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project</a:t>
            </a:r>
            <a:r>
              <a:rPr lang="cs-CZ" altLang="cs-CZ" sz="1600" i="1" dirty="0">
                <a:solidFill>
                  <a:srgbClr val="000000"/>
                </a:solidFill>
              </a:rPr>
              <a:t> (</a:t>
            </a:r>
            <a:r>
              <a:rPr lang="cs-CZ" altLang="cs-CZ" sz="1600" i="1" dirty="0" err="1">
                <a:solidFill>
                  <a:srgbClr val="000000"/>
                </a:solidFill>
              </a:rPr>
              <a:t>new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library</a:t>
            </a:r>
            <a:r>
              <a:rPr lang="cs-CZ" altLang="cs-CZ" sz="1600" i="1" dirty="0">
                <a:solidFill>
                  <a:srgbClr val="000000"/>
                </a:solidFill>
              </a:rPr>
              <a:t>, </a:t>
            </a:r>
            <a:r>
              <a:rPr lang="cs-CZ" altLang="cs-CZ" sz="1600" i="1" dirty="0" err="1">
                <a:solidFill>
                  <a:srgbClr val="000000"/>
                </a:solidFill>
              </a:rPr>
              <a:t>former</a:t>
            </a:r>
            <a:r>
              <a:rPr lang="cs-CZ" altLang="cs-CZ" sz="1600" i="1" dirty="0">
                <a:solidFill>
                  <a:srgbClr val="000000"/>
                </a:solidFill>
              </a:rPr>
              <a:t> monastery)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rgbClr val="000000"/>
                </a:solidFill>
              </a:rPr>
              <a:t>Vachalova</a:t>
            </a:r>
            <a:r>
              <a:rPr lang="cs-CZ" altLang="cs-CZ" sz="1600" i="1" dirty="0">
                <a:solidFill>
                  <a:srgbClr val="000000"/>
                </a:solidFill>
              </a:rPr>
              <a:t> street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rgbClr val="000000"/>
                </a:solidFill>
              </a:rPr>
              <a:t>Sgrafitto</a:t>
            </a:r>
            <a:r>
              <a:rPr lang="cs-CZ" altLang="cs-CZ" sz="1600" i="1" dirty="0">
                <a:solidFill>
                  <a:srgbClr val="000000"/>
                </a:solidFill>
              </a:rPr>
              <a:t> x </a:t>
            </a:r>
            <a:r>
              <a:rPr lang="cs-CZ" altLang="cs-CZ" sz="1600" i="1" dirty="0" err="1">
                <a:solidFill>
                  <a:srgbClr val="000000"/>
                </a:solidFill>
              </a:rPr>
              <a:t>grafitti</a:t>
            </a: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500" i="1" dirty="0">
              <a:solidFill>
                <a:srgbClr val="000000"/>
              </a:solidFill>
            </a:endParaRPr>
          </a:p>
        </p:txBody>
      </p:sp>
      <p:pic>
        <p:nvPicPr>
          <p:cNvPr id="23560" name="Obrázek 8">
            <a:extLst>
              <a:ext uri="{FF2B5EF4-FFF2-40B4-BE49-F238E27FC236}">
                <a16:creationId xmlns:a16="http://schemas.microsoft.com/office/drawing/2014/main" id="{3C2C52BD-0726-2E5D-1764-3EED5925D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5827713"/>
            <a:ext cx="15478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Obrázek 9">
            <a:extLst>
              <a:ext uri="{FF2B5EF4-FFF2-40B4-BE49-F238E27FC236}">
                <a16:creationId xmlns:a16="http://schemas.microsoft.com/office/drawing/2014/main" id="{6F121B3D-F025-A71C-98B6-E293F32F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O nás | Univerzita Pardubice">
            <a:extLst>
              <a:ext uri="{FF2B5EF4-FFF2-40B4-BE49-F238E27FC236}">
                <a16:creationId xmlns:a16="http://schemas.microsoft.com/office/drawing/2014/main" id="{E81D1CFC-2C49-2E17-661D-59CE8B1B9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3"/>
          <a:stretch>
            <a:fillRect/>
          </a:stretch>
        </p:blipFill>
        <p:spPr bwMode="auto">
          <a:xfrm>
            <a:off x="395288" y="1126194"/>
            <a:ext cx="3598862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ontakty | Univerzita Pardubice">
            <a:extLst>
              <a:ext uri="{FF2B5EF4-FFF2-40B4-BE49-F238E27FC236}">
                <a16:creationId xmlns:a16="http://schemas.microsoft.com/office/drawing/2014/main" id="{B1C5BE5E-9B73-4A2C-8C26-9C11FBB75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 t="49" r="808" b="-49"/>
          <a:stretch>
            <a:fillRect/>
          </a:stretch>
        </p:blipFill>
        <p:spPr bwMode="auto">
          <a:xfrm>
            <a:off x="4098925" y="1123286"/>
            <a:ext cx="2889250" cy="262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řední uměleckoprůmyslová škola Uherské Hradiště">
            <a:extLst>
              <a:ext uri="{FF2B5EF4-FFF2-40B4-BE49-F238E27FC236}">
                <a16:creationId xmlns:a16="http://schemas.microsoft.com/office/drawing/2014/main" id="{4F571A23-8FE4-B24E-3740-8B7473BA1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6"/>
          <a:stretch>
            <a:fillRect/>
          </a:stretch>
        </p:blipFill>
        <p:spPr bwMode="auto">
          <a:xfrm>
            <a:off x="395288" y="3861293"/>
            <a:ext cx="3598862" cy="225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2D7DD1D-2658-0D70-9677-13902A05E0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9013" r="3183"/>
          <a:stretch>
            <a:fillRect/>
          </a:stretch>
        </p:blipFill>
        <p:spPr>
          <a:xfrm>
            <a:off x="4098925" y="3809288"/>
            <a:ext cx="2889250" cy="23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11971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2">
            <a:extLst>
              <a:ext uri="{FF2B5EF4-FFF2-40B4-BE49-F238E27FC236}">
                <a16:creationId xmlns:a16="http://schemas.microsoft.com/office/drawing/2014/main" id="{2CD31CBB-2CFA-7272-DAF2-11ABAA4C6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20" y="188913"/>
            <a:ext cx="74898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Personalities</a:t>
            </a:r>
            <a:endParaRPr lang="cs-CZ" altLang="cs-CZ" sz="35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5603" name="TextovéPole 7">
            <a:extLst>
              <a:ext uri="{FF2B5EF4-FFF2-40B4-BE49-F238E27FC236}">
                <a16:creationId xmlns:a16="http://schemas.microsoft.com/office/drawing/2014/main" id="{11B6D301-65D0-BC64-E515-58EAFEE50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1052513"/>
            <a:ext cx="1944688" cy="42627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cs-CZ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Healthy patriotism, pride in our town</a:t>
            </a: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Bedřich Smetana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B.  Němcová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M. D. Rettigová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Alois Jirásek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Josef Váchal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Olbram Zoubek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cs-CZ" altLang="cs-CZ" sz="16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s-CZ" altLang="cs-CZ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Zdeněk Kopal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cs-CZ" altLang="cs-CZ" sz="1500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7652" name="Obrázek 1">
            <a:extLst>
              <a:ext uri="{FF2B5EF4-FFF2-40B4-BE49-F238E27FC236}">
                <a16:creationId xmlns:a16="http://schemas.microsoft.com/office/drawing/2014/main" id="{DD939A4E-4337-2B03-2A00-71EE64012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47750"/>
            <a:ext cx="2103437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2">
            <a:extLst>
              <a:ext uri="{FF2B5EF4-FFF2-40B4-BE49-F238E27FC236}">
                <a16:creationId xmlns:a16="http://schemas.microsoft.com/office/drawing/2014/main" id="{CA80E05E-814A-7C3A-4033-B69ACBBC5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1047750"/>
            <a:ext cx="2179637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Obrázek 3">
            <a:extLst>
              <a:ext uri="{FF2B5EF4-FFF2-40B4-BE49-F238E27FC236}">
                <a16:creationId xmlns:a16="http://schemas.microsoft.com/office/drawing/2014/main" id="{9C51E455-C2FA-1BFE-91E4-59E81C56B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047750"/>
            <a:ext cx="200342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Obrázek 4">
            <a:extLst>
              <a:ext uri="{FF2B5EF4-FFF2-40B4-BE49-F238E27FC236}">
                <a16:creationId xmlns:a16="http://schemas.microsoft.com/office/drawing/2014/main" id="{37D31E13-E640-510D-F780-AAF5283E0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4"/>
          <a:stretch>
            <a:fillRect/>
          </a:stretch>
        </p:blipFill>
        <p:spPr bwMode="auto">
          <a:xfrm>
            <a:off x="2262188" y="3886200"/>
            <a:ext cx="2525712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Obrázek 5">
            <a:extLst>
              <a:ext uri="{FF2B5EF4-FFF2-40B4-BE49-F238E27FC236}">
                <a16:creationId xmlns:a16="http://schemas.microsoft.com/office/drawing/2014/main" id="{75B51FA3-4199-F234-2FDB-E7A917212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r="18979" b="10484"/>
          <a:stretch>
            <a:fillRect/>
          </a:stretch>
        </p:blipFill>
        <p:spPr bwMode="auto">
          <a:xfrm>
            <a:off x="395288" y="3886200"/>
            <a:ext cx="17811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Obrázek 6">
            <a:extLst>
              <a:ext uri="{FF2B5EF4-FFF2-40B4-BE49-F238E27FC236}">
                <a16:creationId xmlns:a16="http://schemas.microsoft.com/office/drawing/2014/main" id="{F78C22F8-24A2-7118-E4FC-DB35249C3A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886200"/>
            <a:ext cx="200342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Obrázek 10">
            <a:extLst>
              <a:ext uri="{FF2B5EF4-FFF2-40B4-BE49-F238E27FC236}">
                <a16:creationId xmlns:a16="http://schemas.microsoft.com/office/drawing/2014/main" id="{69BB933E-96E2-B64A-D27E-9B93A31C84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5827713"/>
            <a:ext cx="15478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Obrázek 9">
            <a:extLst>
              <a:ext uri="{FF2B5EF4-FFF2-40B4-BE49-F238E27FC236}">
                <a16:creationId xmlns:a16="http://schemas.microsoft.com/office/drawing/2014/main" id="{1EDFA796-F6FC-8547-FDA1-B46E594FF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ovéPole 2">
            <a:extLst>
              <a:ext uri="{FF2B5EF4-FFF2-40B4-BE49-F238E27FC236}">
                <a16:creationId xmlns:a16="http://schemas.microsoft.com/office/drawing/2014/main" id="{8A8975FA-7095-8872-BEF3-C9F3155E3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410" y="188913"/>
            <a:ext cx="7705725" cy="6302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Community</a:t>
            </a:r>
            <a:r>
              <a:rPr lang="cs-CZ" altLang="cs-CZ" sz="3500" dirty="0">
                <a:solidFill>
                  <a:srgbClr val="000000"/>
                </a:solidFill>
                <a:cs typeface="Calibri" panose="020F0502020204030204" pitchFamily="34" charset="0"/>
              </a:rPr>
              <a:t> &amp; </a:t>
            </a:r>
            <a:r>
              <a:rPr lang="cs-CZ" altLang="cs-CZ" sz="3500" dirty="0" err="1">
                <a:solidFill>
                  <a:srgbClr val="000000"/>
                </a:solidFill>
                <a:cs typeface="Calibri" panose="020F0502020204030204" pitchFamily="34" charset="0"/>
              </a:rPr>
              <a:t>Engagement</a:t>
            </a:r>
            <a:endParaRPr lang="cs-CZ" altLang="cs-CZ" sz="35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25603" name="TextovéPole 7">
            <a:extLst>
              <a:ext uri="{FF2B5EF4-FFF2-40B4-BE49-F238E27FC236}">
                <a16:creationId xmlns:a16="http://schemas.microsoft.com/office/drawing/2014/main" id="{F8DF974A-8A4A-09E6-37BD-2229DED7B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1052513"/>
            <a:ext cx="1944688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rgbClr val="000000"/>
                </a:solidFill>
              </a:rPr>
              <a:t>Strong civil society</a:t>
            </a:r>
            <a:endParaRPr lang="cs-CZ" altLang="cs-CZ" sz="15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rgbClr val="000000"/>
                </a:solidFill>
              </a:rPr>
              <a:t>Associations, choirs, community gatherings</a:t>
            </a:r>
            <a:endParaRPr lang="cs-CZ" altLang="cs-CZ" sz="15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rgbClr val="000000"/>
                </a:solidFill>
              </a:rPr>
              <a:t>Sense of responsibility (waste sorting, cleaning, helping Ukraine)</a:t>
            </a:r>
            <a:endParaRPr lang="cs-CZ" altLang="cs-CZ" sz="15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rgbClr val="000000"/>
                </a:solidFill>
              </a:rPr>
              <a:t>University of the Third Age</a:t>
            </a:r>
            <a:endParaRPr lang="cs-CZ" altLang="cs-CZ" sz="15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>
                <a:solidFill>
                  <a:srgbClr val="000000"/>
                </a:solidFill>
              </a:rPr>
              <a:t>Gambling ban“</a:t>
            </a:r>
            <a:endParaRPr lang="cs-CZ" altLang="cs-CZ" sz="15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1500" i="1" dirty="0" err="1">
                <a:solidFill>
                  <a:srgbClr val="000000"/>
                </a:solidFill>
              </a:rPr>
              <a:t>Litomyšl</a:t>
            </a:r>
            <a:r>
              <a:rPr lang="en-US" altLang="cs-CZ" sz="1500" i="1" dirty="0">
                <a:solidFill>
                  <a:srgbClr val="000000"/>
                </a:solidFill>
              </a:rPr>
              <a:t> Walks on Foot” – pedestrian culture</a:t>
            </a:r>
            <a:endParaRPr lang="cs-CZ" altLang="cs-CZ" sz="1500" i="1" dirty="0">
              <a:solidFill>
                <a:srgbClr val="000000"/>
              </a:solidFill>
            </a:endParaRPr>
          </a:p>
        </p:txBody>
      </p:sp>
      <p:pic>
        <p:nvPicPr>
          <p:cNvPr id="25604" name="Obrázek 10">
            <a:extLst>
              <a:ext uri="{FF2B5EF4-FFF2-40B4-BE49-F238E27FC236}">
                <a16:creationId xmlns:a16="http://schemas.microsoft.com/office/drawing/2014/main" id="{CAFAD36C-9E24-3AA7-6215-6194CD473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5827713"/>
            <a:ext cx="15478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Obrázek 3">
            <a:extLst>
              <a:ext uri="{FF2B5EF4-FFF2-40B4-BE49-F238E27FC236}">
                <a16:creationId xmlns:a16="http://schemas.microsoft.com/office/drawing/2014/main" id="{E0E2F7DA-C09A-FFB9-86B9-60A695BCD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9"/>
          <a:stretch>
            <a:fillRect/>
          </a:stretch>
        </p:blipFill>
        <p:spPr bwMode="auto">
          <a:xfrm>
            <a:off x="395288" y="1114425"/>
            <a:ext cx="35734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Obrázek 8">
            <a:extLst>
              <a:ext uri="{FF2B5EF4-FFF2-40B4-BE49-F238E27FC236}">
                <a16:creationId xmlns:a16="http://schemas.microsoft.com/office/drawing/2014/main" id="{340A8873-8C0D-14D2-2AD6-0906665E1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27"/>
          <a:stretch>
            <a:fillRect/>
          </a:stretch>
        </p:blipFill>
        <p:spPr bwMode="auto">
          <a:xfrm>
            <a:off x="395288" y="3732213"/>
            <a:ext cx="4176712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Obrázek 9">
            <a:extLst>
              <a:ext uri="{FF2B5EF4-FFF2-40B4-BE49-F238E27FC236}">
                <a16:creationId xmlns:a16="http://schemas.microsoft.com/office/drawing/2014/main" id="{850DBD47-C6CB-FEAF-F593-D39B6EAB8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8" t="-50" r="-166" b="50"/>
          <a:stretch>
            <a:fillRect/>
          </a:stretch>
        </p:blipFill>
        <p:spPr bwMode="auto">
          <a:xfrm>
            <a:off x="4630738" y="3733800"/>
            <a:ext cx="2360612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Obrázek 9">
            <a:extLst>
              <a:ext uri="{FF2B5EF4-FFF2-40B4-BE49-F238E27FC236}">
                <a16:creationId xmlns:a16="http://schemas.microsoft.com/office/drawing/2014/main" id="{0B18648D-99A9-EED5-7BFC-BF85756B1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Obrázek 6">
            <a:extLst>
              <a:ext uri="{FF2B5EF4-FFF2-40B4-BE49-F238E27FC236}">
                <a16:creationId xmlns:a16="http://schemas.microsoft.com/office/drawing/2014/main" id="{6719111F-EDB9-9CF0-8FB0-53AA95309C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6094" r="35567" b="5103"/>
          <a:stretch>
            <a:fillRect/>
          </a:stretch>
        </p:blipFill>
        <p:spPr bwMode="auto">
          <a:xfrm>
            <a:off x="4105275" y="1123950"/>
            <a:ext cx="28860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ovéPole 2">
            <a:extLst>
              <a:ext uri="{FF2B5EF4-FFF2-40B4-BE49-F238E27FC236}">
                <a16:creationId xmlns:a16="http://schemas.microsoft.com/office/drawing/2014/main" id="{142AE2F6-9301-AB4D-97FD-18D087EDE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20" y="188913"/>
            <a:ext cx="74898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500" dirty="0" err="1">
                <a:solidFill>
                  <a:srgbClr val="000000"/>
                </a:solidFill>
              </a:rPr>
              <a:t>Culture</a:t>
            </a:r>
            <a:endParaRPr lang="cs-CZ" altLang="cs-CZ" sz="3500" dirty="0">
              <a:solidFill>
                <a:srgbClr val="000000"/>
              </a:solidFill>
            </a:endParaRPr>
          </a:p>
        </p:txBody>
      </p:sp>
      <p:sp>
        <p:nvSpPr>
          <p:cNvPr id="29699" name="TextovéPole 7">
            <a:extLst>
              <a:ext uri="{FF2B5EF4-FFF2-40B4-BE49-F238E27FC236}">
                <a16:creationId xmlns:a16="http://schemas.microsoft.com/office/drawing/2014/main" id="{58C3E5FD-06DD-69A6-ED11-80F4BA4D7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1052513"/>
            <a:ext cx="1944688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i="1" dirty="0">
                <a:solidFill>
                  <a:srgbClr val="000000"/>
                </a:solidFill>
              </a:rPr>
              <a:t>A vibrant </a:t>
            </a:r>
            <a:r>
              <a:rPr lang="cs-CZ" altLang="cs-CZ" sz="1600" i="1" dirty="0" err="1">
                <a:solidFill>
                  <a:srgbClr val="000000"/>
                </a:solidFill>
              </a:rPr>
              <a:t>town</a:t>
            </a:r>
            <a:r>
              <a:rPr lang="cs-CZ" altLang="cs-CZ" sz="1600" i="1" dirty="0">
                <a:solidFill>
                  <a:srgbClr val="000000"/>
                </a:solidFill>
              </a:rPr>
              <a:t> – </a:t>
            </a:r>
            <a:r>
              <a:rPr lang="cs-CZ" altLang="cs-CZ" sz="1600" i="1" dirty="0" err="1">
                <a:solidFill>
                  <a:srgbClr val="000000"/>
                </a:solidFill>
              </a:rPr>
              <a:t>cooperation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between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institutions</a:t>
            </a:r>
            <a:r>
              <a:rPr lang="cs-CZ" altLang="cs-CZ" sz="1600" i="1" dirty="0">
                <a:solidFill>
                  <a:srgbClr val="000000"/>
                </a:solidFill>
              </a:rPr>
              <a:t> and </a:t>
            </a:r>
            <a:r>
              <a:rPr lang="cs-CZ" altLang="cs-CZ" sz="1600" i="1" dirty="0" err="1">
                <a:solidFill>
                  <a:srgbClr val="000000"/>
                </a:solidFill>
              </a:rPr>
              <a:t>citizens</a:t>
            </a: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rgbClr val="000000"/>
                </a:solidFill>
              </a:rPr>
              <a:t>Smetana’s</a:t>
            </a:r>
            <a:r>
              <a:rPr lang="cs-CZ" altLang="cs-CZ" sz="1600" i="1" dirty="0">
                <a:solidFill>
                  <a:srgbClr val="000000"/>
                </a:solidFill>
              </a:rPr>
              <a:t> Litomyšl Festival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rgbClr val="000000"/>
                </a:solidFill>
              </a:rPr>
              <a:t>Smetana’s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Visual</a:t>
            </a:r>
            <a:r>
              <a:rPr lang="cs-CZ" altLang="cs-CZ" sz="1600" i="1" dirty="0">
                <a:solidFill>
                  <a:srgbClr val="000000"/>
                </a:solidFill>
              </a:rPr>
              <a:t> Litomyšl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i="1" dirty="0">
                <a:solidFill>
                  <a:srgbClr val="000000"/>
                </a:solidFill>
              </a:rPr>
              <a:t>“Spa </a:t>
            </a:r>
            <a:r>
              <a:rPr lang="cs-CZ" altLang="cs-CZ" sz="1600" i="1" dirty="0" err="1">
                <a:solidFill>
                  <a:srgbClr val="000000"/>
                </a:solidFill>
              </a:rPr>
              <a:t>of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the</a:t>
            </a:r>
            <a:r>
              <a:rPr lang="cs-CZ" altLang="cs-CZ" sz="1600" i="1" dirty="0">
                <a:solidFill>
                  <a:srgbClr val="000000"/>
                </a:solidFill>
              </a:rPr>
              <a:t> Spirit” festival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i="1" dirty="0">
                <a:solidFill>
                  <a:srgbClr val="000000"/>
                </a:solidFill>
              </a:rPr>
              <a:t>Student </a:t>
            </a:r>
            <a:r>
              <a:rPr lang="cs-CZ" altLang="cs-CZ" sz="1600" i="1" dirty="0" err="1">
                <a:solidFill>
                  <a:srgbClr val="000000"/>
                </a:solidFill>
              </a:rPr>
              <a:t>events</a:t>
            </a: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i="1" dirty="0" err="1">
                <a:solidFill>
                  <a:srgbClr val="000000"/>
                </a:solidFill>
              </a:rPr>
              <a:t>Numerous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galleries</a:t>
            </a:r>
            <a:r>
              <a:rPr lang="cs-CZ" altLang="cs-CZ" sz="1600" i="1" dirty="0">
                <a:solidFill>
                  <a:srgbClr val="000000"/>
                </a:solidFill>
              </a:rPr>
              <a:t>, </a:t>
            </a:r>
            <a:r>
              <a:rPr lang="cs-CZ" altLang="cs-CZ" sz="1600" i="1" dirty="0" err="1">
                <a:solidFill>
                  <a:srgbClr val="000000"/>
                </a:solidFill>
              </a:rPr>
              <a:t>including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private</a:t>
            </a:r>
            <a:r>
              <a:rPr lang="cs-CZ" altLang="cs-CZ" sz="1600" i="1" dirty="0">
                <a:solidFill>
                  <a:srgbClr val="000000"/>
                </a:solidFill>
              </a:rPr>
              <a:t> </a:t>
            </a:r>
            <a:r>
              <a:rPr lang="cs-CZ" altLang="cs-CZ" sz="1600" i="1" dirty="0" err="1">
                <a:solidFill>
                  <a:srgbClr val="000000"/>
                </a:solidFill>
              </a:rPr>
              <a:t>ones</a:t>
            </a: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1600" i="1" dirty="0">
                <a:solidFill>
                  <a:srgbClr val="000000"/>
                </a:solidFill>
              </a:rPr>
              <a:t>Art in public </a:t>
            </a:r>
            <a:r>
              <a:rPr lang="cs-CZ" altLang="cs-CZ" sz="1600" i="1" dirty="0" err="1">
                <a:solidFill>
                  <a:srgbClr val="000000"/>
                </a:solidFill>
              </a:rPr>
              <a:t>spaces</a:t>
            </a:r>
            <a:endParaRPr lang="cs-CZ" altLang="cs-CZ" sz="1600" i="1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1500" i="1" dirty="0">
              <a:solidFill>
                <a:srgbClr val="000000"/>
              </a:solidFill>
            </a:endParaRPr>
          </a:p>
        </p:txBody>
      </p:sp>
      <p:pic>
        <p:nvPicPr>
          <p:cNvPr id="29700" name="Obrázek 3">
            <a:extLst>
              <a:ext uri="{FF2B5EF4-FFF2-40B4-BE49-F238E27FC236}">
                <a16:creationId xmlns:a16="http://schemas.microsoft.com/office/drawing/2014/main" id="{D79B59BB-34B0-82D5-D423-7BCE49DE1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0911" r="24495" b="5136"/>
          <a:stretch>
            <a:fillRect/>
          </a:stretch>
        </p:blipFill>
        <p:spPr bwMode="auto">
          <a:xfrm>
            <a:off x="395288" y="3771900"/>
            <a:ext cx="3455987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Obrázek 2">
            <a:extLst>
              <a:ext uri="{FF2B5EF4-FFF2-40B4-BE49-F238E27FC236}">
                <a16:creationId xmlns:a16="http://schemas.microsoft.com/office/drawing/2014/main" id="{2217B4CD-F603-582D-8A3B-556E70F53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3950"/>
            <a:ext cx="422275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Obrázek 5">
            <a:extLst>
              <a:ext uri="{FF2B5EF4-FFF2-40B4-BE49-F238E27FC236}">
                <a16:creationId xmlns:a16="http://schemas.microsoft.com/office/drawing/2014/main" id="{9F9BBE0D-93DB-8AC3-CAAC-0D2070D6A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15379" r="8305" b="16661"/>
          <a:stretch>
            <a:fillRect/>
          </a:stretch>
        </p:blipFill>
        <p:spPr bwMode="auto">
          <a:xfrm>
            <a:off x="4716463" y="1123950"/>
            <a:ext cx="2160587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Obrázek 6">
            <a:extLst>
              <a:ext uri="{FF2B5EF4-FFF2-40B4-BE49-F238E27FC236}">
                <a16:creationId xmlns:a16="http://schemas.microsoft.com/office/drawing/2014/main" id="{A97C9904-902B-C4AA-4887-FB518B22DD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3771900"/>
            <a:ext cx="2930525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Obrázek 10">
            <a:extLst>
              <a:ext uri="{FF2B5EF4-FFF2-40B4-BE49-F238E27FC236}">
                <a16:creationId xmlns:a16="http://schemas.microsoft.com/office/drawing/2014/main" id="{CB2C8210-1A3F-7296-CE4C-1181FB50CC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5827713"/>
            <a:ext cx="15478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Obrázek 9">
            <a:extLst>
              <a:ext uri="{FF2B5EF4-FFF2-40B4-BE49-F238E27FC236}">
                <a16:creationId xmlns:a16="http://schemas.microsoft.com/office/drawing/2014/main" id="{29A44BCF-BA7E-39C5-5D87-12F807BDB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125"/>
            <a:ext cx="12112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becná">
  <a:themeElements>
    <a:clrScheme name="Obecná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Obecná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becná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5256AD02313B4B9D01908545C72405" ma:contentTypeVersion="15" ma:contentTypeDescription="Vytvoří nový dokument" ma:contentTypeScope="" ma:versionID="bb6007c9a435e8adc382901aa253a4a3">
  <xsd:schema xmlns:xsd="http://www.w3.org/2001/XMLSchema" xmlns:xs="http://www.w3.org/2001/XMLSchema" xmlns:p="http://schemas.microsoft.com/office/2006/metadata/properties" xmlns:ns2="79809be1-a23d-4fbb-ae41-e80da8be8c5c" xmlns:ns3="a3eee480-9342-49fa-b34f-7827bba28775" targetNamespace="http://schemas.microsoft.com/office/2006/metadata/properties" ma:root="true" ma:fieldsID="d3d239e3ab518c7be1966f33e93bc6c4" ns2:_="" ns3:_="">
    <xsd:import namespace="79809be1-a23d-4fbb-ae41-e80da8be8c5c"/>
    <xsd:import namespace="a3eee480-9342-49fa-b34f-7827bba287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09be1-a23d-4fbb-ae41-e80da8be8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ee480-9342-49fa-b34f-7827bba2877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ed08206-14e0-4a62-b128-b47464638893}" ma:internalName="TaxCatchAll" ma:showField="CatchAllData" ma:web="a3eee480-9342-49fa-b34f-7827bba287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eee480-9342-49fa-b34f-7827bba28775" xsi:nil="true"/>
    <lcf76f155ced4ddcb4097134ff3c332f xmlns="79809be1-a23d-4fbb-ae41-e80da8be8c5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6DAFE93-F7AA-43E5-BB6A-4DAFD57795D9}"/>
</file>

<file path=customXml/itemProps2.xml><?xml version="1.0" encoding="utf-8"?>
<ds:datastoreItem xmlns:ds="http://schemas.openxmlformats.org/officeDocument/2006/customXml" ds:itemID="{E9858E44-195E-4233-A1BA-F6AEA7F4B77D}"/>
</file>

<file path=customXml/itemProps3.xml><?xml version="1.0" encoding="utf-8"?>
<ds:datastoreItem xmlns:ds="http://schemas.openxmlformats.org/officeDocument/2006/customXml" ds:itemID="{9F2C6B7C-376C-4750-81B6-14B9C7CA23D2}"/>
</file>

<file path=docProps/app.xml><?xml version="1.0" encoding="utf-8"?>
<Properties xmlns="http://schemas.openxmlformats.org/officeDocument/2006/extended-properties" xmlns:vt="http://schemas.openxmlformats.org/officeDocument/2006/docPropsVTypes">
  <Template>Generic</Template>
  <TotalTime>5653</TotalTime>
  <Words>558</Words>
  <Application>Microsoft Office PowerPoint</Application>
  <PresentationFormat>Předvádění na obrazovce (4:3)</PresentationFormat>
  <Paragraphs>135</Paragraphs>
  <Slides>16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Calibri</vt:lpstr>
      <vt:lpstr>Arial Narrow</vt:lpstr>
      <vt:lpstr>Wingdings</vt:lpstr>
      <vt:lpstr>Verdana</vt:lpstr>
      <vt:lpstr>Arial</vt:lpstr>
      <vt:lpstr>Times New Roman</vt:lpstr>
      <vt:lpstr>Obecná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Město Litomyšl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Města Litomyšle</dc:title>
  <dc:creator>Ing. Pavel Sodomka</dc:creator>
  <cp:lastModifiedBy>daniel.brydl@litomysl.cz</cp:lastModifiedBy>
  <cp:revision>401</cp:revision>
  <cp:lastPrinted>2020-02-04T10:56:17Z</cp:lastPrinted>
  <dcterms:created xsi:type="dcterms:W3CDTF">1601-01-01T00:00:00Z</dcterms:created>
  <dcterms:modified xsi:type="dcterms:W3CDTF">2026-04-16T14:12:08Z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  <property fmtid="{D5CDD505-2E9C-101B-9397-08002B2CF9AE}" pid="3" name="LCID">
    <vt:i4>1029</vt:i4>
  </property>
  <property fmtid="{D5CDD505-2E9C-101B-9397-08002B2CF9AE}" pid="4" name="ContentTypeId">
    <vt:lpwstr>0x010100BE5256AD02313B4B9D01908545C72405</vt:lpwstr>
  </property>
</Properties>
</file>