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346" r:id="rId6"/>
    <p:sldId id="347" r:id="rId7"/>
    <p:sldId id="354" r:id="rId8"/>
    <p:sldId id="355" r:id="rId9"/>
    <p:sldId id="348" r:id="rId10"/>
    <p:sldId id="356" r:id="rId11"/>
    <p:sldId id="357" r:id="rId12"/>
    <p:sldId id="358" r:id="rId13"/>
    <p:sldId id="359" r:id="rId14"/>
    <p:sldId id="360" r:id="rId15"/>
    <p:sldId id="361" r:id="rId16"/>
    <p:sldId id="362" r:id="rId17"/>
    <p:sldId id="363" r:id="rId18"/>
    <p:sldId id="349" r:id="rId19"/>
    <p:sldId id="350" r:id="rId20"/>
    <p:sldId id="351" r:id="rId21"/>
    <p:sldId id="364" r:id="rId22"/>
    <p:sldId id="270" r:id="rId2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ulní strana" id="{0A75F66E-754E-4D81-8635-678A9320158E}">
          <p14:sldIdLst>
            <p14:sldId id="256"/>
          </p14:sldIdLst>
        </p14:section>
        <p14:section name="Přednastavené" id="{41AE9651-199E-45B9-BD56-DE9F93640A4C}">
          <p14:sldIdLst>
            <p14:sldId id="346"/>
            <p14:sldId id="347"/>
            <p14:sldId id="354"/>
            <p14:sldId id="355"/>
            <p14:sldId id="348"/>
            <p14:sldId id="356"/>
            <p14:sldId id="357"/>
            <p14:sldId id="358"/>
            <p14:sldId id="359"/>
            <p14:sldId id="360"/>
            <p14:sldId id="361"/>
            <p14:sldId id="362"/>
            <p14:sldId id="363"/>
            <p14:sldId id="349"/>
            <p14:sldId id="350"/>
            <p14:sldId id="351"/>
            <p14:sldId id="364"/>
          </p14:sldIdLst>
        </p14:section>
        <p14:section name="Bílé pozadí - pro grafy, tabulky" id="{A5F989B2-BCC2-4952-A92D-AAAA0672CC2C}">
          <p14:sldIdLst/>
        </p14:section>
        <p14:section name="Konec prezentace" id="{8E45B595-FB37-4C84-85B5-E73080034C54}">
          <p14:sldIdLst>
            <p14:sldId id="27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rnohorsky Jan" initials="CJ" lastIdx="16" clrIdx="0">
    <p:extLst>
      <p:ext uri="{19B8F6BF-5375-455C-9EA6-DF929625EA0E}">
        <p15:presenceInfo xmlns:p15="http://schemas.microsoft.com/office/powerpoint/2012/main" userId="S-1-5-21-577094795-3224523113-2082681977-24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AE05"/>
    <a:srgbClr val="57ADC3"/>
    <a:srgbClr val="97194E"/>
    <a:srgbClr val="D3275C"/>
    <a:srgbClr val="941C41"/>
    <a:srgbClr val="DBDBDB"/>
    <a:srgbClr val="A8204A"/>
    <a:srgbClr val="8642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03BE20-E771-4F91-928D-517C774B953B}" v="10" dt="2026-04-10T09:39:54.982"/>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9" d="100"/>
          <a:sy n="69" d="100"/>
        </p:scale>
        <p:origin x="54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jchodová Monika" userId="faf40a2d-420c-47c1-9f47-bd8a5e12989d" providerId="ADAL" clId="{F57EF0E3-303E-4251-8544-8E6A92CBB9E1}"/>
    <pc:docChg chg="undo custSel addSld delSld modSld modSection">
      <pc:chgData name="Vejchodová Monika" userId="faf40a2d-420c-47c1-9f47-bd8a5e12989d" providerId="ADAL" clId="{F57EF0E3-303E-4251-8544-8E6A92CBB9E1}" dt="2026-04-10T09:42:22.583" v="201" actId="20577"/>
      <pc:docMkLst>
        <pc:docMk/>
      </pc:docMkLst>
      <pc:sldChg chg="modSp add mod">
        <pc:chgData name="Vejchodová Monika" userId="faf40a2d-420c-47c1-9f47-bd8a5e12989d" providerId="ADAL" clId="{F57EF0E3-303E-4251-8544-8E6A92CBB9E1}" dt="2026-04-10T09:32:31.547" v="31" actId="20577"/>
        <pc:sldMkLst>
          <pc:docMk/>
          <pc:sldMk cId="0" sldId="256"/>
        </pc:sldMkLst>
        <pc:spChg chg="mod">
          <ac:chgData name="Vejchodová Monika" userId="faf40a2d-420c-47c1-9f47-bd8a5e12989d" providerId="ADAL" clId="{F57EF0E3-303E-4251-8544-8E6A92CBB9E1}" dt="2026-04-10T09:32:31.547" v="31" actId="20577"/>
          <ac:spMkLst>
            <pc:docMk/>
            <pc:sldMk cId="0" sldId="256"/>
            <ac:spMk id="84" creationId="{00000000-0000-0000-0000-000000000000}"/>
          </ac:spMkLst>
        </pc:spChg>
      </pc:sldChg>
      <pc:sldChg chg="del">
        <pc:chgData name="Vejchodová Monika" userId="faf40a2d-420c-47c1-9f47-bd8a5e12989d" providerId="ADAL" clId="{F57EF0E3-303E-4251-8544-8E6A92CBB9E1}" dt="2026-04-10T09:32:20.964" v="1" actId="47"/>
        <pc:sldMkLst>
          <pc:docMk/>
          <pc:sldMk cId="3854314691" sldId="266"/>
        </pc:sldMkLst>
      </pc:sldChg>
      <pc:sldChg chg="add del">
        <pc:chgData name="Vejchodová Monika" userId="faf40a2d-420c-47c1-9f47-bd8a5e12989d" providerId="ADAL" clId="{F57EF0E3-303E-4251-8544-8E6A92CBB9E1}" dt="2026-04-10T09:37:10.656" v="107" actId="47"/>
        <pc:sldMkLst>
          <pc:docMk/>
          <pc:sldMk cId="236015407" sldId="270"/>
        </pc:sldMkLst>
      </pc:sldChg>
      <pc:sldChg chg="modSp add del mod">
        <pc:chgData name="Vejchodová Monika" userId="faf40a2d-420c-47c1-9f47-bd8a5e12989d" providerId="ADAL" clId="{F57EF0E3-303E-4251-8544-8E6A92CBB9E1}" dt="2026-04-10T09:40:21.917" v="156" actId="47"/>
        <pc:sldMkLst>
          <pc:docMk/>
          <pc:sldMk cId="3082493883" sldId="332"/>
        </pc:sldMkLst>
        <pc:spChg chg="mod">
          <ac:chgData name="Vejchodová Monika" userId="faf40a2d-420c-47c1-9f47-bd8a5e12989d" providerId="ADAL" clId="{F57EF0E3-303E-4251-8544-8E6A92CBB9E1}" dt="2026-04-10T09:37:56.716" v="127" actId="14100"/>
          <ac:spMkLst>
            <pc:docMk/>
            <pc:sldMk cId="3082493883" sldId="332"/>
            <ac:spMk id="2" creationId="{488C60F6-F43D-4D43-78F8-C595E33635F0}"/>
          </ac:spMkLst>
        </pc:spChg>
        <pc:spChg chg="mod">
          <ac:chgData name="Vejchodová Monika" userId="faf40a2d-420c-47c1-9f47-bd8a5e12989d" providerId="ADAL" clId="{F57EF0E3-303E-4251-8544-8E6A92CBB9E1}" dt="2026-04-10T09:37:33.638" v="125" actId="20577"/>
          <ac:spMkLst>
            <pc:docMk/>
            <pc:sldMk cId="3082493883" sldId="332"/>
            <ac:spMk id="10" creationId="{28D5C04D-4FEB-EE85-AE29-78261A1A2894}"/>
          </ac:spMkLst>
        </pc:spChg>
      </pc:sldChg>
      <pc:sldChg chg="modSp mod">
        <pc:chgData name="Vejchodová Monika" userId="faf40a2d-420c-47c1-9f47-bd8a5e12989d" providerId="ADAL" clId="{F57EF0E3-303E-4251-8544-8E6A92CBB9E1}" dt="2026-04-10T09:34:46.641" v="32" actId="207"/>
        <pc:sldMkLst>
          <pc:docMk/>
          <pc:sldMk cId="4213743531" sldId="349"/>
        </pc:sldMkLst>
        <pc:spChg chg="mod">
          <ac:chgData name="Vejchodová Monika" userId="faf40a2d-420c-47c1-9f47-bd8a5e12989d" providerId="ADAL" clId="{F57EF0E3-303E-4251-8544-8E6A92CBB9E1}" dt="2026-04-10T09:34:46.641" v="32" actId="207"/>
          <ac:spMkLst>
            <pc:docMk/>
            <pc:sldMk cId="4213743531" sldId="349"/>
            <ac:spMk id="5" creationId="{36C2A908-2F00-48CD-A691-C991D6F32A86}"/>
          </ac:spMkLst>
        </pc:spChg>
      </pc:sldChg>
      <pc:sldChg chg="modSp mod">
        <pc:chgData name="Vejchodová Monika" userId="faf40a2d-420c-47c1-9f47-bd8a5e12989d" providerId="ADAL" clId="{F57EF0E3-303E-4251-8544-8E6A92CBB9E1}" dt="2026-04-10T09:34:55.337" v="33" actId="207"/>
        <pc:sldMkLst>
          <pc:docMk/>
          <pc:sldMk cId="2413266565" sldId="350"/>
        </pc:sldMkLst>
        <pc:spChg chg="mod">
          <ac:chgData name="Vejchodová Monika" userId="faf40a2d-420c-47c1-9f47-bd8a5e12989d" providerId="ADAL" clId="{F57EF0E3-303E-4251-8544-8E6A92CBB9E1}" dt="2026-04-10T09:34:55.337" v="33" actId="207"/>
          <ac:spMkLst>
            <pc:docMk/>
            <pc:sldMk cId="2413266565" sldId="350"/>
            <ac:spMk id="5" creationId="{36C2A908-2F00-48CD-A691-C991D6F32A86}"/>
          </ac:spMkLst>
        </pc:spChg>
      </pc:sldChg>
      <pc:sldChg chg="del">
        <pc:chgData name="Vejchodová Monika" userId="faf40a2d-420c-47c1-9f47-bd8a5e12989d" providerId="ADAL" clId="{F57EF0E3-303E-4251-8544-8E6A92CBB9E1}" dt="2026-04-10T09:35:10.828" v="34" actId="47"/>
        <pc:sldMkLst>
          <pc:docMk/>
          <pc:sldMk cId="4141246018" sldId="352"/>
        </pc:sldMkLst>
      </pc:sldChg>
      <pc:sldChg chg="del">
        <pc:chgData name="Vejchodová Monika" userId="faf40a2d-420c-47c1-9f47-bd8a5e12989d" providerId="ADAL" clId="{F57EF0E3-303E-4251-8544-8E6A92CBB9E1}" dt="2026-04-10T09:35:14.756" v="35" actId="47"/>
        <pc:sldMkLst>
          <pc:docMk/>
          <pc:sldMk cId="207442845" sldId="364"/>
        </pc:sldMkLst>
      </pc:sldChg>
      <pc:sldChg chg="modSp add mod">
        <pc:chgData name="Vejchodová Monika" userId="faf40a2d-420c-47c1-9f47-bd8a5e12989d" providerId="ADAL" clId="{F57EF0E3-303E-4251-8544-8E6A92CBB9E1}" dt="2026-04-10T09:42:22.583" v="201" actId="20577"/>
        <pc:sldMkLst>
          <pc:docMk/>
          <pc:sldMk cId="3680485536" sldId="364"/>
        </pc:sldMkLst>
        <pc:spChg chg="mod">
          <ac:chgData name="Vejchodová Monika" userId="faf40a2d-420c-47c1-9f47-bd8a5e12989d" providerId="ADAL" clId="{F57EF0E3-303E-4251-8544-8E6A92CBB9E1}" dt="2026-04-10T09:38:23.109" v="147" actId="20577"/>
          <ac:spMkLst>
            <pc:docMk/>
            <pc:sldMk cId="3680485536" sldId="364"/>
            <ac:spMk id="4" creationId="{7250AD4B-2C2A-6D1D-19B3-C4DCEF6EF0A2}"/>
          </ac:spMkLst>
        </pc:spChg>
        <pc:spChg chg="mod">
          <ac:chgData name="Vejchodová Monika" userId="faf40a2d-420c-47c1-9f47-bd8a5e12989d" providerId="ADAL" clId="{F57EF0E3-303E-4251-8544-8E6A92CBB9E1}" dt="2026-04-10T09:42:22.583" v="201" actId="20577"/>
          <ac:spMkLst>
            <pc:docMk/>
            <pc:sldMk cId="3680485536" sldId="364"/>
            <ac:spMk id="5" creationId="{DC89D250-7954-85DF-3E52-B7216551BA31}"/>
          </ac:spMkLst>
        </pc:spChg>
      </pc:sldChg>
      <pc:sldChg chg="del">
        <pc:chgData name="Vejchodová Monika" userId="faf40a2d-420c-47c1-9f47-bd8a5e12989d" providerId="ADAL" clId="{F57EF0E3-303E-4251-8544-8E6A92CBB9E1}" dt="2026-04-10T09:35:19.355" v="37" actId="47"/>
        <pc:sldMkLst>
          <pc:docMk/>
          <pc:sldMk cId="2318565256" sldId="365"/>
        </pc:sldMkLst>
      </pc:sldChg>
      <pc:sldChg chg="del">
        <pc:chgData name="Vejchodová Monika" userId="faf40a2d-420c-47c1-9f47-bd8a5e12989d" providerId="ADAL" clId="{F57EF0E3-303E-4251-8544-8E6A92CBB9E1}" dt="2026-04-10T09:35:20.172" v="38" actId="47"/>
        <pc:sldMkLst>
          <pc:docMk/>
          <pc:sldMk cId="1510594406" sldId="366"/>
        </pc:sldMkLst>
      </pc:sldChg>
      <pc:sldChg chg="del">
        <pc:chgData name="Vejchodová Monika" userId="faf40a2d-420c-47c1-9f47-bd8a5e12989d" providerId="ADAL" clId="{F57EF0E3-303E-4251-8544-8E6A92CBB9E1}" dt="2026-04-10T09:35:20.811" v="39" actId="47"/>
        <pc:sldMkLst>
          <pc:docMk/>
          <pc:sldMk cId="4233909286" sldId="367"/>
        </pc:sldMkLst>
      </pc:sldChg>
      <pc:sldChg chg="del">
        <pc:chgData name="Vejchodová Monika" userId="faf40a2d-420c-47c1-9f47-bd8a5e12989d" providerId="ADAL" clId="{F57EF0E3-303E-4251-8544-8E6A92CBB9E1}" dt="2026-04-10T09:35:21.903" v="40" actId="47"/>
        <pc:sldMkLst>
          <pc:docMk/>
          <pc:sldMk cId="3815010496" sldId="368"/>
        </pc:sldMkLst>
      </pc:sldChg>
      <pc:sldChg chg="del">
        <pc:chgData name="Vejchodová Monika" userId="faf40a2d-420c-47c1-9f47-bd8a5e12989d" providerId="ADAL" clId="{F57EF0E3-303E-4251-8544-8E6A92CBB9E1}" dt="2026-04-10T09:35:17.922" v="36" actId="47"/>
        <pc:sldMkLst>
          <pc:docMk/>
          <pc:sldMk cId="2280514991" sldId="3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F10E1-DF97-4E3A-AB14-4C61AAA93E98}" type="datetimeFigureOut">
              <a:rPr lang="cs-CZ" smtClean="0"/>
              <a:t>10.04.2026</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1945D5-3A53-4E93-AA56-6D167B521637}" type="slidenum">
              <a:rPr lang="cs-CZ" smtClean="0"/>
              <a:t>‹#›</a:t>
            </a:fld>
            <a:endParaRPr lang="cs-CZ"/>
          </a:p>
        </p:txBody>
      </p:sp>
    </p:spTree>
    <p:extLst>
      <p:ext uri="{BB962C8B-B14F-4D97-AF65-F5344CB8AC3E}">
        <p14:creationId xmlns:p14="http://schemas.microsoft.com/office/powerpoint/2010/main" val="2216777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38B978F4-CE59-4A5B-B151-F6E41539878C}"/>
              </a:ext>
            </a:extLst>
          </p:cNvPr>
          <p:cNvSpPr>
            <a:spLocks noGrp="1"/>
          </p:cNvSpPr>
          <p:nvPr>
            <p:ph type="subTitle" idx="1" hasCustomPrompt="1"/>
          </p:nvPr>
        </p:nvSpPr>
        <p:spPr>
          <a:xfrm>
            <a:off x="838200" y="4867867"/>
            <a:ext cx="10515599" cy="883066"/>
          </a:xfrm>
        </p:spPr>
        <p:txBody>
          <a:bodyPr>
            <a:normAutofit/>
          </a:bodyPr>
          <a:lstStyle>
            <a:lvl1pPr marL="0" indent="0" algn="ctr">
              <a:buNone/>
              <a:defRPr sz="5400" b="1">
                <a:latin typeface="+mj-lt"/>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NÁZEV PŘEDNÁŠKY</a:t>
            </a:r>
          </a:p>
        </p:txBody>
      </p:sp>
      <p:pic>
        <p:nvPicPr>
          <p:cNvPr id="20" name="Grafický objekt 19">
            <a:extLst>
              <a:ext uri="{FF2B5EF4-FFF2-40B4-BE49-F238E27FC236}">
                <a16:creationId xmlns:a16="http://schemas.microsoft.com/office/drawing/2014/main" id="{040FDA09-4CDD-4054-ABA0-757F1597ACB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1275" t="4146" r="14279" b="-4146"/>
          <a:stretch/>
        </p:blipFill>
        <p:spPr>
          <a:xfrm>
            <a:off x="0" y="201854"/>
            <a:ext cx="12192000" cy="4034820"/>
          </a:xfrm>
          <a:prstGeom prst="rect">
            <a:avLst/>
          </a:prstGeom>
        </p:spPr>
      </p:pic>
      <p:pic>
        <p:nvPicPr>
          <p:cNvPr id="26" name="Obrázek 25">
            <a:extLst>
              <a:ext uri="{FF2B5EF4-FFF2-40B4-BE49-F238E27FC236}">
                <a16:creationId xmlns:a16="http://schemas.microsoft.com/office/drawing/2014/main" id="{2B69DFC5-3CDE-4CA6-A7A2-A8A3793439A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42504" y="358057"/>
            <a:ext cx="3722760" cy="3592593"/>
          </a:xfrm>
          <a:prstGeom prst="rect">
            <a:avLst/>
          </a:prstGeom>
        </p:spPr>
      </p:pic>
      <p:sp>
        <p:nvSpPr>
          <p:cNvPr id="9" name="Podnadpis 2">
            <a:extLst>
              <a:ext uri="{FF2B5EF4-FFF2-40B4-BE49-F238E27FC236}">
                <a16:creationId xmlns:a16="http://schemas.microsoft.com/office/drawing/2014/main" id="{83B5E3B2-C48C-4717-B249-E9EF5D452445}"/>
              </a:ext>
            </a:extLst>
          </p:cNvPr>
          <p:cNvSpPr txBox="1">
            <a:spLocks/>
          </p:cNvSpPr>
          <p:nvPr userDrawn="1"/>
        </p:nvSpPr>
        <p:spPr>
          <a:xfrm>
            <a:off x="838200" y="5926751"/>
            <a:ext cx="10515599" cy="7293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5400" b="1" kern="1200">
                <a:solidFill>
                  <a:schemeClr val="tx1"/>
                </a:solidFill>
                <a:latin typeface="Calibri bold" panose="020F0702030404030204" pitchFamily="34" charset="0"/>
                <a:ea typeface="+mn-ea"/>
                <a:cs typeface="Calibri bold" panose="020F07020304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cs-CZ" sz="3200">
              <a:latin typeface="Calibri" panose="020F0502020204030204" pitchFamily="34" charset="0"/>
              <a:cs typeface="Calibri" panose="020F0502020204030204" pitchFamily="34" charset="0"/>
            </a:endParaRPr>
          </a:p>
        </p:txBody>
      </p:sp>
      <p:sp>
        <p:nvSpPr>
          <p:cNvPr id="11" name="Nadpis 1">
            <a:extLst>
              <a:ext uri="{FF2B5EF4-FFF2-40B4-BE49-F238E27FC236}">
                <a16:creationId xmlns:a16="http://schemas.microsoft.com/office/drawing/2014/main" id="{9B163C24-6D53-4B03-8BD5-5341995891D5}"/>
              </a:ext>
            </a:extLst>
          </p:cNvPr>
          <p:cNvSpPr txBox="1">
            <a:spLocks/>
          </p:cNvSpPr>
          <p:nvPr userDrawn="1"/>
        </p:nvSpPr>
        <p:spPr>
          <a:xfrm>
            <a:off x="838200" y="4188145"/>
            <a:ext cx="10515599" cy="442227"/>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cs-CZ" sz="2800" b="1">
              <a:solidFill>
                <a:schemeClr val="tx1"/>
              </a:solidFill>
              <a:latin typeface="+mn-lt"/>
            </a:endParaRPr>
          </a:p>
        </p:txBody>
      </p:sp>
    </p:spTree>
    <p:extLst>
      <p:ext uri="{BB962C8B-B14F-4D97-AF65-F5344CB8AC3E}">
        <p14:creationId xmlns:p14="http://schemas.microsoft.com/office/powerpoint/2010/main" val="4238765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_Dva obsahy">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2C003E97-2503-4552-BFF0-0A51701E494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659" r="13027"/>
          <a:stretch/>
        </p:blipFill>
        <p:spPr>
          <a:xfrm>
            <a:off x="-1" y="2105026"/>
            <a:ext cx="12192001" cy="6070468"/>
          </a:xfrm>
          <a:prstGeom prst="rect">
            <a:avLst/>
          </a:prstGeom>
        </p:spPr>
      </p:pic>
      <p:sp>
        <p:nvSpPr>
          <p:cNvPr id="2" name="Nadpis 1">
            <a:extLst>
              <a:ext uri="{FF2B5EF4-FFF2-40B4-BE49-F238E27FC236}">
                <a16:creationId xmlns:a16="http://schemas.microsoft.com/office/drawing/2014/main" id="{363B7E35-02B2-465A-9377-49D84744AA17}"/>
              </a:ext>
            </a:extLst>
          </p:cNvPr>
          <p:cNvSpPr>
            <a:spLocks noGrp="1"/>
          </p:cNvSpPr>
          <p:nvPr>
            <p:ph type="title"/>
          </p:nvPr>
        </p:nvSpPr>
        <p:spPr>
          <a:xfrm>
            <a:off x="838200" y="1340593"/>
            <a:ext cx="10515600" cy="509588"/>
          </a:xfrm>
          <a:solidFill>
            <a:schemeClr val="bg1">
              <a:alpha val="62000"/>
            </a:schemeClr>
          </a:solidFill>
        </p:spPr>
        <p:txBody>
          <a:bodyPr/>
          <a:lstStyle>
            <a:lvl1pPr>
              <a:defRPr b="1">
                <a:latin typeface="+mj-lt"/>
              </a:defRPr>
            </a:lvl1pPr>
          </a:lstStyle>
          <a:p>
            <a:r>
              <a:rPr lang="cs-CZ"/>
              <a:t>Kliknutím lze upravit styl.</a:t>
            </a:r>
          </a:p>
        </p:txBody>
      </p:sp>
      <p:sp>
        <p:nvSpPr>
          <p:cNvPr id="3" name="Zástupný obsah 2">
            <a:extLst>
              <a:ext uri="{FF2B5EF4-FFF2-40B4-BE49-F238E27FC236}">
                <a16:creationId xmlns:a16="http://schemas.microsoft.com/office/drawing/2014/main" id="{66D3B025-E2FF-477A-8318-EF7BFF30DDE5}"/>
              </a:ext>
            </a:extLst>
          </p:cNvPr>
          <p:cNvSpPr>
            <a:spLocks noGrp="1"/>
          </p:cNvSpPr>
          <p:nvPr>
            <p:ph sz="half" idx="1"/>
          </p:nvPr>
        </p:nvSpPr>
        <p:spPr>
          <a:xfrm>
            <a:off x="838200" y="1985118"/>
            <a:ext cx="5181600" cy="4351338"/>
          </a:xfrm>
          <a:solidFill>
            <a:schemeClr val="bg1">
              <a:alpha val="62000"/>
            </a:schemeClr>
          </a:solidFill>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2D68D4A9-54E6-4F7A-B367-62CEF831CA0C}"/>
              </a:ext>
            </a:extLst>
          </p:cNvPr>
          <p:cNvSpPr>
            <a:spLocks noGrp="1"/>
          </p:cNvSpPr>
          <p:nvPr>
            <p:ph sz="half" idx="2"/>
          </p:nvPr>
        </p:nvSpPr>
        <p:spPr>
          <a:xfrm>
            <a:off x="6172200" y="1985118"/>
            <a:ext cx="5181600" cy="4351338"/>
          </a:xfrm>
          <a:solidFill>
            <a:schemeClr val="bg1">
              <a:alpha val="62000"/>
            </a:schemeClr>
          </a:solidFill>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pic>
        <p:nvPicPr>
          <p:cNvPr id="7" name="Obrázek 6">
            <a:extLst>
              <a:ext uri="{FF2B5EF4-FFF2-40B4-BE49-F238E27FC236}">
                <a16:creationId xmlns:a16="http://schemas.microsoft.com/office/drawing/2014/main" id="{0768454B-8DB0-42B1-A1CD-514FFCFBBB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6786" y="320676"/>
            <a:ext cx="1818904" cy="860424"/>
          </a:xfrm>
          <a:prstGeom prst="rect">
            <a:avLst/>
          </a:prstGeom>
        </p:spPr>
      </p:pic>
    </p:spTree>
    <p:extLst>
      <p:ext uri="{BB962C8B-B14F-4D97-AF65-F5344CB8AC3E}">
        <p14:creationId xmlns:p14="http://schemas.microsoft.com/office/powerpoint/2010/main" val="504197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Nadpis a obsah">
    <p:spTree>
      <p:nvGrpSpPr>
        <p:cNvPr id="1" name=""/>
        <p:cNvGrpSpPr/>
        <p:nvPr/>
      </p:nvGrpSpPr>
      <p:grpSpPr>
        <a:xfrm>
          <a:off x="0" y="0"/>
          <a:ext cx="0" cy="0"/>
          <a:chOff x="0" y="0"/>
          <a:chExt cx="0" cy="0"/>
        </a:xfrm>
      </p:grpSpPr>
      <p:pic>
        <p:nvPicPr>
          <p:cNvPr id="5" name="Grafický objekt 4">
            <a:extLst>
              <a:ext uri="{FF2B5EF4-FFF2-40B4-BE49-F238E27FC236}">
                <a16:creationId xmlns:a16="http://schemas.microsoft.com/office/drawing/2014/main" id="{BFF254B1-BBF4-40D6-8A5A-FFED7249885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659" r="13027"/>
          <a:stretch/>
        </p:blipFill>
        <p:spPr>
          <a:xfrm>
            <a:off x="-1" y="2105026"/>
            <a:ext cx="12192001" cy="6070468"/>
          </a:xfrm>
          <a:prstGeom prst="rect">
            <a:avLst/>
          </a:prstGeom>
        </p:spPr>
      </p:pic>
      <p:sp>
        <p:nvSpPr>
          <p:cNvPr id="7" name="Obdélník 6">
            <a:extLst>
              <a:ext uri="{FF2B5EF4-FFF2-40B4-BE49-F238E27FC236}">
                <a16:creationId xmlns:a16="http://schemas.microsoft.com/office/drawing/2014/main" id="{65B8D8BF-7D4B-4EF4-96A8-1932383E8DFB}"/>
              </a:ext>
            </a:extLst>
          </p:cNvPr>
          <p:cNvSpPr/>
          <p:nvPr userDrawn="1"/>
        </p:nvSpPr>
        <p:spPr>
          <a:xfrm>
            <a:off x="838200" y="1265275"/>
            <a:ext cx="10515600" cy="5184645"/>
          </a:xfrm>
          <a:prstGeom prst="rect">
            <a:avLst/>
          </a:prstGeom>
          <a:solidFill>
            <a:schemeClr val="bg1"/>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cs-CZ"/>
          </a:p>
        </p:txBody>
      </p:sp>
      <p:sp>
        <p:nvSpPr>
          <p:cNvPr id="8" name="Nadpis 1">
            <a:extLst>
              <a:ext uri="{FF2B5EF4-FFF2-40B4-BE49-F238E27FC236}">
                <a16:creationId xmlns:a16="http://schemas.microsoft.com/office/drawing/2014/main" id="{FEBF9151-4E65-4B27-958E-EDF1848BB114}"/>
              </a:ext>
            </a:extLst>
          </p:cNvPr>
          <p:cNvSpPr>
            <a:spLocks noGrp="1"/>
          </p:cNvSpPr>
          <p:nvPr>
            <p:ph type="title" hasCustomPrompt="1"/>
          </p:nvPr>
        </p:nvSpPr>
        <p:spPr>
          <a:xfrm>
            <a:off x="838200" y="1265275"/>
            <a:ext cx="10515600" cy="725668"/>
          </a:xfrm>
          <a:solidFill>
            <a:schemeClr val="bg1">
              <a:alpha val="62000"/>
            </a:schemeClr>
          </a:solidFill>
        </p:spPr>
        <p:txBody>
          <a:bodyPr/>
          <a:lstStyle>
            <a:lvl1pPr>
              <a:defRPr b="1">
                <a:latin typeface="+mj-lt"/>
              </a:defRPr>
            </a:lvl1pPr>
          </a:lstStyle>
          <a:p>
            <a:r>
              <a:rPr lang="cs-CZ"/>
              <a:t>Nadpis</a:t>
            </a:r>
          </a:p>
        </p:txBody>
      </p:sp>
      <p:sp>
        <p:nvSpPr>
          <p:cNvPr id="9" name="Zástupný obsah 2">
            <a:extLst>
              <a:ext uri="{FF2B5EF4-FFF2-40B4-BE49-F238E27FC236}">
                <a16:creationId xmlns:a16="http://schemas.microsoft.com/office/drawing/2014/main" id="{21F380F0-1EAC-4B96-B133-A3A65D4CDA2F}"/>
              </a:ext>
            </a:extLst>
          </p:cNvPr>
          <p:cNvSpPr>
            <a:spLocks noGrp="1"/>
          </p:cNvSpPr>
          <p:nvPr>
            <p:ph idx="1"/>
          </p:nvPr>
        </p:nvSpPr>
        <p:spPr>
          <a:xfrm>
            <a:off x="838200" y="2098582"/>
            <a:ext cx="10515600" cy="4351338"/>
          </a:xfrm>
          <a:solidFill>
            <a:schemeClr val="bg1"/>
          </a:solidFill>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846319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Nadpis a obsah">
    <p:spTree>
      <p:nvGrpSpPr>
        <p:cNvPr id="1" name=""/>
        <p:cNvGrpSpPr/>
        <p:nvPr/>
      </p:nvGrpSpPr>
      <p:grpSpPr>
        <a:xfrm>
          <a:off x="0" y="0"/>
          <a:ext cx="0" cy="0"/>
          <a:chOff x="0" y="0"/>
          <a:chExt cx="0" cy="0"/>
        </a:xfrm>
      </p:grpSpPr>
      <p:pic>
        <p:nvPicPr>
          <p:cNvPr id="5" name="Grafický objekt 4">
            <a:extLst>
              <a:ext uri="{FF2B5EF4-FFF2-40B4-BE49-F238E27FC236}">
                <a16:creationId xmlns:a16="http://schemas.microsoft.com/office/drawing/2014/main" id="{BFF254B1-BBF4-40D6-8A5A-FFED7249885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659" r="13027"/>
          <a:stretch/>
        </p:blipFill>
        <p:spPr>
          <a:xfrm>
            <a:off x="-1" y="2105026"/>
            <a:ext cx="12192001" cy="6070468"/>
          </a:xfrm>
          <a:prstGeom prst="rect">
            <a:avLst/>
          </a:prstGeom>
        </p:spPr>
      </p:pic>
      <p:sp>
        <p:nvSpPr>
          <p:cNvPr id="13" name="Obdélník 12">
            <a:extLst>
              <a:ext uri="{FF2B5EF4-FFF2-40B4-BE49-F238E27FC236}">
                <a16:creationId xmlns:a16="http://schemas.microsoft.com/office/drawing/2014/main" id="{13D4643B-5A8A-4BD9-A8C9-21401755DAF8}"/>
              </a:ext>
            </a:extLst>
          </p:cNvPr>
          <p:cNvSpPr/>
          <p:nvPr userDrawn="1"/>
        </p:nvSpPr>
        <p:spPr>
          <a:xfrm>
            <a:off x="838200" y="1265275"/>
            <a:ext cx="10515600" cy="5184645"/>
          </a:xfrm>
          <a:prstGeom prst="rect">
            <a:avLst/>
          </a:prstGeom>
          <a:solidFill>
            <a:schemeClr val="bg1"/>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cs-CZ"/>
          </a:p>
        </p:txBody>
      </p:sp>
      <p:sp>
        <p:nvSpPr>
          <p:cNvPr id="14" name="Nadpis 1">
            <a:extLst>
              <a:ext uri="{FF2B5EF4-FFF2-40B4-BE49-F238E27FC236}">
                <a16:creationId xmlns:a16="http://schemas.microsoft.com/office/drawing/2014/main" id="{35360AD3-13AE-46A8-8175-E4EBE33146CF}"/>
              </a:ext>
            </a:extLst>
          </p:cNvPr>
          <p:cNvSpPr>
            <a:spLocks noGrp="1"/>
          </p:cNvSpPr>
          <p:nvPr>
            <p:ph type="title" hasCustomPrompt="1"/>
          </p:nvPr>
        </p:nvSpPr>
        <p:spPr>
          <a:xfrm>
            <a:off x="838200" y="1265275"/>
            <a:ext cx="10515600" cy="725668"/>
          </a:xfrm>
          <a:solidFill>
            <a:schemeClr val="bg1">
              <a:alpha val="62000"/>
            </a:schemeClr>
          </a:solidFill>
        </p:spPr>
        <p:txBody>
          <a:bodyPr/>
          <a:lstStyle>
            <a:lvl1pPr>
              <a:defRPr b="1">
                <a:latin typeface="+mj-lt"/>
              </a:defRPr>
            </a:lvl1pPr>
          </a:lstStyle>
          <a:p>
            <a:r>
              <a:rPr lang="cs-CZ"/>
              <a:t>Nadpis</a:t>
            </a:r>
          </a:p>
        </p:txBody>
      </p:sp>
      <p:sp>
        <p:nvSpPr>
          <p:cNvPr id="15" name="Zástupný obsah 2">
            <a:extLst>
              <a:ext uri="{FF2B5EF4-FFF2-40B4-BE49-F238E27FC236}">
                <a16:creationId xmlns:a16="http://schemas.microsoft.com/office/drawing/2014/main" id="{B77ABA8E-41BD-4AFD-8923-488BCC74C9D7}"/>
              </a:ext>
            </a:extLst>
          </p:cNvPr>
          <p:cNvSpPr>
            <a:spLocks noGrp="1"/>
          </p:cNvSpPr>
          <p:nvPr>
            <p:ph idx="1"/>
          </p:nvPr>
        </p:nvSpPr>
        <p:spPr>
          <a:xfrm>
            <a:off x="838200" y="2098582"/>
            <a:ext cx="10515600" cy="4351338"/>
          </a:xfrm>
          <a:solidFill>
            <a:schemeClr val="bg1"/>
          </a:solidFill>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pic>
        <p:nvPicPr>
          <p:cNvPr id="17" name="Obrázek 16" descr="Obsah obrázku text&#10;&#10;Popis byl vytvořen automaticky">
            <a:extLst>
              <a:ext uri="{FF2B5EF4-FFF2-40B4-BE49-F238E27FC236}">
                <a16:creationId xmlns:a16="http://schemas.microsoft.com/office/drawing/2014/main" id="{6458A0E2-24DD-4CFE-A8CA-40407563137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91821"/>
          <a:stretch/>
        </p:blipFill>
        <p:spPr>
          <a:xfrm>
            <a:off x="7581014" y="373008"/>
            <a:ext cx="4228766" cy="433354"/>
          </a:xfrm>
          <a:prstGeom prst="rect">
            <a:avLst/>
          </a:prstGeom>
        </p:spPr>
      </p:pic>
    </p:spTree>
    <p:extLst>
      <p:ext uri="{BB962C8B-B14F-4D97-AF65-F5344CB8AC3E}">
        <p14:creationId xmlns:p14="http://schemas.microsoft.com/office/powerpoint/2010/main" val="3164032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5_Nadpis a obsah">
    <p:spTree>
      <p:nvGrpSpPr>
        <p:cNvPr id="1" name=""/>
        <p:cNvGrpSpPr/>
        <p:nvPr/>
      </p:nvGrpSpPr>
      <p:grpSpPr>
        <a:xfrm>
          <a:off x="0" y="0"/>
          <a:ext cx="0" cy="0"/>
          <a:chOff x="0" y="0"/>
          <a:chExt cx="0" cy="0"/>
        </a:xfrm>
      </p:grpSpPr>
      <p:pic>
        <p:nvPicPr>
          <p:cNvPr id="5" name="Grafický objekt 4">
            <a:extLst>
              <a:ext uri="{FF2B5EF4-FFF2-40B4-BE49-F238E27FC236}">
                <a16:creationId xmlns:a16="http://schemas.microsoft.com/office/drawing/2014/main" id="{BFF254B1-BBF4-40D6-8A5A-FFED7249885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659" r="13027"/>
          <a:stretch/>
        </p:blipFill>
        <p:spPr>
          <a:xfrm>
            <a:off x="-1" y="2105026"/>
            <a:ext cx="12192001" cy="6070468"/>
          </a:xfrm>
          <a:prstGeom prst="rect">
            <a:avLst/>
          </a:prstGeom>
        </p:spPr>
      </p:pic>
      <p:sp>
        <p:nvSpPr>
          <p:cNvPr id="7" name="Obdélník 6">
            <a:extLst>
              <a:ext uri="{FF2B5EF4-FFF2-40B4-BE49-F238E27FC236}">
                <a16:creationId xmlns:a16="http://schemas.microsoft.com/office/drawing/2014/main" id="{72DCC7EC-7BD1-46A5-BF69-84340F8629A6}"/>
              </a:ext>
            </a:extLst>
          </p:cNvPr>
          <p:cNvSpPr/>
          <p:nvPr userDrawn="1"/>
        </p:nvSpPr>
        <p:spPr>
          <a:xfrm>
            <a:off x="838200" y="1265275"/>
            <a:ext cx="10515600" cy="5184645"/>
          </a:xfrm>
          <a:prstGeom prst="rect">
            <a:avLst/>
          </a:prstGeom>
          <a:solidFill>
            <a:schemeClr val="bg1"/>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F34C64B7-312F-4631-ACAD-D3E692692218}"/>
              </a:ext>
            </a:extLst>
          </p:cNvPr>
          <p:cNvSpPr>
            <a:spLocks noGrp="1"/>
          </p:cNvSpPr>
          <p:nvPr>
            <p:ph type="title" hasCustomPrompt="1"/>
          </p:nvPr>
        </p:nvSpPr>
        <p:spPr>
          <a:xfrm>
            <a:off x="838200" y="1265275"/>
            <a:ext cx="10515600" cy="725668"/>
          </a:xfrm>
          <a:solidFill>
            <a:schemeClr val="bg1">
              <a:alpha val="62000"/>
            </a:schemeClr>
          </a:solidFill>
        </p:spPr>
        <p:txBody>
          <a:bodyPr/>
          <a:lstStyle>
            <a:lvl1pPr>
              <a:defRPr b="1">
                <a:latin typeface="+mj-lt"/>
              </a:defRPr>
            </a:lvl1pPr>
          </a:lstStyle>
          <a:p>
            <a:r>
              <a:rPr lang="cs-CZ"/>
              <a:t>Nadpis</a:t>
            </a:r>
          </a:p>
        </p:txBody>
      </p:sp>
      <p:sp>
        <p:nvSpPr>
          <p:cNvPr id="3" name="Zástupný obsah 2">
            <a:extLst>
              <a:ext uri="{FF2B5EF4-FFF2-40B4-BE49-F238E27FC236}">
                <a16:creationId xmlns:a16="http://schemas.microsoft.com/office/drawing/2014/main" id="{45D6042C-E193-43C2-963E-EC5D1ED28BDD}"/>
              </a:ext>
            </a:extLst>
          </p:cNvPr>
          <p:cNvSpPr>
            <a:spLocks noGrp="1"/>
          </p:cNvSpPr>
          <p:nvPr>
            <p:ph idx="1"/>
          </p:nvPr>
        </p:nvSpPr>
        <p:spPr>
          <a:xfrm>
            <a:off x="838200" y="2098582"/>
            <a:ext cx="10515600" cy="4351338"/>
          </a:xfrm>
          <a:solidFill>
            <a:schemeClr val="bg1"/>
          </a:solidFill>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pic>
        <p:nvPicPr>
          <p:cNvPr id="6" name="Obrázek 5">
            <a:extLst>
              <a:ext uri="{FF2B5EF4-FFF2-40B4-BE49-F238E27FC236}">
                <a16:creationId xmlns:a16="http://schemas.microsoft.com/office/drawing/2014/main" id="{CE3D4962-9668-41DD-A6B8-0621DED8C16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6786" y="320676"/>
            <a:ext cx="1818904" cy="860424"/>
          </a:xfrm>
          <a:prstGeom prst="rect">
            <a:avLst/>
          </a:prstGeom>
        </p:spPr>
      </p:pic>
    </p:spTree>
    <p:extLst>
      <p:ext uri="{BB962C8B-B14F-4D97-AF65-F5344CB8AC3E}">
        <p14:creationId xmlns:p14="http://schemas.microsoft.com/office/powerpoint/2010/main" val="3976902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lastní rozložení">
    <p:spTree>
      <p:nvGrpSpPr>
        <p:cNvPr id="1" name=""/>
        <p:cNvGrpSpPr/>
        <p:nvPr/>
      </p:nvGrpSpPr>
      <p:grpSpPr>
        <a:xfrm>
          <a:off x="0" y="0"/>
          <a:ext cx="0" cy="0"/>
          <a:chOff x="0" y="0"/>
          <a:chExt cx="0" cy="0"/>
        </a:xfrm>
      </p:grpSpPr>
      <p:sp>
        <p:nvSpPr>
          <p:cNvPr id="6" name="Nadpis 1">
            <a:extLst>
              <a:ext uri="{FF2B5EF4-FFF2-40B4-BE49-F238E27FC236}">
                <a16:creationId xmlns:a16="http://schemas.microsoft.com/office/drawing/2014/main" id="{2864ED8C-D76D-4EE4-8956-B1ABECE128FD}"/>
              </a:ext>
            </a:extLst>
          </p:cNvPr>
          <p:cNvSpPr>
            <a:spLocks noGrp="1"/>
          </p:cNvSpPr>
          <p:nvPr>
            <p:ph type="title" hasCustomPrompt="1"/>
          </p:nvPr>
        </p:nvSpPr>
        <p:spPr>
          <a:xfrm>
            <a:off x="832513" y="4249979"/>
            <a:ext cx="4572000" cy="2253446"/>
          </a:xfrm>
        </p:spPr>
        <p:txBody>
          <a:bodyPr/>
          <a:lstStyle>
            <a:lvl1pPr algn="l">
              <a:defRPr sz="4800">
                <a:latin typeface="+mj-lt"/>
              </a:defRPr>
            </a:lvl1pPr>
          </a:lstStyle>
          <a:p>
            <a:r>
              <a:rPr lang="cs-CZ"/>
              <a:t>Děkujeme </a:t>
            </a:r>
            <a:br>
              <a:rPr lang="cs-CZ"/>
            </a:br>
            <a:r>
              <a:rPr lang="cs-CZ"/>
              <a:t>za pozornost.</a:t>
            </a:r>
          </a:p>
        </p:txBody>
      </p:sp>
      <p:pic>
        <p:nvPicPr>
          <p:cNvPr id="3" name="Grafický objekt 2">
            <a:extLst>
              <a:ext uri="{FF2B5EF4-FFF2-40B4-BE49-F238E27FC236}">
                <a16:creationId xmlns:a16="http://schemas.microsoft.com/office/drawing/2014/main" id="{A543478B-EF3A-4179-AB8B-6047F49D430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7875" b="28330"/>
          <a:stretch/>
        </p:blipFill>
        <p:spPr>
          <a:xfrm>
            <a:off x="0" y="354576"/>
            <a:ext cx="13465817" cy="4028238"/>
          </a:xfrm>
          <a:prstGeom prst="rect">
            <a:avLst/>
          </a:prstGeom>
        </p:spPr>
      </p:pic>
    </p:spTree>
    <p:extLst>
      <p:ext uri="{BB962C8B-B14F-4D97-AF65-F5344CB8AC3E}">
        <p14:creationId xmlns:p14="http://schemas.microsoft.com/office/powerpoint/2010/main" val="3309898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Титульний слайд" type="title">
  <p:cSld name="Титульний слайд">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5"/>
          <p:cNvSpPr txBox="1">
            <a:spLocks noGrp="1"/>
          </p:cNvSpPr>
          <p:nvPr>
            <p:ph type="subTitle" idx="1"/>
          </p:nvPr>
        </p:nvSpPr>
        <p:spPr>
          <a:xfrm>
            <a:off x="1524000" y="3602037"/>
            <a:ext cx="9144000" cy="16557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18988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pic>
        <p:nvPicPr>
          <p:cNvPr id="5" name="Grafický objekt 4">
            <a:extLst>
              <a:ext uri="{FF2B5EF4-FFF2-40B4-BE49-F238E27FC236}">
                <a16:creationId xmlns:a16="http://schemas.microsoft.com/office/drawing/2014/main" id="{BFF254B1-BBF4-40D6-8A5A-FFED7249885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659" r="13027"/>
          <a:stretch/>
        </p:blipFill>
        <p:spPr>
          <a:xfrm>
            <a:off x="-1" y="2105026"/>
            <a:ext cx="12192001" cy="6070468"/>
          </a:xfrm>
          <a:prstGeom prst="rect">
            <a:avLst/>
          </a:prstGeom>
        </p:spPr>
      </p:pic>
      <p:sp>
        <p:nvSpPr>
          <p:cNvPr id="2" name="Nadpis 1">
            <a:extLst>
              <a:ext uri="{FF2B5EF4-FFF2-40B4-BE49-F238E27FC236}">
                <a16:creationId xmlns:a16="http://schemas.microsoft.com/office/drawing/2014/main" id="{F34C64B7-312F-4631-ACAD-D3E692692218}"/>
              </a:ext>
            </a:extLst>
          </p:cNvPr>
          <p:cNvSpPr>
            <a:spLocks noGrp="1"/>
          </p:cNvSpPr>
          <p:nvPr>
            <p:ph type="title" hasCustomPrompt="1"/>
          </p:nvPr>
        </p:nvSpPr>
        <p:spPr>
          <a:xfrm>
            <a:off x="838200" y="1076613"/>
            <a:ext cx="10515600" cy="914330"/>
          </a:xfrm>
          <a:solidFill>
            <a:schemeClr val="bg1">
              <a:alpha val="62000"/>
            </a:schemeClr>
          </a:solidFill>
        </p:spPr>
        <p:txBody>
          <a:bodyPr/>
          <a:lstStyle>
            <a:lvl1pPr>
              <a:defRPr b="1">
                <a:latin typeface="+mj-lt"/>
              </a:defRPr>
            </a:lvl1pPr>
          </a:lstStyle>
          <a:p>
            <a:r>
              <a:rPr lang="cs-CZ"/>
              <a:t>Nadpis</a:t>
            </a:r>
          </a:p>
        </p:txBody>
      </p:sp>
      <p:sp>
        <p:nvSpPr>
          <p:cNvPr id="3" name="Zástupný obsah 2">
            <a:extLst>
              <a:ext uri="{FF2B5EF4-FFF2-40B4-BE49-F238E27FC236}">
                <a16:creationId xmlns:a16="http://schemas.microsoft.com/office/drawing/2014/main" id="{45D6042C-E193-43C2-963E-EC5D1ED28BDD}"/>
              </a:ext>
            </a:extLst>
          </p:cNvPr>
          <p:cNvSpPr>
            <a:spLocks noGrp="1"/>
          </p:cNvSpPr>
          <p:nvPr>
            <p:ph idx="1"/>
          </p:nvPr>
        </p:nvSpPr>
        <p:spPr>
          <a:xfrm>
            <a:off x="838200" y="2098582"/>
            <a:ext cx="10515600" cy="4351338"/>
          </a:xfrm>
          <a:solidFill>
            <a:schemeClr val="bg1">
              <a:alpha val="62000"/>
            </a:schemeClr>
          </a:solidFill>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801979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Nadpis a obsah">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5F19CB12-2BB6-4503-9F37-E748B4DA3C0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659" r="13027"/>
          <a:stretch/>
        </p:blipFill>
        <p:spPr>
          <a:xfrm>
            <a:off x="-1" y="2105026"/>
            <a:ext cx="12192001" cy="6070468"/>
          </a:xfrm>
          <a:prstGeom prst="rect">
            <a:avLst/>
          </a:prstGeom>
        </p:spPr>
      </p:pic>
      <p:sp>
        <p:nvSpPr>
          <p:cNvPr id="2" name="Nadpis 1">
            <a:extLst>
              <a:ext uri="{FF2B5EF4-FFF2-40B4-BE49-F238E27FC236}">
                <a16:creationId xmlns:a16="http://schemas.microsoft.com/office/drawing/2014/main" id="{F34C64B7-312F-4631-ACAD-D3E692692218}"/>
              </a:ext>
            </a:extLst>
          </p:cNvPr>
          <p:cNvSpPr>
            <a:spLocks noGrp="1"/>
          </p:cNvSpPr>
          <p:nvPr>
            <p:ph type="title" hasCustomPrompt="1"/>
          </p:nvPr>
        </p:nvSpPr>
        <p:spPr>
          <a:xfrm>
            <a:off x="838200" y="1076613"/>
            <a:ext cx="10515600" cy="914330"/>
          </a:xfrm>
          <a:solidFill>
            <a:schemeClr val="bg1">
              <a:alpha val="62000"/>
            </a:schemeClr>
          </a:solidFill>
        </p:spPr>
        <p:txBody>
          <a:bodyPr/>
          <a:lstStyle>
            <a:lvl1pPr>
              <a:defRPr b="1">
                <a:latin typeface="+mj-lt"/>
              </a:defRPr>
            </a:lvl1pPr>
          </a:lstStyle>
          <a:p>
            <a:r>
              <a:rPr lang="cs-CZ"/>
              <a:t>Nadpis</a:t>
            </a:r>
          </a:p>
        </p:txBody>
      </p:sp>
      <p:sp>
        <p:nvSpPr>
          <p:cNvPr id="3" name="Zástupný obsah 2">
            <a:extLst>
              <a:ext uri="{FF2B5EF4-FFF2-40B4-BE49-F238E27FC236}">
                <a16:creationId xmlns:a16="http://schemas.microsoft.com/office/drawing/2014/main" id="{45D6042C-E193-43C2-963E-EC5D1ED28BDD}"/>
              </a:ext>
            </a:extLst>
          </p:cNvPr>
          <p:cNvSpPr>
            <a:spLocks noGrp="1"/>
          </p:cNvSpPr>
          <p:nvPr>
            <p:ph idx="1"/>
          </p:nvPr>
        </p:nvSpPr>
        <p:spPr>
          <a:xfrm>
            <a:off x="838200" y="2098582"/>
            <a:ext cx="10515600" cy="4351338"/>
          </a:xfrm>
          <a:solidFill>
            <a:schemeClr val="bg1">
              <a:alpha val="62000"/>
            </a:schemeClr>
          </a:solidFill>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pic>
        <p:nvPicPr>
          <p:cNvPr id="7" name="Obrázek 6" descr="Obsah obrázku text&#10;&#10;Popis byl vytvořen automaticky">
            <a:extLst>
              <a:ext uri="{FF2B5EF4-FFF2-40B4-BE49-F238E27FC236}">
                <a16:creationId xmlns:a16="http://schemas.microsoft.com/office/drawing/2014/main" id="{6ED9E257-B278-4A32-BB2B-A071116F4D0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91821"/>
          <a:stretch/>
        </p:blipFill>
        <p:spPr>
          <a:xfrm>
            <a:off x="7581014" y="373008"/>
            <a:ext cx="4228766" cy="433354"/>
          </a:xfrm>
          <a:prstGeom prst="rect">
            <a:avLst/>
          </a:prstGeom>
        </p:spPr>
      </p:pic>
    </p:spTree>
    <p:extLst>
      <p:ext uri="{BB962C8B-B14F-4D97-AF65-F5344CB8AC3E}">
        <p14:creationId xmlns:p14="http://schemas.microsoft.com/office/powerpoint/2010/main" val="179743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Nadpis a obsah">
    <p:spTree>
      <p:nvGrpSpPr>
        <p:cNvPr id="1" name=""/>
        <p:cNvGrpSpPr/>
        <p:nvPr/>
      </p:nvGrpSpPr>
      <p:grpSpPr>
        <a:xfrm>
          <a:off x="0" y="0"/>
          <a:ext cx="0" cy="0"/>
          <a:chOff x="0" y="0"/>
          <a:chExt cx="0" cy="0"/>
        </a:xfrm>
      </p:grpSpPr>
      <p:pic>
        <p:nvPicPr>
          <p:cNvPr id="5" name="Grafický objekt 4">
            <a:extLst>
              <a:ext uri="{FF2B5EF4-FFF2-40B4-BE49-F238E27FC236}">
                <a16:creationId xmlns:a16="http://schemas.microsoft.com/office/drawing/2014/main" id="{BFF254B1-BBF4-40D6-8A5A-FFED7249885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659" r="13027"/>
          <a:stretch/>
        </p:blipFill>
        <p:spPr>
          <a:xfrm>
            <a:off x="-1" y="2105026"/>
            <a:ext cx="12192001" cy="6070468"/>
          </a:xfrm>
          <a:prstGeom prst="rect">
            <a:avLst/>
          </a:prstGeom>
        </p:spPr>
      </p:pic>
      <p:sp>
        <p:nvSpPr>
          <p:cNvPr id="2" name="Nadpis 1">
            <a:extLst>
              <a:ext uri="{FF2B5EF4-FFF2-40B4-BE49-F238E27FC236}">
                <a16:creationId xmlns:a16="http://schemas.microsoft.com/office/drawing/2014/main" id="{F34C64B7-312F-4631-ACAD-D3E692692218}"/>
              </a:ext>
            </a:extLst>
          </p:cNvPr>
          <p:cNvSpPr>
            <a:spLocks noGrp="1"/>
          </p:cNvSpPr>
          <p:nvPr>
            <p:ph type="title" hasCustomPrompt="1"/>
          </p:nvPr>
        </p:nvSpPr>
        <p:spPr>
          <a:xfrm>
            <a:off x="838200" y="1265275"/>
            <a:ext cx="10515600" cy="725668"/>
          </a:xfrm>
          <a:solidFill>
            <a:schemeClr val="bg1">
              <a:alpha val="62000"/>
            </a:schemeClr>
          </a:solidFill>
        </p:spPr>
        <p:txBody>
          <a:bodyPr/>
          <a:lstStyle>
            <a:lvl1pPr>
              <a:defRPr b="1">
                <a:latin typeface="+mj-lt"/>
              </a:defRPr>
            </a:lvl1pPr>
          </a:lstStyle>
          <a:p>
            <a:r>
              <a:rPr lang="cs-CZ"/>
              <a:t>Nadpis</a:t>
            </a:r>
          </a:p>
        </p:txBody>
      </p:sp>
      <p:sp>
        <p:nvSpPr>
          <p:cNvPr id="3" name="Zástupný obsah 2">
            <a:extLst>
              <a:ext uri="{FF2B5EF4-FFF2-40B4-BE49-F238E27FC236}">
                <a16:creationId xmlns:a16="http://schemas.microsoft.com/office/drawing/2014/main" id="{45D6042C-E193-43C2-963E-EC5D1ED28BDD}"/>
              </a:ext>
            </a:extLst>
          </p:cNvPr>
          <p:cNvSpPr>
            <a:spLocks noGrp="1"/>
          </p:cNvSpPr>
          <p:nvPr>
            <p:ph idx="1"/>
          </p:nvPr>
        </p:nvSpPr>
        <p:spPr>
          <a:xfrm>
            <a:off x="838200" y="2098582"/>
            <a:ext cx="10515600" cy="4351338"/>
          </a:xfrm>
          <a:solidFill>
            <a:schemeClr val="bg1">
              <a:alpha val="62000"/>
            </a:schemeClr>
          </a:solidFill>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pic>
        <p:nvPicPr>
          <p:cNvPr id="6" name="Obrázek 5">
            <a:extLst>
              <a:ext uri="{FF2B5EF4-FFF2-40B4-BE49-F238E27FC236}">
                <a16:creationId xmlns:a16="http://schemas.microsoft.com/office/drawing/2014/main" id="{CE3D4962-9668-41DD-A6B8-0621DED8C16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6786" y="320676"/>
            <a:ext cx="1818904" cy="860424"/>
          </a:xfrm>
          <a:prstGeom prst="rect">
            <a:avLst/>
          </a:prstGeom>
        </p:spPr>
      </p:pic>
    </p:spTree>
    <p:extLst>
      <p:ext uri="{BB962C8B-B14F-4D97-AF65-F5344CB8AC3E}">
        <p14:creationId xmlns:p14="http://schemas.microsoft.com/office/powerpoint/2010/main" val="135655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Záhlaví oddílu">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92479858-77A7-4A03-8805-D0E6E901979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659" r="13027"/>
          <a:stretch/>
        </p:blipFill>
        <p:spPr>
          <a:xfrm>
            <a:off x="-1" y="2105026"/>
            <a:ext cx="12192001" cy="6070468"/>
          </a:xfrm>
          <a:prstGeom prst="rect">
            <a:avLst/>
          </a:prstGeom>
        </p:spPr>
      </p:pic>
      <p:sp>
        <p:nvSpPr>
          <p:cNvPr id="2" name="Nadpis 1">
            <a:extLst>
              <a:ext uri="{FF2B5EF4-FFF2-40B4-BE49-F238E27FC236}">
                <a16:creationId xmlns:a16="http://schemas.microsoft.com/office/drawing/2014/main" id="{1EB504D2-95C8-4DA6-AE9F-4E110424069E}"/>
              </a:ext>
            </a:extLst>
          </p:cNvPr>
          <p:cNvSpPr>
            <a:spLocks noGrp="1"/>
          </p:cNvSpPr>
          <p:nvPr>
            <p:ph type="title"/>
          </p:nvPr>
        </p:nvSpPr>
        <p:spPr>
          <a:xfrm>
            <a:off x="831850" y="942268"/>
            <a:ext cx="10515600" cy="953208"/>
          </a:xfrm>
          <a:solidFill>
            <a:schemeClr val="bg1">
              <a:alpha val="62000"/>
            </a:schemeClr>
          </a:solidFill>
        </p:spPr>
        <p:txBody>
          <a:bodyPr anchor="b"/>
          <a:lstStyle>
            <a:lvl1pPr>
              <a:defRPr sz="6000" b="1">
                <a:latin typeface="+mj-lt"/>
              </a:defRPr>
            </a:lvl1pPr>
          </a:lstStyle>
          <a:p>
            <a:r>
              <a:rPr lang="cs-CZ"/>
              <a:t>Kliknutím lze upravit styl.</a:t>
            </a:r>
          </a:p>
        </p:txBody>
      </p:sp>
      <p:sp>
        <p:nvSpPr>
          <p:cNvPr id="3" name="Zástupný text 2">
            <a:extLst>
              <a:ext uri="{FF2B5EF4-FFF2-40B4-BE49-F238E27FC236}">
                <a16:creationId xmlns:a16="http://schemas.microsoft.com/office/drawing/2014/main" id="{96E83180-1670-4977-8535-659EEBCC1E18}"/>
              </a:ext>
            </a:extLst>
          </p:cNvPr>
          <p:cNvSpPr>
            <a:spLocks noGrp="1"/>
          </p:cNvSpPr>
          <p:nvPr>
            <p:ph type="body" idx="1"/>
          </p:nvPr>
        </p:nvSpPr>
        <p:spPr>
          <a:xfrm>
            <a:off x="831850" y="2752725"/>
            <a:ext cx="10515600" cy="2924175"/>
          </a:xfrm>
          <a:solidFill>
            <a:schemeClr val="bg1">
              <a:alpha val="62000"/>
            </a:schemeClr>
          </a:solidFill>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cs-CZ"/>
          </a:p>
        </p:txBody>
      </p:sp>
    </p:spTree>
    <p:extLst>
      <p:ext uri="{BB962C8B-B14F-4D97-AF65-F5344CB8AC3E}">
        <p14:creationId xmlns:p14="http://schemas.microsoft.com/office/powerpoint/2010/main" val="1519961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Záhlaví oddílu">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92479858-77A7-4A03-8805-D0E6E901979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659" r="13027"/>
          <a:stretch/>
        </p:blipFill>
        <p:spPr>
          <a:xfrm>
            <a:off x="-1" y="2105026"/>
            <a:ext cx="12192001" cy="6070468"/>
          </a:xfrm>
          <a:prstGeom prst="rect">
            <a:avLst/>
          </a:prstGeom>
        </p:spPr>
      </p:pic>
      <p:sp>
        <p:nvSpPr>
          <p:cNvPr id="2" name="Nadpis 1">
            <a:extLst>
              <a:ext uri="{FF2B5EF4-FFF2-40B4-BE49-F238E27FC236}">
                <a16:creationId xmlns:a16="http://schemas.microsoft.com/office/drawing/2014/main" id="{1EB504D2-95C8-4DA6-AE9F-4E110424069E}"/>
              </a:ext>
            </a:extLst>
          </p:cNvPr>
          <p:cNvSpPr>
            <a:spLocks noGrp="1"/>
          </p:cNvSpPr>
          <p:nvPr>
            <p:ph type="title"/>
          </p:nvPr>
        </p:nvSpPr>
        <p:spPr>
          <a:xfrm>
            <a:off x="831850" y="1230149"/>
            <a:ext cx="10515600" cy="866553"/>
          </a:xfrm>
          <a:solidFill>
            <a:schemeClr val="bg1">
              <a:alpha val="62000"/>
            </a:schemeClr>
          </a:solidFill>
        </p:spPr>
        <p:txBody>
          <a:bodyPr anchor="b"/>
          <a:lstStyle>
            <a:lvl1pPr>
              <a:defRPr sz="6000" b="1">
                <a:latin typeface="+mj-lt"/>
              </a:defRPr>
            </a:lvl1pPr>
          </a:lstStyle>
          <a:p>
            <a:r>
              <a:rPr lang="cs-CZ"/>
              <a:t>Kliknutím lze upravit styl.</a:t>
            </a:r>
          </a:p>
        </p:txBody>
      </p:sp>
      <p:sp>
        <p:nvSpPr>
          <p:cNvPr id="3" name="Zástupný text 2">
            <a:extLst>
              <a:ext uri="{FF2B5EF4-FFF2-40B4-BE49-F238E27FC236}">
                <a16:creationId xmlns:a16="http://schemas.microsoft.com/office/drawing/2014/main" id="{96E83180-1670-4977-8535-659EEBCC1E18}"/>
              </a:ext>
            </a:extLst>
          </p:cNvPr>
          <p:cNvSpPr>
            <a:spLocks noGrp="1"/>
          </p:cNvSpPr>
          <p:nvPr>
            <p:ph type="body" idx="1"/>
          </p:nvPr>
        </p:nvSpPr>
        <p:spPr>
          <a:xfrm>
            <a:off x="831850" y="2752725"/>
            <a:ext cx="10515600" cy="2924175"/>
          </a:xfrm>
          <a:solidFill>
            <a:schemeClr val="bg1">
              <a:alpha val="62000"/>
            </a:schemeClr>
          </a:solidFill>
        </p:spPr>
        <p:txBody>
          <a:bodyPr/>
          <a:lstStyle>
            <a:lvl1pPr marL="0" indent="0">
              <a:buNone/>
              <a:defRPr sz="24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cs-CZ"/>
          </a:p>
        </p:txBody>
      </p:sp>
      <p:pic>
        <p:nvPicPr>
          <p:cNvPr id="6" name="Obrázek 5" descr="Obsah obrázku text&#10;&#10;Popis byl vytvořen automaticky">
            <a:extLst>
              <a:ext uri="{FF2B5EF4-FFF2-40B4-BE49-F238E27FC236}">
                <a16:creationId xmlns:a16="http://schemas.microsoft.com/office/drawing/2014/main" id="{FC653042-25CA-4265-A5B6-4B35181A363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91821"/>
          <a:stretch/>
        </p:blipFill>
        <p:spPr>
          <a:xfrm>
            <a:off x="7581014" y="373008"/>
            <a:ext cx="4228766" cy="433354"/>
          </a:xfrm>
          <a:prstGeom prst="rect">
            <a:avLst/>
          </a:prstGeom>
        </p:spPr>
      </p:pic>
    </p:spTree>
    <p:extLst>
      <p:ext uri="{BB962C8B-B14F-4D97-AF65-F5344CB8AC3E}">
        <p14:creationId xmlns:p14="http://schemas.microsoft.com/office/powerpoint/2010/main" val="3206245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pic>
        <p:nvPicPr>
          <p:cNvPr id="5" name="Grafický objekt 4">
            <a:extLst>
              <a:ext uri="{FF2B5EF4-FFF2-40B4-BE49-F238E27FC236}">
                <a16:creationId xmlns:a16="http://schemas.microsoft.com/office/drawing/2014/main" id="{1EF2BD10-4BD1-4021-8F52-6080177EA3C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659" r="13027"/>
          <a:stretch/>
        </p:blipFill>
        <p:spPr>
          <a:xfrm>
            <a:off x="-1" y="2105026"/>
            <a:ext cx="12192001" cy="6070468"/>
          </a:xfrm>
          <a:prstGeom prst="rect">
            <a:avLst/>
          </a:prstGeom>
        </p:spPr>
      </p:pic>
      <p:sp>
        <p:nvSpPr>
          <p:cNvPr id="2" name="Nadpis 1">
            <a:extLst>
              <a:ext uri="{FF2B5EF4-FFF2-40B4-BE49-F238E27FC236}">
                <a16:creationId xmlns:a16="http://schemas.microsoft.com/office/drawing/2014/main" id="{1EB504D2-95C8-4DA6-AE9F-4E110424069E}"/>
              </a:ext>
            </a:extLst>
          </p:cNvPr>
          <p:cNvSpPr>
            <a:spLocks noGrp="1"/>
          </p:cNvSpPr>
          <p:nvPr>
            <p:ph type="title"/>
          </p:nvPr>
        </p:nvSpPr>
        <p:spPr>
          <a:xfrm>
            <a:off x="831850" y="1350335"/>
            <a:ext cx="10515600" cy="1126774"/>
          </a:xfrm>
          <a:solidFill>
            <a:schemeClr val="bg1">
              <a:alpha val="62000"/>
            </a:schemeClr>
          </a:solidFill>
        </p:spPr>
        <p:txBody>
          <a:bodyPr anchor="b"/>
          <a:lstStyle>
            <a:lvl1pPr>
              <a:defRPr sz="6000" b="1">
                <a:latin typeface="+mj-lt"/>
              </a:defRPr>
            </a:lvl1pPr>
          </a:lstStyle>
          <a:p>
            <a:r>
              <a:rPr lang="cs-CZ"/>
              <a:t>Kliknutím lze upravit styl.</a:t>
            </a:r>
          </a:p>
        </p:txBody>
      </p:sp>
      <p:sp>
        <p:nvSpPr>
          <p:cNvPr id="3" name="Zástupný text 2">
            <a:extLst>
              <a:ext uri="{FF2B5EF4-FFF2-40B4-BE49-F238E27FC236}">
                <a16:creationId xmlns:a16="http://schemas.microsoft.com/office/drawing/2014/main" id="{96E83180-1670-4977-8535-659EEBCC1E18}"/>
              </a:ext>
            </a:extLst>
          </p:cNvPr>
          <p:cNvSpPr>
            <a:spLocks noGrp="1"/>
          </p:cNvSpPr>
          <p:nvPr>
            <p:ph type="body" idx="1"/>
          </p:nvPr>
        </p:nvSpPr>
        <p:spPr>
          <a:xfrm>
            <a:off x="831850" y="2752725"/>
            <a:ext cx="10515600" cy="2924175"/>
          </a:xfrm>
          <a:solidFill>
            <a:schemeClr val="bg1">
              <a:alpha val="62000"/>
            </a:schemeClr>
          </a:solidFill>
        </p:spPr>
        <p:txBody>
          <a:bodyPr/>
          <a:lstStyle>
            <a:lvl1pPr marL="0" indent="0">
              <a:buNone/>
              <a:defRPr sz="24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pic>
        <p:nvPicPr>
          <p:cNvPr id="7" name="Obrázek 6">
            <a:extLst>
              <a:ext uri="{FF2B5EF4-FFF2-40B4-BE49-F238E27FC236}">
                <a16:creationId xmlns:a16="http://schemas.microsoft.com/office/drawing/2014/main" id="{D8975AE3-DE1D-4FB3-A568-13C3F8FB099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6786" y="320676"/>
            <a:ext cx="1818904" cy="860424"/>
          </a:xfrm>
          <a:prstGeom prst="rect">
            <a:avLst/>
          </a:prstGeom>
        </p:spPr>
      </p:pic>
    </p:spTree>
    <p:extLst>
      <p:ext uri="{BB962C8B-B14F-4D97-AF65-F5344CB8AC3E}">
        <p14:creationId xmlns:p14="http://schemas.microsoft.com/office/powerpoint/2010/main" val="3353002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2C003E97-2503-4552-BFF0-0A51701E494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659" r="13027"/>
          <a:stretch/>
        </p:blipFill>
        <p:spPr>
          <a:xfrm>
            <a:off x="-1" y="2105026"/>
            <a:ext cx="12192001" cy="6070468"/>
          </a:xfrm>
          <a:prstGeom prst="rect">
            <a:avLst/>
          </a:prstGeom>
        </p:spPr>
      </p:pic>
      <p:sp>
        <p:nvSpPr>
          <p:cNvPr id="2" name="Nadpis 1">
            <a:extLst>
              <a:ext uri="{FF2B5EF4-FFF2-40B4-BE49-F238E27FC236}">
                <a16:creationId xmlns:a16="http://schemas.microsoft.com/office/drawing/2014/main" id="{363B7E35-02B2-465A-9377-49D84744AA17}"/>
              </a:ext>
            </a:extLst>
          </p:cNvPr>
          <p:cNvSpPr>
            <a:spLocks noGrp="1"/>
          </p:cNvSpPr>
          <p:nvPr>
            <p:ph type="title"/>
          </p:nvPr>
        </p:nvSpPr>
        <p:spPr>
          <a:xfrm>
            <a:off x="838200" y="967357"/>
            <a:ext cx="10515600" cy="723331"/>
          </a:xfrm>
          <a:solidFill>
            <a:schemeClr val="bg1">
              <a:alpha val="62000"/>
            </a:schemeClr>
          </a:solidFill>
        </p:spPr>
        <p:txBody>
          <a:bodyPr/>
          <a:lstStyle>
            <a:lvl1pPr>
              <a:defRPr b="1">
                <a:latin typeface="+mj-lt"/>
              </a:defRPr>
            </a:lvl1pPr>
          </a:lstStyle>
          <a:p>
            <a:r>
              <a:rPr lang="cs-CZ"/>
              <a:t>Kliknutím lze upravit styl.</a:t>
            </a:r>
          </a:p>
        </p:txBody>
      </p:sp>
      <p:sp>
        <p:nvSpPr>
          <p:cNvPr id="3" name="Zástupný obsah 2">
            <a:extLst>
              <a:ext uri="{FF2B5EF4-FFF2-40B4-BE49-F238E27FC236}">
                <a16:creationId xmlns:a16="http://schemas.microsoft.com/office/drawing/2014/main" id="{66D3B025-E2FF-477A-8318-EF7BFF30DDE5}"/>
              </a:ext>
            </a:extLst>
          </p:cNvPr>
          <p:cNvSpPr>
            <a:spLocks noGrp="1"/>
          </p:cNvSpPr>
          <p:nvPr>
            <p:ph sz="half" idx="1"/>
          </p:nvPr>
        </p:nvSpPr>
        <p:spPr>
          <a:xfrm>
            <a:off x="838200" y="1825625"/>
            <a:ext cx="5181600" cy="4351338"/>
          </a:xfrm>
          <a:solidFill>
            <a:schemeClr val="bg1">
              <a:alpha val="62000"/>
            </a:schemeClr>
          </a:solidFill>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2D68D4A9-54E6-4F7A-B367-62CEF831CA0C}"/>
              </a:ext>
            </a:extLst>
          </p:cNvPr>
          <p:cNvSpPr>
            <a:spLocks noGrp="1"/>
          </p:cNvSpPr>
          <p:nvPr>
            <p:ph sz="half" idx="2"/>
          </p:nvPr>
        </p:nvSpPr>
        <p:spPr>
          <a:xfrm>
            <a:off x="6172200" y="1825625"/>
            <a:ext cx="5181600" cy="4351338"/>
          </a:xfrm>
          <a:solidFill>
            <a:schemeClr val="bg1">
              <a:alpha val="62000"/>
            </a:schemeClr>
          </a:solidFill>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155245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Dva obsahy">
    <p:spTree>
      <p:nvGrpSpPr>
        <p:cNvPr id="1" name=""/>
        <p:cNvGrpSpPr/>
        <p:nvPr/>
      </p:nvGrpSpPr>
      <p:grpSpPr>
        <a:xfrm>
          <a:off x="0" y="0"/>
          <a:ext cx="0" cy="0"/>
          <a:chOff x="0" y="0"/>
          <a:chExt cx="0" cy="0"/>
        </a:xfrm>
      </p:grpSpPr>
      <p:pic>
        <p:nvPicPr>
          <p:cNvPr id="10" name="Grafický objekt 9">
            <a:extLst>
              <a:ext uri="{FF2B5EF4-FFF2-40B4-BE49-F238E27FC236}">
                <a16:creationId xmlns:a16="http://schemas.microsoft.com/office/drawing/2014/main" id="{739E20E2-1ADE-4774-8215-4E8FC2EFDC2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659" r="13027"/>
          <a:stretch/>
        </p:blipFill>
        <p:spPr>
          <a:xfrm>
            <a:off x="-1" y="2105026"/>
            <a:ext cx="12192001" cy="6070468"/>
          </a:xfrm>
          <a:prstGeom prst="rect">
            <a:avLst/>
          </a:prstGeom>
        </p:spPr>
      </p:pic>
      <p:sp>
        <p:nvSpPr>
          <p:cNvPr id="2" name="Nadpis 1">
            <a:extLst>
              <a:ext uri="{FF2B5EF4-FFF2-40B4-BE49-F238E27FC236}">
                <a16:creationId xmlns:a16="http://schemas.microsoft.com/office/drawing/2014/main" id="{363B7E35-02B2-465A-9377-49D84744AA17}"/>
              </a:ext>
            </a:extLst>
          </p:cNvPr>
          <p:cNvSpPr>
            <a:spLocks noGrp="1"/>
          </p:cNvSpPr>
          <p:nvPr>
            <p:ph type="title"/>
          </p:nvPr>
        </p:nvSpPr>
        <p:spPr>
          <a:xfrm>
            <a:off x="838200" y="967357"/>
            <a:ext cx="10515600" cy="723331"/>
          </a:xfrm>
          <a:solidFill>
            <a:schemeClr val="bg1">
              <a:alpha val="62000"/>
            </a:schemeClr>
          </a:solidFill>
        </p:spPr>
        <p:txBody>
          <a:bodyPr/>
          <a:lstStyle>
            <a:lvl1pPr>
              <a:defRPr b="1">
                <a:latin typeface="+mj-lt"/>
                <a:cs typeface="Times New Roman" panose="02020603050405020304" pitchFamily="18" charset="0"/>
              </a:defRPr>
            </a:lvl1pPr>
          </a:lstStyle>
          <a:p>
            <a:r>
              <a:rPr lang="cs-CZ"/>
              <a:t>Kliknutím lze upravit styl.</a:t>
            </a:r>
          </a:p>
        </p:txBody>
      </p:sp>
      <p:sp>
        <p:nvSpPr>
          <p:cNvPr id="3" name="Zástupný obsah 2">
            <a:extLst>
              <a:ext uri="{FF2B5EF4-FFF2-40B4-BE49-F238E27FC236}">
                <a16:creationId xmlns:a16="http://schemas.microsoft.com/office/drawing/2014/main" id="{66D3B025-E2FF-477A-8318-EF7BFF30DDE5}"/>
              </a:ext>
            </a:extLst>
          </p:cNvPr>
          <p:cNvSpPr>
            <a:spLocks noGrp="1"/>
          </p:cNvSpPr>
          <p:nvPr>
            <p:ph sz="half" idx="1"/>
          </p:nvPr>
        </p:nvSpPr>
        <p:spPr>
          <a:xfrm>
            <a:off x="838200" y="1825625"/>
            <a:ext cx="5181600" cy="4351338"/>
          </a:xfrm>
          <a:solidFill>
            <a:schemeClr val="bg1">
              <a:alpha val="62000"/>
            </a:schemeClr>
          </a:solidFill>
        </p:spPr>
        <p:txBody>
          <a:bodyPr/>
          <a:lstStyle>
            <a:lvl1pPr>
              <a:defRPr>
                <a:latin typeface="+mn-lt"/>
                <a:cs typeface="Times New Roman" panose="02020603050405020304" pitchFamily="18" charset="0"/>
              </a:defRPr>
            </a:lvl1pPr>
            <a:lvl2pPr>
              <a:defRPr>
                <a:latin typeface="+mn-lt"/>
                <a:cs typeface="Times New Roman" panose="02020603050405020304" pitchFamily="18" charset="0"/>
              </a:defRPr>
            </a:lvl2pPr>
            <a:lvl3pPr>
              <a:defRPr>
                <a:latin typeface="+mn-lt"/>
                <a:cs typeface="Times New Roman" panose="02020603050405020304" pitchFamily="18" charset="0"/>
              </a:defRPr>
            </a:lvl3pPr>
            <a:lvl4pPr>
              <a:defRPr>
                <a:latin typeface="+mn-lt"/>
                <a:cs typeface="Times New Roman" panose="02020603050405020304" pitchFamily="18" charset="0"/>
              </a:defRPr>
            </a:lvl4pPr>
            <a:lvl5pPr>
              <a:defRPr>
                <a:latin typeface="+mn-lt"/>
                <a:cs typeface="Times New Roman" panose="02020603050405020304" pitchFamily="18"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2D68D4A9-54E6-4F7A-B367-62CEF831CA0C}"/>
              </a:ext>
            </a:extLst>
          </p:cNvPr>
          <p:cNvSpPr>
            <a:spLocks noGrp="1"/>
          </p:cNvSpPr>
          <p:nvPr>
            <p:ph sz="half" idx="2"/>
          </p:nvPr>
        </p:nvSpPr>
        <p:spPr>
          <a:xfrm>
            <a:off x="6172200" y="1825625"/>
            <a:ext cx="5181600" cy="4351338"/>
          </a:xfrm>
          <a:solidFill>
            <a:schemeClr val="bg1">
              <a:alpha val="62000"/>
            </a:schemeClr>
          </a:solidFill>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pic>
        <p:nvPicPr>
          <p:cNvPr id="11" name="Obrázek 10" descr="Obsah obrázku text&#10;&#10;Popis byl vytvořen automaticky">
            <a:extLst>
              <a:ext uri="{FF2B5EF4-FFF2-40B4-BE49-F238E27FC236}">
                <a16:creationId xmlns:a16="http://schemas.microsoft.com/office/drawing/2014/main" id="{2524FB12-6F18-4EE5-8CB5-C77BBC56E17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91821"/>
          <a:stretch/>
        </p:blipFill>
        <p:spPr>
          <a:xfrm>
            <a:off x="7581014" y="373008"/>
            <a:ext cx="4228766" cy="433354"/>
          </a:xfrm>
          <a:prstGeom prst="rect">
            <a:avLst/>
          </a:prstGeom>
        </p:spPr>
      </p:pic>
    </p:spTree>
    <p:extLst>
      <p:ext uri="{BB962C8B-B14F-4D97-AF65-F5344CB8AC3E}">
        <p14:creationId xmlns:p14="http://schemas.microsoft.com/office/powerpoint/2010/main" val="3656024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B2E3AD2E-F053-4DAB-ACB5-7ED19A2A09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914C635D-907C-4B4A-B52C-94DA473A7C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AFCD01E-37CE-4533-9F32-0208CE6E4F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048FD-A6C3-4236-99EE-75E417806F4D}" type="datetimeFigureOut">
              <a:rPr lang="cs-CZ" smtClean="0"/>
              <a:t>10.04.2026</a:t>
            </a:fld>
            <a:endParaRPr lang="cs-CZ"/>
          </a:p>
        </p:txBody>
      </p:sp>
      <p:sp>
        <p:nvSpPr>
          <p:cNvPr id="5" name="Zástupný symbol pro zápatí 4">
            <a:extLst>
              <a:ext uri="{FF2B5EF4-FFF2-40B4-BE49-F238E27FC236}">
                <a16:creationId xmlns:a16="http://schemas.microsoft.com/office/drawing/2014/main" id="{298EFBD4-F771-4442-9523-49D6EB0EE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7A3590F2-1106-4009-B19E-26CD35F84C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D30F0-CC34-4D85-8524-9209ED0B5AFA}" type="slidenum">
              <a:rPr lang="cs-CZ" smtClean="0"/>
              <a:t>‹#›</a:t>
            </a:fld>
            <a:endParaRPr lang="cs-CZ"/>
          </a:p>
        </p:txBody>
      </p:sp>
    </p:spTree>
    <p:extLst>
      <p:ext uri="{BB962C8B-B14F-4D97-AF65-F5344CB8AC3E}">
        <p14:creationId xmlns:p14="http://schemas.microsoft.com/office/powerpoint/2010/main" val="1175992636"/>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62" r:id="rId3"/>
    <p:sldLayoutId id="2147483666" r:id="rId4"/>
    <p:sldLayoutId id="2147483663" r:id="rId5"/>
    <p:sldLayoutId id="2147483665" r:id="rId6"/>
    <p:sldLayoutId id="2147483651" r:id="rId7"/>
    <p:sldLayoutId id="2147483652" r:id="rId8"/>
    <p:sldLayoutId id="2147483664" r:id="rId9"/>
    <p:sldLayoutId id="2147483667" r:id="rId10"/>
    <p:sldLayoutId id="2147483668" r:id="rId11"/>
    <p:sldLayoutId id="2147483669" r:id="rId12"/>
    <p:sldLayoutId id="2147483670" r:id="rId13"/>
    <p:sldLayoutId id="2147483661"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235325" y="1546426"/>
            <a:ext cx="10596600" cy="3619500"/>
          </a:xfrm>
          <a:prstGeom prst="rect">
            <a:avLst/>
          </a:prstGeom>
          <a:noFill/>
          <a:ln>
            <a:noFill/>
          </a:ln>
        </p:spPr>
        <p:txBody>
          <a:bodyPr spcFirstLastPara="1" vert="horz" wrap="square" lIns="91425" tIns="45700" rIns="91425" bIns="45700" rtlCol="0" anchor="ctr" anchorCtr="0">
            <a:noAutofit/>
          </a:bodyPr>
          <a:lstStyle/>
          <a:p>
            <a:pPr>
              <a:buClr>
                <a:srgbClr val="191B6A"/>
              </a:buClr>
              <a:buSzPts val="9600"/>
            </a:pPr>
            <a:r>
              <a:rPr lang="en-GB" sz="6400" b="1" dirty="0">
                <a:solidFill>
                  <a:srgbClr val="191B6A"/>
                </a:solidFill>
                <a:latin typeface="Plus Jakarta Sans"/>
                <a:ea typeface="Plus Jakarta Sans"/>
                <a:cs typeface="Plus Jakarta Sans"/>
                <a:sym typeface="Plus Jakarta Sans"/>
              </a:rPr>
              <a:t>WIDE </a:t>
            </a:r>
            <a:r>
              <a:rPr lang="en-GB" sz="6400" b="1" dirty="0" err="1">
                <a:solidFill>
                  <a:srgbClr val="191B6A"/>
                </a:solidFill>
                <a:latin typeface="Plus Jakarta Sans"/>
                <a:ea typeface="Plus Jakarta Sans"/>
                <a:cs typeface="Plus Jakarta Sans"/>
                <a:sym typeface="Plus Jakarta Sans"/>
              </a:rPr>
              <a:t>AcrossEU</a:t>
            </a:r>
            <a:br>
              <a:rPr lang="en-GB" sz="4700" b="1" dirty="0">
                <a:solidFill>
                  <a:srgbClr val="191B6A"/>
                </a:solidFill>
                <a:latin typeface="Plus Jakarta Sans"/>
                <a:ea typeface="Plus Jakarta Sans"/>
                <a:cs typeface="Plus Jakarta Sans"/>
                <a:sym typeface="Plus Jakarta Sans"/>
              </a:rPr>
            </a:br>
            <a:r>
              <a:rPr lang="cs-CZ" sz="4267" b="1" dirty="0">
                <a:solidFill>
                  <a:srgbClr val="191B6A"/>
                </a:solidFill>
                <a:latin typeface="Plus Jakarta Sans"/>
                <a:ea typeface="Plus Jakarta Sans"/>
                <a:cs typeface="Plus Jakarta Sans"/>
                <a:sym typeface="Plus Jakarta Sans"/>
              </a:rPr>
              <a:t>Litomyšl</a:t>
            </a:r>
            <a:r>
              <a:rPr lang="en-GB" sz="4267" b="1" dirty="0">
                <a:solidFill>
                  <a:srgbClr val="191B6A"/>
                </a:solidFill>
                <a:latin typeface="Plus Jakarta Sans"/>
                <a:ea typeface="Plus Jakarta Sans"/>
                <a:cs typeface="Plus Jakarta Sans"/>
                <a:sym typeface="Plus Jakarta Sans"/>
              </a:rPr>
              <a:t>, 1</a:t>
            </a:r>
            <a:r>
              <a:rPr lang="cs-CZ" sz="4267" b="1" dirty="0">
                <a:solidFill>
                  <a:srgbClr val="191B6A"/>
                </a:solidFill>
                <a:latin typeface="Plus Jakarta Sans"/>
                <a:ea typeface="Plus Jakarta Sans"/>
                <a:cs typeface="Plus Jakarta Sans"/>
                <a:sym typeface="Plus Jakarta Sans"/>
              </a:rPr>
              <a:t>6</a:t>
            </a:r>
            <a:r>
              <a:rPr lang="en-GB" sz="4267" b="1" dirty="0">
                <a:solidFill>
                  <a:srgbClr val="191B6A"/>
                </a:solidFill>
                <a:latin typeface="Plus Jakarta Sans"/>
                <a:ea typeface="Plus Jakarta Sans"/>
                <a:cs typeface="Plus Jakarta Sans"/>
                <a:sym typeface="Plus Jakarta Sans"/>
              </a:rPr>
              <a:t>.</a:t>
            </a:r>
            <a:r>
              <a:rPr lang="cs-CZ" sz="4267" b="1" dirty="0">
                <a:solidFill>
                  <a:srgbClr val="191B6A"/>
                </a:solidFill>
                <a:latin typeface="Plus Jakarta Sans"/>
                <a:ea typeface="Plus Jakarta Sans"/>
                <a:cs typeface="Plus Jakarta Sans"/>
                <a:sym typeface="Plus Jakarta Sans"/>
              </a:rPr>
              <a:t>04</a:t>
            </a:r>
            <a:r>
              <a:rPr lang="en-GB" sz="4267" b="1" dirty="0">
                <a:solidFill>
                  <a:srgbClr val="191B6A"/>
                </a:solidFill>
                <a:latin typeface="Plus Jakarta Sans"/>
                <a:ea typeface="Plus Jakarta Sans"/>
                <a:cs typeface="Plus Jakarta Sans"/>
                <a:sym typeface="Plus Jakarta Sans"/>
              </a:rPr>
              <a:t>.202</a:t>
            </a:r>
            <a:r>
              <a:rPr lang="cs-CZ" sz="4267" b="1" dirty="0">
                <a:solidFill>
                  <a:srgbClr val="191B6A"/>
                </a:solidFill>
                <a:latin typeface="Plus Jakarta Sans"/>
                <a:ea typeface="Plus Jakarta Sans"/>
                <a:cs typeface="Plus Jakarta Sans"/>
                <a:sym typeface="Plus Jakarta Sans"/>
              </a:rPr>
              <a:t>6</a:t>
            </a:r>
            <a:endParaRPr lang="en-GB" sz="3900" b="1" dirty="0">
              <a:solidFill>
                <a:srgbClr val="78AEF2"/>
              </a:solidFill>
            </a:endParaRPr>
          </a:p>
        </p:txBody>
      </p:sp>
      <p:pic>
        <p:nvPicPr>
          <p:cNvPr id="85" name="Google Shape;85;p1"/>
          <p:cNvPicPr preferRelativeResize="0"/>
          <p:nvPr/>
        </p:nvPicPr>
        <p:blipFill rotWithShape="1">
          <a:blip r:embed="rId3">
            <a:alphaModFix/>
          </a:blip>
          <a:srcRect/>
          <a:stretch/>
        </p:blipFill>
        <p:spPr>
          <a:xfrm>
            <a:off x="9714745" y="5766339"/>
            <a:ext cx="2305883" cy="787923"/>
          </a:xfrm>
          <a:prstGeom prst="rect">
            <a:avLst/>
          </a:prstGeom>
          <a:noFill/>
          <a:ln>
            <a:noFill/>
          </a:ln>
        </p:spPr>
      </p:pic>
      <p:pic>
        <p:nvPicPr>
          <p:cNvPr id="86" name="Google Shape;86;p1"/>
          <p:cNvPicPr preferRelativeResize="0"/>
          <p:nvPr/>
        </p:nvPicPr>
        <p:blipFill rotWithShape="1">
          <a:blip r:embed="rId4">
            <a:alphaModFix/>
          </a:blip>
          <a:srcRect/>
          <a:stretch/>
        </p:blipFill>
        <p:spPr>
          <a:xfrm>
            <a:off x="9165718" y="273047"/>
            <a:ext cx="770469" cy="770469"/>
          </a:xfrm>
          <a:prstGeom prst="rect">
            <a:avLst/>
          </a:prstGeom>
          <a:noFill/>
          <a:ln>
            <a:noFill/>
          </a:ln>
        </p:spPr>
      </p:pic>
      <p:pic>
        <p:nvPicPr>
          <p:cNvPr id="87" name="Google Shape;87;p1" descr="University of Lapland, Finland | Study.eu"/>
          <p:cNvPicPr preferRelativeResize="0"/>
          <p:nvPr/>
        </p:nvPicPr>
        <p:blipFill rotWithShape="1">
          <a:blip r:embed="rId5">
            <a:alphaModFix/>
          </a:blip>
          <a:srcRect l="2177" t="11360" r="2674" b="7458"/>
          <a:stretch/>
        </p:blipFill>
        <p:spPr>
          <a:xfrm>
            <a:off x="6632728" y="429209"/>
            <a:ext cx="2079627" cy="516792"/>
          </a:xfrm>
          <a:prstGeom prst="rect">
            <a:avLst/>
          </a:prstGeom>
          <a:noFill/>
          <a:ln>
            <a:noFill/>
          </a:ln>
        </p:spPr>
      </p:pic>
      <p:pic>
        <p:nvPicPr>
          <p:cNvPr id="88" name="Google Shape;88;p1"/>
          <p:cNvPicPr preferRelativeResize="0"/>
          <p:nvPr/>
        </p:nvPicPr>
        <p:blipFill rotWithShape="1">
          <a:blip r:embed="rId6">
            <a:alphaModFix/>
          </a:blip>
          <a:srcRect/>
          <a:stretch/>
        </p:blipFill>
        <p:spPr>
          <a:xfrm>
            <a:off x="4499301" y="387426"/>
            <a:ext cx="1589175" cy="600351"/>
          </a:xfrm>
          <a:prstGeom prst="rect">
            <a:avLst/>
          </a:prstGeom>
          <a:noFill/>
          <a:ln>
            <a:noFill/>
          </a:ln>
        </p:spPr>
      </p:pic>
      <p:pic>
        <p:nvPicPr>
          <p:cNvPr id="89" name="Google Shape;89;p1" descr="Пардубицкий университет — Википедия"/>
          <p:cNvPicPr preferRelativeResize="0"/>
          <p:nvPr/>
        </p:nvPicPr>
        <p:blipFill rotWithShape="1">
          <a:blip r:embed="rId7">
            <a:alphaModFix/>
          </a:blip>
          <a:srcRect/>
          <a:stretch/>
        </p:blipFill>
        <p:spPr>
          <a:xfrm>
            <a:off x="1392021" y="331722"/>
            <a:ext cx="1446887" cy="770468"/>
          </a:xfrm>
          <a:prstGeom prst="rect">
            <a:avLst/>
          </a:prstGeom>
          <a:noFill/>
          <a:ln>
            <a:noFill/>
          </a:ln>
        </p:spPr>
      </p:pic>
      <p:sp>
        <p:nvSpPr>
          <p:cNvPr id="90" name="Google Shape;90;p1"/>
          <p:cNvSpPr txBox="1"/>
          <p:nvPr/>
        </p:nvSpPr>
        <p:spPr>
          <a:xfrm>
            <a:off x="4720820" y="5766339"/>
            <a:ext cx="4958221" cy="787923"/>
          </a:xfrm>
          <a:prstGeom prst="rect">
            <a:avLst/>
          </a:prstGeom>
          <a:noFill/>
          <a:ln>
            <a:noFill/>
          </a:ln>
        </p:spPr>
        <p:txBody>
          <a:bodyPr spcFirstLastPara="1" wrap="square" lIns="91425" tIns="45700" rIns="91425" bIns="45700" anchor="ctr" anchorCtr="0">
            <a:noAutofit/>
          </a:bodyPr>
          <a:lstStyle/>
          <a:p>
            <a:pPr>
              <a:lnSpc>
                <a:spcPct val="90000"/>
              </a:lnSpc>
              <a:buClr>
                <a:srgbClr val="004890"/>
              </a:buClr>
              <a:buSzPts val="1200"/>
            </a:pPr>
            <a:r>
              <a:rPr lang="en-US" sz="1200">
                <a:solidFill>
                  <a:srgbClr val="004890"/>
                </a:solidFill>
                <a:latin typeface="Plus Jakarta Sans"/>
                <a:ea typeface="Plus Jakarta Sans"/>
                <a:cs typeface="Plus Jakarta Sans"/>
                <a:sym typeface="Plus Jakarta Sans"/>
              </a:rPr>
              <a:t>Funded   by   the   European   Union. Views   and   opinions   expressed   are   however   those   of  the   author  (s)   only   and   do   not   necessarily   reflect   those   of   the   European   Union   or  European   Research   Executive   Agency.   Neither   the   European   Union   nor   the   granting  authority   can   be   held   responsible   for   them.</a:t>
            </a:r>
            <a:endParaRPr sz="1200">
              <a:solidFill>
                <a:srgbClr val="004890"/>
              </a:solidFill>
            </a:endParaRPr>
          </a:p>
        </p:txBody>
      </p:sp>
      <p:pic>
        <p:nvPicPr>
          <p:cNvPr id="91" name="Google Shape;91;p1"/>
          <p:cNvPicPr preferRelativeResize="0"/>
          <p:nvPr/>
        </p:nvPicPr>
        <p:blipFill rotWithShape="1">
          <a:blip r:embed="rId8">
            <a:alphaModFix/>
          </a:blip>
          <a:srcRect l="1" r="-988"/>
          <a:stretch/>
        </p:blipFill>
        <p:spPr>
          <a:xfrm>
            <a:off x="1392020" y="5855989"/>
            <a:ext cx="3258885" cy="600359"/>
          </a:xfrm>
          <a:prstGeom prst="rect">
            <a:avLst/>
          </a:prstGeom>
          <a:noFill/>
          <a:ln>
            <a:noFill/>
          </a:ln>
        </p:spPr>
      </p:pic>
      <p:sp>
        <p:nvSpPr>
          <p:cNvPr id="92" name="Google Shape;92;p1"/>
          <p:cNvSpPr/>
          <p:nvPr/>
        </p:nvSpPr>
        <p:spPr>
          <a:xfrm rot="-5400000">
            <a:off x="-2981806" y="2992274"/>
            <a:ext cx="6858003" cy="873455"/>
          </a:xfrm>
          <a:prstGeom prst="rect">
            <a:avLst/>
          </a:prstGeom>
          <a:solidFill>
            <a:srgbClr val="191B6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buSzPts val="1800"/>
            </a:pPr>
            <a:endParaRPr>
              <a:solidFill>
                <a:schemeClr val="lt1"/>
              </a:solidFill>
              <a:latin typeface="Calibri"/>
              <a:ea typeface="Calibri"/>
              <a:cs typeface="Calibri"/>
              <a:sym typeface="Calibri"/>
            </a:endParaRPr>
          </a:p>
        </p:txBody>
      </p:sp>
      <p:pic>
        <p:nvPicPr>
          <p:cNvPr id="93" name="Google Shape;93;p1"/>
          <p:cNvPicPr preferRelativeResize="0"/>
          <p:nvPr/>
        </p:nvPicPr>
        <p:blipFill rotWithShape="1">
          <a:blip r:embed="rId9">
            <a:alphaModFix/>
          </a:blip>
          <a:srcRect l="-2260" t="2260" r="2260" b="20331"/>
          <a:stretch/>
        </p:blipFill>
        <p:spPr>
          <a:xfrm>
            <a:off x="8089860" y="3799593"/>
            <a:ext cx="4102131" cy="3174311"/>
          </a:xfrm>
          <a:prstGeom prst="rect">
            <a:avLst/>
          </a:prstGeom>
          <a:noFill/>
          <a:ln>
            <a:noFill/>
          </a:ln>
        </p:spPr>
      </p:pic>
      <p:pic>
        <p:nvPicPr>
          <p:cNvPr id="94" name="Google Shape;94;p1"/>
          <p:cNvPicPr preferRelativeResize="0"/>
          <p:nvPr/>
        </p:nvPicPr>
        <p:blipFill>
          <a:blip r:embed="rId10">
            <a:alphaModFix/>
          </a:blip>
          <a:stretch>
            <a:fillRect/>
          </a:stretch>
        </p:blipFill>
        <p:spPr>
          <a:xfrm>
            <a:off x="2918965" y="331726"/>
            <a:ext cx="1261411" cy="787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633412F-15FD-4CB0-BCC7-7D333F0B604F}"/>
              </a:ext>
            </a:extLst>
          </p:cNvPr>
          <p:cNvSpPr>
            <a:spLocks noGrp="1"/>
          </p:cNvSpPr>
          <p:nvPr>
            <p:ph type="title"/>
          </p:nvPr>
        </p:nvSpPr>
        <p:spPr>
          <a:xfrm>
            <a:off x="838200" y="342901"/>
            <a:ext cx="10515600" cy="922563"/>
          </a:xfrm>
        </p:spPr>
        <p:txBody>
          <a:bodyPr>
            <a:normAutofit fontScale="90000"/>
          </a:bodyPr>
          <a:lstStyle/>
          <a:p>
            <a:br>
              <a:rPr lang="cs-CZ"/>
            </a:br>
            <a:r>
              <a:rPr lang="cs-CZ" sz="3600">
                <a:solidFill>
                  <a:schemeClr val="accent1"/>
                </a:solidFill>
              </a:rPr>
              <a:t>WP4</a:t>
            </a:r>
            <a:r>
              <a:rPr lang="cs-CZ" sz="3600"/>
              <a:t> R&amp;I </a:t>
            </a:r>
            <a:r>
              <a:rPr lang="cs-CZ" sz="3600" err="1"/>
              <a:t>valorisation</a:t>
            </a:r>
            <a:r>
              <a:rPr lang="cs-CZ" sz="3600"/>
              <a:t>, </a:t>
            </a:r>
            <a:r>
              <a:rPr lang="cs-CZ" sz="3600" err="1"/>
              <a:t>policy</a:t>
            </a:r>
            <a:r>
              <a:rPr lang="cs-CZ" sz="3600"/>
              <a:t> support and </a:t>
            </a:r>
            <a:r>
              <a:rPr lang="cs-CZ" sz="3600" err="1"/>
              <a:t>synergies</a:t>
            </a:r>
            <a:r>
              <a:rPr lang="cs-CZ" sz="3600"/>
              <a:t> (UKIM, M4–M38)</a:t>
            </a:r>
          </a:p>
        </p:txBody>
      </p:sp>
      <p:sp>
        <p:nvSpPr>
          <p:cNvPr id="5" name="Zástupný text 4">
            <a:extLst>
              <a:ext uri="{FF2B5EF4-FFF2-40B4-BE49-F238E27FC236}">
                <a16:creationId xmlns:a16="http://schemas.microsoft.com/office/drawing/2014/main" id="{36C2A908-2F00-48CD-A691-C991D6F32A86}"/>
              </a:ext>
            </a:extLst>
          </p:cNvPr>
          <p:cNvSpPr>
            <a:spLocks noGrp="1"/>
          </p:cNvSpPr>
          <p:nvPr>
            <p:ph type="body" idx="1"/>
          </p:nvPr>
        </p:nvSpPr>
        <p:spPr>
          <a:xfrm>
            <a:off x="838200" y="1450570"/>
            <a:ext cx="10515600" cy="4526281"/>
          </a:xfrm>
        </p:spPr>
        <p:txBody>
          <a:bodyPr>
            <a:noAutofit/>
          </a:bodyPr>
          <a:lstStyle/>
          <a:p>
            <a:pPr algn="just">
              <a:spcBef>
                <a:spcPct val="0"/>
              </a:spcBef>
            </a:pPr>
            <a:r>
              <a:rPr lang="cs-CZ" sz="2600">
                <a:latin typeface="+mn-lt"/>
              </a:rPr>
              <a:t>T4.1	</a:t>
            </a:r>
            <a:r>
              <a:rPr lang="cs-CZ" sz="2600" b="1" err="1">
                <a:latin typeface="+mn-lt"/>
              </a:rPr>
              <a:t>Engancing</a:t>
            </a:r>
            <a:r>
              <a:rPr lang="cs-CZ" sz="2600" b="1">
                <a:latin typeface="+mn-lt"/>
              </a:rPr>
              <a:t> joint </a:t>
            </a:r>
            <a:r>
              <a:rPr lang="cs-CZ" sz="2600" b="1" err="1">
                <a:latin typeface="+mn-lt"/>
              </a:rPr>
              <a:t>actions</a:t>
            </a:r>
            <a:r>
              <a:rPr lang="cs-CZ" sz="2600" b="1">
                <a:latin typeface="+mn-lt"/>
              </a:rPr>
              <a:t> </a:t>
            </a:r>
            <a:r>
              <a:rPr lang="cs-CZ" sz="2600" b="1" err="1">
                <a:latin typeface="+mn-lt"/>
              </a:rPr>
              <a:t>through</a:t>
            </a:r>
            <a:r>
              <a:rPr lang="cs-CZ" sz="2600" b="1">
                <a:latin typeface="+mn-lt"/>
              </a:rPr>
              <a:t> international R&amp;I </a:t>
            </a:r>
            <a:r>
              <a:rPr lang="cs-CZ" sz="2600" b="1" err="1">
                <a:latin typeface="+mn-lt"/>
              </a:rPr>
              <a:t>strategic</a:t>
            </a:r>
            <a:r>
              <a:rPr lang="cs-CZ" sz="2600" b="1">
                <a:latin typeface="+mn-lt"/>
              </a:rPr>
              <a:t> </a:t>
            </a:r>
            <a:r>
              <a:rPr lang="cs-CZ" sz="2600" b="1" err="1">
                <a:latin typeface="+mn-lt"/>
              </a:rPr>
              <a:t>choices</a:t>
            </a:r>
            <a:r>
              <a:rPr lang="cs-CZ" sz="2600" b="1">
                <a:latin typeface="+mn-lt"/>
              </a:rPr>
              <a:t> – 	</a:t>
            </a:r>
            <a:r>
              <a:rPr lang="cs-CZ" sz="2600" b="1" err="1">
                <a:latin typeface="+mn-lt"/>
              </a:rPr>
              <a:t>towards</a:t>
            </a:r>
            <a:r>
              <a:rPr lang="cs-CZ" sz="2600" b="1">
                <a:latin typeface="+mn-lt"/>
              </a:rPr>
              <a:t> </a:t>
            </a:r>
            <a:r>
              <a:rPr lang="cs-CZ" sz="2600" b="1" err="1">
                <a:latin typeface="+mn-lt"/>
              </a:rPr>
              <a:t>updated</a:t>
            </a:r>
            <a:r>
              <a:rPr lang="cs-CZ" sz="2600" b="1">
                <a:latin typeface="+mn-lt"/>
              </a:rPr>
              <a:t> </a:t>
            </a:r>
            <a:r>
              <a:rPr lang="cs-CZ" sz="2600" b="1" err="1">
                <a:latin typeface="+mn-lt"/>
              </a:rPr>
              <a:t>institutional</a:t>
            </a:r>
            <a:r>
              <a:rPr lang="cs-CZ" sz="2600" b="1">
                <a:latin typeface="+mn-lt"/>
              </a:rPr>
              <a:t> R&amp;I </a:t>
            </a:r>
            <a:r>
              <a:rPr lang="cs-CZ" sz="2600" b="1" err="1">
                <a:latin typeface="+mn-lt"/>
              </a:rPr>
              <a:t>priorities</a:t>
            </a:r>
            <a:r>
              <a:rPr lang="cs-CZ" sz="2600" b="1">
                <a:latin typeface="+mn-lt"/>
              </a:rPr>
              <a:t> (UPCE, M4–M12)</a:t>
            </a:r>
          </a:p>
          <a:p>
            <a:pPr algn="just">
              <a:spcBef>
                <a:spcPct val="0"/>
              </a:spcBef>
            </a:pPr>
            <a:r>
              <a:rPr lang="cs-CZ" sz="2600">
                <a:latin typeface="+mn-lt"/>
              </a:rPr>
              <a:t>	</a:t>
            </a:r>
            <a:r>
              <a:rPr lang="cs-CZ" sz="2600" err="1">
                <a:latin typeface="+mn-lt"/>
              </a:rPr>
              <a:t>Each</a:t>
            </a:r>
            <a:r>
              <a:rPr lang="cs-CZ" sz="2600">
                <a:latin typeface="+mn-lt"/>
              </a:rPr>
              <a:t> partner </a:t>
            </a:r>
            <a:r>
              <a:rPr lang="cs-CZ" sz="2600" err="1">
                <a:latin typeface="+mn-lt"/>
              </a:rPr>
              <a:t>will</a:t>
            </a:r>
            <a:r>
              <a:rPr lang="cs-CZ" sz="2600">
                <a:latin typeface="+mn-lt"/>
              </a:rPr>
              <a:t> revise/update </a:t>
            </a:r>
            <a:r>
              <a:rPr lang="cs-CZ" sz="2600" err="1">
                <a:latin typeface="+mn-lt"/>
              </a:rPr>
              <a:t>institutional</a:t>
            </a:r>
            <a:r>
              <a:rPr lang="cs-CZ" sz="2600">
                <a:latin typeface="+mn-lt"/>
              </a:rPr>
              <a:t> R&amp;I and </a:t>
            </a:r>
            <a:r>
              <a:rPr lang="cs-CZ" sz="2600" err="1">
                <a:latin typeface="+mn-lt"/>
              </a:rPr>
              <a:t>education</a:t>
            </a:r>
            <a:r>
              <a:rPr lang="cs-CZ" sz="2600">
                <a:latin typeface="+mn-lt"/>
              </a:rPr>
              <a:t> </a:t>
            </a:r>
            <a:r>
              <a:rPr lang="cs-CZ" sz="2600" err="1">
                <a:latin typeface="+mn-lt"/>
              </a:rPr>
              <a:t>policy</a:t>
            </a:r>
            <a:endParaRPr lang="cs-CZ" sz="2600">
              <a:latin typeface="+mn-lt"/>
            </a:endParaRPr>
          </a:p>
          <a:p>
            <a:pPr algn="just">
              <a:spcBef>
                <a:spcPct val="0"/>
              </a:spcBef>
            </a:pPr>
            <a:r>
              <a:rPr lang="cs-CZ" sz="2600">
                <a:latin typeface="+mn-lt"/>
              </a:rPr>
              <a:t>	Joint list of international R&amp;I </a:t>
            </a:r>
            <a:r>
              <a:rPr lang="cs-CZ" sz="2600" err="1">
                <a:latin typeface="+mn-lt"/>
              </a:rPr>
              <a:t>policy</a:t>
            </a:r>
            <a:r>
              <a:rPr lang="cs-CZ" sz="2600">
                <a:latin typeface="+mn-lt"/>
              </a:rPr>
              <a:t> </a:t>
            </a:r>
            <a:r>
              <a:rPr lang="cs-CZ" sz="2600" err="1">
                <a:latin typeface="+mn-lt"/>
              </a:rPr>
              <a:t>priorities</a:t>
            </a:r>
            <a:endParaRPr lang="cs-CZ" sz="2600">
              <a:latin typeface="+mn-lt"/>
            </a:endParaRPr>
          </a:p>
          <a:p>
            <a:pPr algn="just">
              <a:spcBef>
                <a:spcPct val="0"/>
              </a:spcBef>
            </a:pPr>
            <a:r>
              <a:rPr lang="cs-CZ" sz="2600">
                <a:latin typeface="+mn-lt"/>
              </a:rPr>
              <a:t>	Joint online </a:t>
            </a:r>
            <a:r>
              <a:rPr lang="cs-CZ" sz="2600" err="1">
                <a:latin typeface="+mn-lt"/>
              </a:rPr>
              <a:t>sessions</a:t>
            </a:r>
            <a:r>
              <a:rPr lang="cs-CZ" sz="2600">
                <a:latin typeface="+mn-lt"/>
              </a:rPr>
              <a:t>, </a:t>
            </a:r>
            <a:r>
              <a:rPr lang="cs-CZ" sz="2600" err="1">
                <a:latin typeface="+mn-lt"/>
              </a:rPr>
              <a:t>institutional</a:t>
            </a:r>
            <a:r>
              <a:rPr lang="cs-CZ" sz="2600">
                <a:latin typeface="+mn-lt"/>
              </a:rPr>
              <a:t> </a:t>
            </a:r>
            <a:r>
              <a:rPr lang="cs-CZ" sz="2600" err="1">
                <a:latin typeface="+mn-lt"/>
              </a:rPr>
              <a:t>workshops</a:t>
            </a:r>
            <a:r>
              <a:rPr lang="cs-CZ" sz="2600">
                <a:latin typeface="+mn-lt"/>
              </a:rPr>
              <a:t>, event in WP6 (UPCE)</a:t>
            </a:r>
          </a:p>
          <a:p>
            <a:pPr algn="just">
              <a:spcBef>
                <a:spcPct val="0"/>
              </a:spcBef>
            </a:pPr>
            <a:r>
              <a:rPr lang="cs-CZ" sz="2600">
                <a:latin typeface="+mn-lt"/>
              </a:rPr>
              <a:t>T4.2	</a:t>
            </a:r>
            <a:r>
              <a:rPr lang="cs-CZ" sz="2600" b="1">
                <a:latin typeface="+mn-lt"/>
              </a:rPr>
              <a:t>Joint </a:t>
            </a:r>
            <a:r>
              <a:rPr lang="cs-CZ" sz="2600" b="1" err="1">
                <a:latin typeface="+mn-lt"/>
              </a:rPr>
              <a:t>priorities</a:t>
            </a:r>
            <a:r>
              <a:rPr lang="cs-CZ" sz="2600" b="1">
                <a:latin typeface="+mn-lt"/>
              </a:rPr>
              <a:t> </a:t>
            </a:r>
            <a:r>
              <a:rPr lang="cs-CZ" sz="2600" b="1" err="1">
                <a:latin typeface="+mn-lt"/>
              </a:rPr>
              <a:t>for</a:t>
            </a:r>
            <a:r>
              <a:rPr lang="cs-CZ" sz="2600" b="1">
                <a:latin typeface="+mn-lt"/>
              </a:rPr>
              <a:t> more </a:t>
            </a:r>
            <a:r>
              <a:rPr lang="cs-CZ" sz="2600" b="1" err="1">
                <a:latin typeface="+mn-lt"/>
              </a:rPr>
              <a:t>harmonised</a:t>
            </a:r>
            <a:r>
              <a:rPr lang="cs-CZ" sz="2600" b="1">
                <a:latin typeface="+mn-lt"/>
              </a:rPr>
              <a:t> </a:t>
            </a:r>
            <a:r>
              <a:rPr lang="cs-CZ" sz="2600" b="1" err="1">
                <a:latin typeface="+mn-lt"/>
              </a:rPr>
              <a:t>institutional</a:t>
            </a:r>
            <a:r>
              <a:rPr lang="cs-CZ" sz="2600" b="1">
                <a:latin typeface="+mn-lt"/>
              </a:rPr>
              <a:t> HR </a:t>
            </a:r>
            <a:r>
              <a:rPr lang="cs-CZ" sz="2600" b="1" err="1">
                <a:latin typeface="+mn-lt"/>
              </a:rPr>
              <a:t>strategy</a:t>
            </a:r>
            <a:r>
              <a:rPr lang="cs-CZ" sz="2600" b="1">
                <a:latin typeface="+mn-lt"/>
              </a:rPr>
              <a:t> (UKIM, 	M6–M12)</a:t>
            </a:r>
          </a:p>
          <a:p>
            <a:pPr algn="just">
              <a:spcBef>
                <a:spcPct val="0"/>
              </a:spcBef>
            </a:pPr>
            <a:r>
              <a:rPr lang="cs-CZ" sz="2600">
                <a:latin typeface="+mn-lt"/>
              </a:rPr>
              <a:t>	</a:t>
            </a:r>
            <a:r>
              <a:rPr lang="cs-CZ" sz="2600" err="1">
                <a:latin typeface="+mn-lt"/>
              </a:rPr>
              <a:t>Agreement</a:t>
            </a:r>
            <a:r>
              <a:rPr lang="cs-CZ" sz="2600">
                <a:latin typeface="+mn-lt"/>
              </a:rPr>
              <a:t> on joint </a:t>
            </a:r>
            <a:r>
              <a:rPr lang="cs-CZ" sz="2600" err="1">
                <a:latin typeface="+mn-lt"/>
              </a:rPr>
              <a:t>priorities</a:t>
            </a:r>
            <a:r>
              <a:rPr lang="cs-CZ" sz="2600">
                <a:latin typeface="+mn-lt"/>
              </a:rPr>
              <a:t> in HR management</a:t>
            </a:r>
          </a:p>
          <a:p>
            <a:pPr algn="just">
              <a:spcBef>
                <a:spcPct val="0"/>
              </a:spcBef>
            </a:pPr>
            <a:r>
              <a:rPr lang="cs-CZ" sz="2600">
                <a:latin typeface="+mn-lt"/>
              </a:rPr>
              <a:t>T4.3	</a:t>
            </a:r>
            <a:r>
              <a:rPr lang="cs-CZ" sz="2600" b="1">
                <a:latin typeface="+mn-lt"/>
              </a:rPr>
              <a:t>R&amp;I </a:t>
            </a:r>
            <a:r>
              <a:rPr lang="cs-CZ" sz="2600" b="1" err="1">
                <a:latin typeface="+mn-lt"/>
              </a:rPr>
              <a:t>integration</a:t>
            </a:r>
            <a:r>
              <a:rPr lang="cs-CZ" sz="2600" b="1">
                <a:latin typeface="+mn-lt"/>
              </a:rPr>
              <a:t> </a:t>
            </a:r>
            <a:r>
              <a:rPr lang="cs-CZ" sz="2600" b="1" err="1">
                <a:latin typeface="+mn-lt"/>
              </a:rPr>
              <a:t>through</a:t>
            </a:r>
            <a:r>
              <a:rPr lang="cs-CZ" sz="2600" b="1">
                <a:latin typeface="+mn-lt"/>
              </a:rPr>
              <a:t> </a:t>
            </a:r>
            <a:r>
              <a:rPr lang="cs-CZ" sz="2600" b="1" err="1">
                <a:latin typeface="+mn-lt"/>
              </a:rPr>
              <a:t>smart</a:t>
            </a:r>
            <a:r>
              <a:rPr lang="cs-CZ" sz="2600" b="1">
                <a:latin typeface="+mn-lt"/>
              </a:rPr>
              <a:t> </a:t>
            </a:r>
            <a:r>
              <a:rPr lang="cs-CZ" sz="2600" b="1" err="1">
                <a:latin typeface="+mn-lt"/>
              </a:rPr>
              <a:t>specialisation</a:t>
            </a:r>
            <a:r>
              <a:rPr lang="cs-CZ" sz="2600" b="1">
                <a:latin typeface="+mn-lt"/>
              </a:rPr>
              <a:t> (ULAPLAND, M6–M36)</a:t>
            </a:r>
          </a:p>
          <a:p>
            <a:pPr algn="just">
              <a:spcBef>
                <a:spcPct val="0"/>
              </a:spcBef>
            </a:pPr>
            <a:r>
              <a:rPr lang="cs-CZ" sz="2600">
                <a:latin typeface="+mn-lt"/>
              </a:rPr>
              <a:t>	Joint </a:t>
            </a:r>
            <a:r>
              <a:rPr lang="cs-CZ" sz="2600" err="1">
                <a:latin typeface="+mn-lt"/>
              </a:rPr>
              <a:t>practicies</a:t>
            </a:r>
            <a:r>
              <a:rPr lang="cs-CZ" sz="2600">
                <a:latin typeface="+mn-lt"/>
              </a:rPr>
              <a:t> </a:t>
            </a:r>
            <a:r>
              <a:rPr lang="cs-CZ" sz="2600" err="1">
                <a:latin typeface="+mn-lt"/>
              </a:rPr>
              <a:t>for</a:t>
            </a:r>
            <a:r>
              <a:rPr lang="cs-CZ" sz="2600">
                <a:latin typeface="+mn-lt"/>
              </a:rPr>
              <a:t> </a:t>
            </a:r>
            <a:r>
              <a:rPr lang="cs-CZ" sz="2600" err="1">
                <a:latin typeface="+mn-lt"/>
              </a:rPr>
              <a:t>Widening</a:t>
            </a:r>
            <a:r>
              <a:rPr lang="cs-CZ" sz="2600">
                <a:latin typeface="+mn-lt"/>
              </a:rPr>
              <a:t> </a:t>
            </a:r>
            <a:r>
              <a:rPr lang="cs-CZ" sz="2600" err="1">
                <a:latin typeface="+mn-lt"/>
              </a:rPr>
              <a:t>partners</a:t>
            </a:r>
            <a:r>
              <a:rPr lang="cs-CZ" sz="2600">
                <a:latin typeface="+mn-lt"/>
              </a:rPr>
              <a:t> (</a:t>
            </a:r>
            <a:r>
              <a:rPr lang="cs-CZ" sz="2600" err="1">
                <a:latin typeface="+mn-lt"/>
              </a:rPr>
              <a:t>good</a:t>
            </a:r>
            <a:r>
              <a:rPr lang="cs-CZ" sz="2600">
                <a:latin typeface="+mn-lt"/>
              </a:rPr>
              <a:t> </a:t>
            </a:r>
            <a:r>
              <a:rPr lang="cs-CZ" sz="2600" err="1">
                <a:latin typeface="+mn-lt"/>
              </a:rPr>
              <a:t>examples</a:t>
            </a:r>
            <a:r>
              <a:rPr lang="cs-CZ" sz="2600">
                <a:latin typeface="+mn-lt"/>
              </a:rPr>
              <a:t>)</a:t>
            </a:r>
          </a:p>
          <a:p>
            <a:pPr algn="just">
              <a:spcBef>
                <a:spcPct val="0"/>
              </a:spcBef>
            </a:pPr>
            <a:r>
              <a:rPr lang="cs-CZ" sz="2600">
                <a:latin typeface="+mn-lt"/>
              </a:rPr>
              <a:t>	</a:t>
            </a:r>
            <a:r>
              <a:rPr lang="cs-CZ" sz="2600" err="1">
                <a:latin typeface="+mn-lt"/>
              </a:rPr>
              <a:t>Dialogue</a:t>
            </a:r>
            <a:r>
              <a:rPr lang="cs-CZ" sz="2600">
                <a:latin typeface="+mn-lt"/>
              </a:rPr>
              <a:t> </a:t>
            </a:r>
            <a:r>
              <a:rPr lang="cs-CZ" sz="2600" err="1">
                <a:latin typeface="+mn-lt"/>
              </a:rPr>
              <a:t>with</a:t>
            </a:r>
            <a:r>
              <a:rPr lang="cs-CZ" sz="2600">
                <a:latin typeface="+mn-lt"/>
              </a:rPr>
              <a:t> </a:t>
            </a:r>
            <a:r>
              <a:rPr lang="cs-CZ" sz="2600" err="1">
                <a:latin typeface="+mn-lt"/>
              </a:rPr>
              <a:t>relevant</a:t>
            </a:r>
            <a:r>
              <a:rPr lang="cs-CZ" sz="2600">
                <a:latin typeface="+mn-lt"/>
              </a:rPr>
              <a:t> </a:t>
            </a:r>
            <a:r>
              <a:rPr lang="cs-CZ" sz="2600" err="1">
                <a:latin typeface="+mn-lt"/>
              </a:rPr>
              <a:t>authorities</a:t>
            </a:r>
            <a:endParaRPr lang="cs-CZ" sz="2600">
              <a:latin typeface="+mn-lt"/>
            </a:endParaRPr>
          </a:p>
          <a:p>
            <a:pPr algn="just">
              <a:spcBef>
                <a:spcPct val="0"/>
              </a:spcBef>
            </a:pPr>
            <a:r>
              <a:rPr lang="cs-CZ" sz="2600">
                <a:latin typeface="+mn-lt"/>
              </a:rPr>
              <a:t>	Drive </a:t>
            </a:r>
            <a:r>
              <a:rPr lang="cs-CZ" sz="2600" err="1">
                <a:latin typeface="+mn-lt"/>
              </a:rPr>
              <a:t>for</a:t>
            </a:r>
            <a:r>
              <a:rPr lang="cs-CZ" sz="2600">
                <a:latin typeface="+mn-lt"/>
              </a:rPr>
              <a:t> more </a:t>
            </a:r>
            <a:r>
              <a:rPr lang="cs-CZ" sz="2600" err="1">
                <a:latin typeface="+mn-lt"/>
              </a:rPr>
              <a:t>multibeneficiary</a:t>
            </a:r>
            <a:r>
              <a:rPr lang="cs-CZ" sz="2600">
                <a:latin typeface="+mn-lt"/>
              </a:rPr>
              <a:t> </a:t>
            </a:r>
            <a:r>
              <a:rPr lang="cs-CZ" sz="2600" err="1">
                <a:latin typeface="+mn-lt"/>
              </a:rPr>
              <a:t>cohesion</a:t>
            </a:r>
            <a:r>
              <a:rPr lang="cs-CZ" sz="2600">
                <a:latin typeface="+mn-lt"/>
              </a:rPr>
              <a:t> </a:t>
            </a:r>
            <a:r>
              <a:rPr lang="cs-CZ" sz="2600" err="1">
                <a:latin typeface="+mn-lt"/>
              </a:rPr>
              <a:t>projects</a:t>
            </a:r>
            <a:endParaRPr lang="cs-CZ" sz="2600">
              <a:latin typeface="+mn-lt"/>
            </a:endParaRPr>
          </a:p>
        </p:txBody>
      </p:sp>
    </p:spTree>
    <p:extLst>
      <p:ext uri="{BB962C8B-B14F-4D97-AF65-F5344CB8AC3E}">
        <p14:creationId xmlns:p14="http://schemas.microsoft.com/office/powerpoint/2010/main" val="1742149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633412F-15FD-4CB0-BCC7-7D333F0B604F}"/>
              </a:ext>
            </a:extLst>
          </p:cNvPr>
          <p:cNvSpPr>
            <a:spLocks noGrp="1"/>
          </p:cNvSpPr>
          <p:nvPr>
            <p:ph type="title"/>
          </p:nvPr>
        </p:nvSpPr>
        <p:spPr>
          <a:xfrm>
            <a:off x="838200" y="342901"/>
            <a:ext cx="10515600" cy="922563"/>
          </a:xfrm>
        </p:spPr>
        <p:txBody>
          <a:bodyPr>
            <a:normAutofit fontScale="90000"/>
          </a:bodyPr>
          <a:lstStyle/>
          <a:p>
            <a:br>
              <a:rPr lang="cs-CZ"/>
            </a:br>
            <a:r>
              <a:rPr lang="cs-CZ" sz="3600">
                <a:solidFill>
                  <a:schemeClr val="accent1"/>
                </a:solidFill>
              </a:rPr>
              <a:t>WP4</a:t>
            </a:r>
            <a:r>
              <a:rPr lang="cs-CZ" sz="3600"/>
              <a:t> R&amp;I </a:t>
            </a:r>
            <a:r>
              <a:rPr lang="cs-CZ" sz="3600" err="1"/>
              <a:t>valorisation</a:t>
            </a:r>
            <a:r>
              <a:rPr lang="cs-CZ" sz="3600"/>
              <a:t>, </a:t>
            </a:r>
            <a:r>
              <a:rPr lang="cs-CZ" sz="3600" err="1"/>
              <a:t>policy</a:t>
            </a:r>
            <a:r>
              <a:rPr lang="cs-CZ" sz="3600"/>
              <a:t> support and </a:t>
            </a:r>
            <a:r>
              <a:rPr lang="cs-CZ" sz="3600" err="1"/>
              <a:t>synergies</a:t>
            </a:r>
            <a:r>
              <a:rPr lang="cs-CZ" sz="3600"/>
              <a:t> (UKIM, M4–M38)</a:t>
            </a:r>
          </a:p>
        </p:txBody>
      </p:sp>
      <p:sp>
        <p:nvSpPr>
          <p:cNvPr id="5" name="Zástupný text 4">
            <a:extLst>
              <a:ext uri="{FF2B5EF4-FFF2-40B4-BE49-F238E27FC236}">
                <a16:creationId xmlns:a16="http://schemas.microsoft.com/office/drawing/2014/main" id="{36C2A908-2F00-48CD-A691-C991D6F32A86}"/>
              </a:ext>
            </a:extLst>
          </p:cNvPr>
          <p:cNvSpPr>
            <a:spLocks noGrp="1"/>
          </p:cNvSpPr>
          <p:nvPr>
            <p:ph type="body" idx="1"/>
          </p:nvPr>
        </p:nvSpPr>
        <p:spPr>
          <a:xfrm>
            <a:off x="838200" y="1450570"/>
            <a:ext cx="10515600" cy="5064529"/>
          </a:xfrm>
        </p:spPr>
        <p:txBody>
          <a:bodyPr>
            <a:noAutofit/>
          </a:bodyPr>
          <a:lstStyle/>
          <a:p>
            <a:pPr algn="just">
              <a:spcBef>
                <a:spcPct val="0"/>
              </a:spcBef>
            </a:pPr>
            <a:r>
              <a:rPr lang="cs-CZ" sz="2600">
                <a:latin typeface="+mn-lt"/>
              </a:rPr>
              <a:t>T4.4	</a:t>
            </a:r>
            <a:r>
              <a:rPr lang="cs-CZ" sz="2600" b="1" err="1">
                <a:latin typeface="+mn-lt"/>
              </a:rPr>
              <a:t>Embedding</a:t>
            </a:r>
            <a:r>
              <a:rPr lang="cs-CZ" sz="2600" b="1">
                <a:latin typeface="+mn-lt"/>
              </a:rPr>
              <a:t> of WIDE </a:t>
            </a:r>
            <a:r>
              <a:rPr lang="cs-CZ" sz="2600" b="1" err="1">
                <a:latin typeface="+mn-lt"/>
              </a:rPr>
              <a:t>AcrossEU</a:t>
            </a:r>
            <a:r>
              <a:rPr lang="cs-CZ" sz="2600" b="1">
                <a:latin typeface="+mn-lt"/>
              </a:rPr>
              <a:t> R&amp;I </a:t>
            </a:r>
            <a:r>
              <a:rPr lang="cs-CZ" sz="2600" b="1" err="1">
                <a:latin typeface="+mn-lt"/>
              </a:rPr>
              <a:t>infrastructure</a:t>
            </a:r>
            <a:r>
              <a:rPr lang="cs-CZ" sz="2600" b="1">
                <a:latin typeface="+mn-lt"/>
              </a:rPr>
              <a:t> to </a:t>
            </a:r>
            <a:r>
              <a:rPr lang="cs-CZ" sz="2600" b="1" err="1">
                <a:latin typeface="+mn-lt"/>
              </a:rPr>
              <a:t>local</a:t>
            </a:r>
            <a:r>
              <a:rPr lang="cs-CZ" sz="2600" b="1">
                <a:latin typeface="+mn-lt"/>
              </a:rPr>
              <a:t>, </a:t>
            </a:r>
            <a:r>
              <a:rPr lang="cs-CZ" sz="2600" b="1" err="1">
                <a:latin typeface="+mn-lt"/>
              </a:rPr>
              <a:t>regional</a:t>
            </a:r>
            <a:r>
              <a:rPr lang="cs-CZ" sz="2600" b="1">
                <a:latin typeface="+mn-lt"/>
              </a:rPr>
              <a:t> 	and EU </a:t>
            </a:r>
            <a:r>
              <a:rPr lang="cs-CZ" sz="2600" b="1" err="1">
                <a:latin typeface="+mn-lt"/>
              </a:rPr>
              <a:t>collaboration</a:t>
            </a:r>
            <a:r>
              <a:rPr lang="cs-CZ" sz="2600" b="1">
                <a:latin typeface="+mn-lt"/>
              </a:rPr>
              <a:t> (UMU, M12–M32)</a:t>
            </a:r>
          </a:p>
          <a:p>
            <a:pPr algn="just">
              <a:spcBef>
                <a:spcPct val="0"/>
              </a:spcBef>
            </a:pPr>
            <a:r>
              <a:rPr lang="cs-CZ" sz="2600">
                <a:latin typeface="+mn-lt"/>
              </a:rPr>
              <a:t>	To </a:t>
            </a:r>
            <a:r>
              <a:rPr lang="cs-CZ" sz="2600" err="1">
                <a:latin typeface="+mn-lt"/>
              </a:rPr>
              <a:t>integrate</a:t>
            </a:r>
            <a:r>
              <a:rPr lang="cs-CZ" sz="2600">
                <a:latin typeface="+mn-lt"/>
              </a:rPr>
              <a:t> </a:t>
            </a:r>
            <a:r>
              <a:rPr lang="cs-CZ" sz="2600" err="1">
                <a:latin typeface="+mn-lt"/>
              </a:rPr>
              <a:t>Widening</a:t>
            </a:r>
            <a:r>
              <a:rPr lang="cs-CZ" sz="2600">
                <a:latin typeface="+mn-lt"/>
              </a:rPr>
              <a:t> </a:t>
            </a:r>
            <a:r>
              <a:rPr lang="cs-CZ" sz="2600" err="1">
                <a:latin typeface="+mn-lt"/>
              </a:rPr>
              <a:t>partners</a:t>
            </a:r>
            <a:r>
              <a:rPr lang="cs-CZ" sz="2600">
                <a:latin typeface="+mn-lt"/>
              </a:rPr>
              <a:t> to </a:t>
            </a:r>
            <a:r>
              <a:rPr lang="cs-CZ" sz="2600" err="1">
                <a:latin typeface="+mn-lt"/>
              </a:rPr>
              <a:t>their</a:t>
            </a:r>
            <a:r>
              <a:rPr lang="cs-CZ" sz="2600">
                <a:latin typeface="+mn-lt"/>
              </a:rPr>
              <a:t> </a:t>
            </a:r>
            <a:r>
              <a:rPr lang="cs-CZ" sz="2600" err="1">
                <a:latin typeface="+mn-lt"/>
              </a:rPr>
              <a:t>local</a:t>
            </a:r>
            <a:r>
              <a:rPr lang="cs-CZ" sz="2600">
                <a:latin typeface="+mn-lt"/>
              </a:rPr>
              <a:t> </a:t>
            </a:r>
            <a:r>
              <a:rPr lang="cs-CZ" sz="2600" err="1">
                <a:latin typeface="+mn-lt"/>
              </a:rPr>
              <a:t>ecosystems</a:t>
            </a:r>
            <a:endParaRPr lang="cs-CZ" sz="2600">
              <a:latin typeface="+mn-lt"/>
            </a:endParaRPr>
          </a:p>
          <a:p>
            <a:pPr algn="just">
              <a:spcBef>
                <a:spcPct val="0"/>
              </a:spcBef>
            </a:pPr>
            <a:r>
              <a:rPr lang="cs-CZ" sz="2600">
                <a:latin typeface="+mn-lt"/>
              </a:rPr>
              <a:t>	Cooperation </a:t>
            </a:r>
            <a:r>
              <a:rPr lang="cs-CZ" sz="2600" err="1">
                <a:latin typeface="+mn-lt"/>
              </a:rPr>
              <a:t>with</a:t>
            </a:r>
            <a:r>
              <a:rPr lang="cs-CZ" sz="2600">
                <a:latin typeface="+mn-lt"/>
              </a:rPr>
              <a:t> EU </a:t>
            </a:r>
            <a:r>
              <a:rPr lang="cs-CZ" sz="2600" err="1">
                <a:latin typeface="+mn-lt"/>
              </a:rPr>
              <a:t>networks</a:t>
            </a:r>
            <a:r>
              <a:rPr lang="cs-CZ" sz="2600">
                <a:latin typeface="+mn-lt"/>
              </a:rPr>
              <a:t> and </a:t>
            </a:r>
            <a:r>
              <a:rPr lang="cs-CZ" sz="2600" err="1">
                <a:latin typeface="+mn-lt"/>
              </a:rPr>
              <a:t>platforms</a:t>
            </a:r>
            <a:endParaRPr lang="cs-CZ" sz="2600">
              <a:latin typeface="+mn-lt"/>
            </a:endParaRPr>
          </a:p>
          <a:p>
            <a:pPr algn="just">
              <a:spcBef>
                <a:spcPct val="0"/>
              </a:spcBef>
            </a:pPr>
            <a:r>
              <a:rPr lang="cs-CZ" sz="2600">
                <a:latin typeface="+mn-lt"/>
              </a:rPr>
              <a:t>	R&amp;I </a:t>
            </a:r>
            <a:r>
              <a:rPr lang="cs-CZ" sz="2600" err="1">
                <a:latin typeface="+mn-lt"/>
              </a:rPr>
              <a:t>infrastructure</a:t>
            </a:r>
            <a:r>
              <a:rPr lang="cs-CZ" sz="2600">
                <a:latin typeface="+mn-lt"/>
              </a:rPr>
              <a:t> </a:t>
            </a:r>
            <a:r>
              <a:rPr lang="cs-CZ" sz="2600" err="1">
                <a:latin typeface="+mn-lt"/>
              </a:rPr>
              <a:t>platform</a:t>
            </a:r>
            <a:r>
              <a:rPr lang="cs-CZ" sz="2600">
                <a:latin typeface="+mn-lt"/>
              </a:rPr>
              <a:t> – </a:t>
            </a:r>
            <a:r>
              <a:rPr lang="cs-CZ" sz="2600" err="1">
                <a:latin typeface="+mn-lt"/>
              </a:rPr>
              <a:t>combination</a:t>
            </a:r>
            <a:r>
              <a:rPr lang="cs-CZ" sz="2600">
                <a:latin typeface="+mn-lt"/>
              </a:rPr>
              <a:t> of TRL </a:t>
            </a:r>
            <a:r>
              <a:rPr lang="cs-CZ" sz="2600" err="1">
                <a:latin typeface="+mn-lt"/>
              </a:rPr>
              <a:t>values</a:t>
            </a:r>
            <a:endParaRPr lang="cs-CZ" sz="2600">
              <a:latin typeface="+mn-lt"/>
            </a:endParaRPr>
          </a:p>
          <a:p>
            <a:pPr algn="just">
              <a:spcBef>
                <a:spcPct val="0"/>
              </a:spcBef>
            </a:pPr>
            <a:r>
              <a:rPr lang="cs-CZ" sz="2600">
                <a:latin typeface="+mn-lt"/>
              </a:rPr>
              <a:t>T4.5	</a:t>
            </a:r>
            <a:r>
              <a:rPr lang="cs-CZ" sz="2600" b="1" err="1">
                <a:latin typeface="+mn-lt"/>
              </a:rPr>
              <a:t>Capacity</a:t>
            </a:r>
            <a:r>
              <a:rPr lang="cs-CZ" sz="2600" b="1">
                <a:latin typeface="+mn-lt"/>
              </a:rPr>
              <a:t> and </a:t>
            </a:r>
            <a:r>
              <a:rPr lang="cs-CZ" sz="2600" b="1" err="1">
                <a:latin typeface="+mn-lt"/>
              </a:rPr>
              <a:t>competence</a:t>
            </a:r>
            <a:r>
              <a:rPr lang="cs-CZ" sz="2600" b="1">
                <a:latin typeface="+mn-lt"/>
              </a:rPr>
              <a:t> </a:t>
            </a:r>
            <a:r>
              <a:rPr lang="cs-CZ" sz="2600" b="1" err="1">
                <a:latin typeface="+mn-lt"/>
              </a:rPr>
              <a:t>consolidation</a:t>
            </a:r>
            <a:r>
              <a:rPr lang="cs-CZ" sz="2600" b="1">
                <a:latin typeface="+mn-lt"/>
              </a:rPr>
              <a:t> and use – </a:t>
            </a:r>
            <a:r>
              <a:rPr lang="cs-CZ" sz="2600" b="1" err="1">
                <a:latin typeface="+mn-lt"/>
              </a:rPr>
              <a:t>leveraging</a:t>
            </a:r>
            <a:r>
              <a:rPr lang="cs-CZ" sz="2600" b="1">
                <a:latin typeface="+mn-lt"/>
              </a:rPr>
              <a:t> the 	</a:t>
            </a:r>
            <a:r>
              <a:rPr lang="cs-CZ" sz="2600" b="1" err="1">
                <a:latin typeface="+mn-lt"/>
              </a:rPr>
              <a:t>potential</a:t>
            </a:r>
            <a:r>
              <a:rPr lang="cs-CZ" sz="2600" b="1">
                <a:latin typeface="+mn-lt"/>
              </a:rPr>
              <a:t> </a:t>
            </a:r>
            <a:r>
              <a:rPr lang="cs-CZ" sz="2600" b="1" err="1">
                <a:latin typeface="+mn-lt"/>
              </a:rPr>
              <a:t>for</a:t>
            </a:r>
            <a:r>
              <a:rPr lang="cs-CZ" sz="2600" b="1">
                <a:latin typeface="+mn-lt"/>
              </a:rPr>
              <a:t> </a:t>
            </a:r>
            <a:r>
              <a:rPr lang="cs-CZ" sz="2600" b="1" err="1">
                <a:latin typeface="+mn-lt"/>
              </a:rPr>
              <a:t>collaboration</a:t>
            </a:r>
            <a:r>
              <a:rPr lang="cs-CZ" sz="2600" b="1">
                <a:latin typeface="+mn-lt"/>
              </a:rPr>
              <a:t> (UPCE, M14–M38)</a:t>
            </a:r>
          </a:p>
          <a:p>
            <a:pPr algn="just">
              <a:spcBef>
                <a:spcPct val="0"/>
              </a:spcBef>
            </a:pPr>
            <a:r>
              <a:rPr lang="cs-CZ" sz="2600" b="1">
                <a:latin typeface="+mn-lt"/>
              </a:rPr>
              <a:t>	</a:t>
            </a:r>
            <a:r>
              <a:rPr lang="cs-CZ" sz="2600" err="1">
                <a:latin typeface="+mn-lt"/>
              </a:rPr>
              <a:t>Communicate</a:t>
            </a:r>
            <a:r>
              <a:rPr lang="cs-CZ" sz="2600">
                <a:latin typeface="+mn-lt"/>
              </a:rPr>
              <a:t> and </a:t>
            </a:r>
            <a:r>
              <a:rPr lang="cs-CZ" sz="2600" err="1">
                <a:latin typeface="+mn-lt"/>
              </a:rPr>
              <a:t>convey</a:t>
            </a:r>
            <a:r>
              <a:rPr lang="cs-CZ" sz="2600">
                <a:latin typeface="+mn-lt"/>
              </a:rPr>
              <a:t> </a:t>
            </a:r>
            <a:r>
              <a:rPr lang="cs-CZ" sz="2600" err="1">
                <a:latin typeface="+mn-lt"/>
              </a:rPr>
              <a:t>institutional</a:t>
            </a:r>
            <a:r>
              <a:rPr lang="cs-CZ" sz="2600">
                <a:latin typeface="+mn-lt"/>
              </a:rPr>
              <a:t> R&amp;I </a:t>
            </a:r>
            <a:r>
              <a:rPr lang="cs-CZ" sz="2600" err="1">
                <a:latin typeface="+mn-lt"/>
              </a:rPr>
              <a:t>strategies</a:t>
            </a:r>
            <a:r>
              <a:rPr lang="cs-CZ" sz="2600">
                <a:latin typeface="+mn-lt"/>
              </a:rPr>
              <a:t> of </a:t>
            </a:r>
            <a:r>
              <a:rPr lang="cs-CZ" sz="2600" err="1">
                <a:latin typeface="+mn-lt"/>
              </a:rPr>
              <a:t>Widening</a:t>
            </a:r>
            <a:r>
              <a:rPr lang="cs-CZ" sz="2600">
                <a:latin typeface="+mn-lt"/>
              </a:rPr>
              <a:t> 	</a:t>
            </a:r>
            <a:r>
              <a:rPr lang="cs-CZ" sz="2600" err="1">
                <a:latin typeface="+mn-lt"/>
              </a:rPr>
              <a:t>partners</a:t>
            </a:r>
            <a:r>
              <a:rPr lang="cs-CZ" sz="2600">
                <a:latin typeface="+mn-lt"/>
              </a:rPr>
              <a:t> to </a:t>
            </a:r>
            <a:r>
              <a:rPr lang="cs-CZ" sz="2600" err="1">
                <a:latin typeface="+mn-lt"/>
              </a:rPr>
              <a:t>national</a:t>
            </a:r>
            <a:r>
              <a:rPr lang="cs-CZ" sz="2600">
                <a:latin typeface="+mn-lt"/>
              </a:rPr>
              <a:t> </a:t>
            </a:r>
            <a:r>
              <a:rPr lang="cs-CZ" sz="2600" err="1">
                <a:latin typeface="+mn-lt"/>
              </a:rPr>
              <a:t>ministries</a:t>
            </a:r>
            <a:r>
              <a:rPr lang="cs-CZ" sz="2600">
                <a:latin typeface="+mn-lt"/>
              </a:rPr>
              <a:t> and </a:t>
            </a:r>
            <a:r>
              <a:rPr lang="cs-CZ" sz="2600" err="1">
                <a:latin typeface="+mn-lt"/>
              </a:rPr>
              <a:t>bodies</a:t>
            </a:r>
            <a:r>
              <a:rPr lang="cs-CZ" sz="2600">
                <a:latin typeface="+mn-lt"/>
              </a:rPr>
              <a:t> </a:t>
            </a:r>
            <a:r>
              <a:rPr lang="cs-CZ" sz="2600" err="1">
                <a:latin typeface="+mn-lt"/>
              </a:rPr>
              <a:t>defining</a:t>
            </a:r>
            <a:r>
              <a:rPr lang="cs-CZ" sz="2600">
                <a:latin typeface="+mn-lt"/>
              </a:rPr>
              <a:t> </a:t>
            </a:r>
            <a:r>
              <a:rPr lang="cs-CZ" sz="2600" err="1">
                <a:latin typeface="+mn-lt"/>
              </a:rPr>
              <a:t>national</a:t>
            </a:r>
            <a:r>
              <a:rPr lang="cs-CZ" sz="2600">
                <a:latin typeface="+mn-lt"/>
              </a:rPr>
              <a:t> R&amp;I </a:t>
            </a:r>
            <a:r>
              <a:rPr lang="cs-CZ" sz="2600" err="1">
                <a:latin typeface="+mn-lt"/>
              </a:rPr>
              <a:t>policy</a:t>
            </a:r>
            <a:r>
              <a:rPr lang="cs-CZ" sz="2600">
                <a:latin typeface="+mn-lt"/>
              </a:rPr>
              <a:t> 	</a:t>
            </a:r>
            <a:r>
              <a:rPr lang="cs-CZ" sz="2600" err="1">
                <a:latin typeface="+mn-lt"/>
              </a:rPr>
              <a:t>priorities</a:t>
            </a:r>
            <a:r>
              <a:rPr lang="cs-CZ" sz="2600">
                <a:latin typeface="+mn-lt"/>
              </a:rPr>
              <a:t> and </a:t>
            </a:r>
            <a:r>
              <a:rPr lang="cs-CZ" sz="2600" err="1">
                <a:latin typeface="+mn-lt"/>
              </a:rPr>
              <a:t>funding</a:t>
            </a:r>
            <a:endParaRPr lang="cs-CZ" sz="2600">
              <a:latin typeface="+mn-lt"/>
            </a:endParaRPr>
          </a:p>
          <a:p>
            <a:pPr algn="just">
              <a:spcBef>
                <a:spcPct val="0"/>
              </a:spcBef>
            </a:pPr>
            <a:r>
              <a:rPr lang="cs-CZ" sz="2600">
                <a:latin typeface="+mn-lt"/>
              </a:rPr>
              <a:t>	Influence </a:t>
            </a:r>
            <a:r>
              <a:rPr lang="cs-CZ" sz="2600" err="1">
                <a:latin typeface="+mn-lt"/>
              </a:rPr>
              <a:t>regional</a:t>
            </a:r>
            <a:r>
              <a:rPr lang="cs-CZ" sz="2600">
                <a:latin typeface="+mn-lt"/>
              </a:rPr>
              <a:t> and </a:t>
            </a:r>
            <a:r>
              <a:rPr lang="cs-CZ" sz="2600" err="1">
                <a:latin typeface="+mn-lt"/>
              </a:rPr>
              <a:t>national</a:t>
            </a:r>
            <a:r>
              <a:rPr lang="cs-CZ" sz="2600">
                <a:latin typeface="+mn-lt"/>
              </a:rPr>
              <a:t> R&amp;I </a:t>
            </a:r>
            <a:r>
              <a:rPr lang="cs-CZ" sz="2600" err="1">
                <a:latin typeface="+mn-lt"/>
              </a:rPr>
              <a:t>policies</a:t>
            </a:r>
            <a:r>
              <a:rPr lang="cs-CZ" sz="2600">
                <a:latin typeface="+mn-lt"/>
              </a:rPr>
              <a:t> and </a:t>
            </a:r>
            <a:r>
              <a:rPr lang="cs-CZ" sz="2600" err="1">
                <a:latin typeface="+mn-lt"/>
              </a:rPr>
              <a:t>strategic</a:t>
            </a:r>
            <a:r>
              <a:rPr lang="cs-CZ" sz="2600">
                <a:latin typeface="+mn-lt"/>
              </a:rPr>
              <a:t> </a:t>
            </a:r>
            <a:r>
              <a:rPr lang="cs-CZ" sz="2600" err="1">
                <a:latin typeface="+mn-lt"/>
              </a:rPr>
              <a:t>priorities</a:t>
            </a:r>
            <a:r>
              <a:rPr lang="cs-CZ" sz="2600">
                <a:latin typeface="+mn-lt"/>
              </a:rPr>
              <a:t> of 	HE and FP10 (</a:t>
            </a:r>
            <a:r>
              <a:rPr lang="cs-CZ" sz="2600" err="1">
                <a:latin typeface="+mn-lt"/>
              </a:rPr>
              <a:t>together</a:t>
            </a:r>
            <a:r>
              <a:rPr lang="cs-CZ" sz="2600">
                <a:latin typeface="+mn-lt"/>
              </a:rPr>
              <a:t> </a:t>
            </a:r>
            <a:r>
              <a:rPr lang="cs-CZ" sz="2600" err="1">
                <a:latin typeface="+mn-lt"/>
              </a:rPr>
              <a:t>with</a:t>
            </a:r>
            <a:r>
              <a:rPr lang="cs-CZ" sz="2600">
                <a:latin typeface="+mn-lt"/>
              </a:rPr>
              <a:t> NCP </a:t>
            </a:r>
            <a:r>
              <a:rPr lang="cs-CZ" sz="2600" err="1">
                <a:latin typeface="+mn-lt"/>
              </a:rPr>
              <a:t>networks</a:t>
            </a:r>
            <a:r>
              <a:rPr lang="cs-CZ" sz="2600">
                <a:latin typeface="+mn-lt"/>
              </a:rPr>
              <a:t>)</a:t>
            </a:r>
            <a:endParaRPr lang="en-GB" sz="2600">
              <a:latin typeface="+mn-lt"/>
            </a:endParaRPr>
          </a:p>
        </p:txBody>
      </p:sp>
    </p:spTree>
    <p:extLst>
      <p:ext uri="{BB962C8B-B14F-4D97-AF65-F5344CB8AC3E}">
        <p14:creationId xmlns:p14="http://schemas.microsoft.com/office/powerpoint/2010/main" val="1318389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633412F-15FD-4CB0-BCC7-7D333F0B604F}"/>
              </a:ext>
            </a:extLst>
          </p:cNvPr>
          <p:cNvSpPr>
            <a:spLocks noGrp="1"/>
          </p:cNvSpPr>
          <p:nvPr>
            <p:ph type="title"/>
          </p:nvPr>
        </p:nvSpPr>
        <p:spPr>
          <a:xfrm>
            <a:off x="838200" y="342901"/>
            <a:ext cx="10515600" cy="922563"/>
          </a:xfrm>
        </p:spPr>
        <p:txBody>
          <a:bodyPr>
            <a:normAutofit fontScale="90000"/>
          </a:bodyPr>
          <a:lstStyle/>
          <a:p>
            <a:br>
              <a:rPr lang="cs-CZ"/>
            </a:br>
            <a:r>
              <a:rPr lang="cs-CZ" sz="3600">
                <a:solidFill>
                  <a:schemeClr val="accent1"/>
                </a:solidFill>
              </a:rPr>
              <a:t>WP5</a:t>
            </a:r>
            <a:r>
              <a:rPr lang="cs-CZ" sz="3600"/>
              <a:t> </a:t>
            </a:r>
            <a:r>
              <a:rPr lang="cs-CZ" sz="3600" err="1"/>
              <a:t>Dissemination</a:t>
            </a:r>
            <a:r>
              <a:rPr lang="cs-CZ" sz="3600"/>
              <a:t>, </a:t>
            </a:r>
            <a:r>
              <a:rPr lang="cs-CZ" sz="3600" err="1"/>
              <a:t>communication</a:t>
            </a:r>
            <a:r>
              <a:rPr lang="cs-CZ" sz="3600"/>
              <a:t> and </a:t>
            </a:r>
            <a:r>
              <a:rPr lang="cs-CZ" sz="3600" err="1"/>
              <a:t>exploitation</a:t>
            </a:r>
            <a:r>
              <a:rPr lang="cs-CZ" sz="3600"/>
              <a:t> (ZPSU, M1–M40)</a:t>
            </a:r>
          </a:p>
        </p:txBody>
      </p:sp>
      <p:sp>
        <p:nvSpPr>
          <p:cNvPr id="5" name="Zástupný text 4">
            <a:extLst>
              <a:ext uri="{FF2B5EF4-FFF2-40B4-BE49-F238E27FC236}">
                <a16:creationId xmlns:a16="http://schemas.microsoft.com/office/drawing/2014/main" id="{36C2A908-2F00-48CD-A691-C991D6F32A86}"/>
              </a:ext>
            </a:extLst>
          </p:cNvPr>
          <p:cNvSpPr>
            <a:spLocks noGrp="1"/>
          </p:cNvSpPr>
          <p:nvPr>
            <p:ph type="body" idx="1"/>
          </p:nvPr>
        </p:nvSpPr>
        <p:spPr>
          <a:xfrm>
            <a:off x="838200" y="1450570"/>
            <a:ext cx="10515600" cy="5064529"/>
          </a:xfrm>
        </p:spPr>
        <p:txBody>
          <a:bodyPr>
            <a:noAutofit/>
          </a:bodyPr>
          <a:lstStyle/>
          <a:p>
            <a:pPr algn="just">
              <a:spcBef>
                <a:spcPct val="0"/>
              </a:spcBef>
            </a:pPr>
            <a:r>
              <a:rPr lang="cs-CZ" sz="2600">
                <a:latin typeface="+mn-lt"/>
              </a:rPr>
              <a:t>T5.1	</a:t>
            </a:r>
            <a:r>
              <a:rPr lang="cs-CZ" sz="2600" b="1" err="1">
                <a:latin typeface="+mn-lt"/>
              </a:rPr>
              <a:t>Roadmap</a:t>
            </a:r>
            <a:r>
              <a:rPr lang="cs-CZ" sz="2600" b="1">
                <a:latin typeface="+mn-lt"/>
              </a:rPr>
              <a:t> </a:t>
            </a:r>
            <a:r>
              <a:rPr lang="cs-CZ" sz="2600" b="1" err="1">
                <a:latin typeface="+mn-lt"/>
              </a:rPr>
              <a:t>for</a:t>
            </a:r>
            <a:r>
              <a:rPr lang="cs-CZ" sz="2600" b="1">
                <a:latin typeface="+mn-lt"/>
              </a:rPr>
              <a:t> </a:t>
            </a:r>
            <a:r>
              <a:rPr lang="cs-CZ" sz="2600" b="1" err="1">
                <a:latin typeface="+mn-lt"/>
              </a:rPr>
              <a:t>communication</a:t>
            </a:r>
            <a:r>
              <a:rPr lang="cs-CZ" sz="2600" b="1">
                <a:latin typeface="+mn-lt"/>
              </a:rPr>
              <a:t>, </a:t>
            </a:r>
            <a:r>
              <a:rPr lang="cs-CZ" sz="2600" b="1" err="1">
                <a:latin typeface="+mn-lt"/>
              </a:rPr>
              <a:t>dissemination</a:t>
            </a:r>
            <a:r>
              <a:rPr lang="cs-CZ" sz="2600" b="1">
                <a:latin typeface="+mn-lt"/>
              </a:rPr>
              <a:t> and </a:t>
            </a:r>
            <a:r>
              <a:rPr lang="cs-CZ" sz="2600" b="1" err="1">
                <a:latin typeface="+mn-lt"/>
              </a:rPr>
              <a:t>exploitation</a:t>
            </a:r>
            <a:r>
              <a:rPr lang="cs-CZ" sz="2600" b="1">
                <a:latin typeface="+mn-lt"/>
              </a:rPr>
              <a:t> (UPCE, 	M1–M6)</a:t>
            </a:r>
          </a:p>
          <a:p>
            <a:pPr algn="just">
              <a:spcBef>
                <a:spcPct val="0"/>
              </a:spcBef>
            </a:pPr>
            <a:r>
              <a:rPr lang="cs-CZ" sz="2600">
                <a:latin typeface="+mn-lt"/>
              </a:rPr>
              <a:t>	</a:t>
            </a:r>
            <a:r>
              <a:rPr lang="cs-CZ" sz="2600" err="1">
                <a:latin typeface="+mn-lt"/>
              </a:rPr>
              <a:t>Agreement</a:t>
            </a:r>
            <a:r>
              <a:rPr lang="cs-CZ" sz="2600">
                <a:latin typeface="+mn-lt"/>
              </a:rPr>
              <a:t> on </a:t>
            </a:r>
            <a:r>
              <a:rPr lang="cs-CZ" sz="2600" err="1">
                <a:latin typeface="+mn-lt"/>
              </a:rPr>
              <a:t>common</a:t>
            </a:r>
            <a:r>
              <a:rPr lang="cs-CZ" sz="2600">
                <a:latin typeface="+mn-lt"/>
              </a:rPr>
              <a:t> </a:t>
            </a:r>
            <a:r>
              <a:rPr lang="cs-CZ" sz="2600" err="1">
                <a:latin typeface="+mn-lt"/>
              </a:rPr>
              <a:t>communication</a:t>
            </a:r>
            <a:r>
              <a:rPr lang="cs-CZ" sz="2600">
                <a:latin typeface="+mn-lt"/>
              </a:rPr>
              <a:t> </a:t>
            </a:r>
            <a:r>
              <a:rPr lang="cs-CZ" sz="2600" err="1">
                <a:latin typeface="+mn-lt"/>
              </a:rPr>
              <a:t>channels</a:t>
            </a:r>
            <a:r>
              <a:rPr lang="cs-CZ" sz="2600">
                <a:latin typeface="+mn-lt"/>
              </a:rPr>
              <a:t> and </a:t>
            </a:r>
            <a:r>
              <a:rPr lang="cs-CZ" sz="2600" err="1">
                <a:latin typeface="+mn-lt"/>
              </a:rPr>
              <a:t>communication</a:t>
            </a:r>
            <a:r>
              <a:rPr lang="cs-CZ" sz="2600">
                <a:latin typeface="+mn-lt"/>
              </a:rPr>
              <a:t> 	</a:t>
            </a:r>
            <a:r>
              <a:rPr lang="cs-CZ" sz="2600" err="1">
                <a:latin typeface="+mn-lt"/>
              </a:rPr>
              <a:t>indicators</a:t>
            </a:r>
            <a:r>
              <a:rPr lang="cs-CZ" sz="2600">
                <a:latin typeface="+mn-lt"/>
              </a:rPr>
              <a:t> (</a:t>
            </a:r>
            <a:r>
              <a:rPr lang="cs-CZ" sz="2600" err="1">
                <a:latin typeface="+mn-lt"/>
              </a:rPr>
              <a:t>factsheets</a:t>
            </a:r>
            <a:r>
              <a:rPr lang="cs-CZ" sz="2600">
                <a:latin typeface="+mn-lt"/>
              </a:rPr>
              <a:t>, </a:t>
            </a:r>
            <a:r>
              <a:rPr lang="cs-CZ" sz="2600" err="1">
                <a:latin typeface="+mn-lt"/>
              </a:rPr>
              <a:t>presentations</a:t>
            </a:r>
            <a:r>
              <a:rPr lang="cs-CZ" sz="2600">
                <a:latin typeface="+mn-lt"/>
              </a:rPr>
              <a:t>, </a:t>
            </a:r>
            <a:r>
              <a:rPr lang="cs-CZ" sz="2600" err="1">
                <a:latin typeface="+mn-lt"/>
              </a:rPr>
              <a:t>social</a:t>
            </a:r>
            <a:r>
              <a:rPr lang="cs-CZ" sz="2600">
                <a:latin typeface="+mn-lt"/>
              </a:rPr>
              <a:t> media, </a:t>
            </a:r>
            <a:r>
              <a:rPr lang="cs-CZ" sz="2600" err="1">
                <a:latin typeface="+mn-lt"/>
              </a:rPr>
              <a:t>press</a:t>
            </a:r>
            <a:r>
              <a:rPr lang="cs-CZ" sz="2600">
                <a:latin typeface="+mn-lt"/>
              </a:rPr>
              <a:t> </a:t>
            </a:r>
            <a:r>
              <a:rPr lang="cs-CZ" sz="2600" err="1">
                <a:latin typeface="+mn-lt"/>
              </a:rPr>
              <a:t>releases</a:t>
            </a:r>
            <a:r>
              <a:rPr lang="cs-CZ" sz="2600">
                <a:latin typeface="+mn-lt"/>
              </a:rPr>
              <a:t>, 	</a:t>
            </a:r>
            <a:r>
              <a:rPr lang="cs-CZ" sz="2600" err="1">
                <a:latin typeface="+mn-lt"/>
              </a:rPr>
              <a:t>radio-bridges</a:t>
            </a:r>
            <a:r>
              <a:rPr lang="cs-CZ" sz="2600">
                <a:latin typeface="+mn-lt"/>
              </a:rPr>
              <a:t>, video </a:t>
            </a:r>
            <a:r>
              <a:rPr lang="cs-CZ" sz="2600" err="1">
                <a:latin typeface="+mn-lt"/>
              </a:rPr>
              <a:t>materials</a:t>
            </a:r>
            <a:r>
              <a:rPr lang="cs-CZ" sz="2600">
                <a:latin typeface="+mn-lt"/>
              </a:rPr>
              <a:t>, </a:t>
            </a:r>
            <a:r>
              <a:rPr lang="cs-CZ" sz="2600" err="1">
                <a:latin typeface="+mn-lt"/>
              </a:rPr>
              <a:t>leaflet</a:t>
            </a:r>
            <a:r>
              <a:rPr lang="cs-CZ" sz="2600">
                <a:latin typeface="+mn-lt"/>
              </a:rPr>
              <a:t>, </a:t>
            </a:r>
            <a:r>
              <a:rPr lang="cs-CZ" sz="2600" err="1">
                <a:latin typeface="+mn-lt"/>
              </a:rPr>
              <a:t>roll-ups</a:t>
            </a:r>
            <a:r>
              <a:rPr lang="cs-CZ" sz="2600">
                <a:latin typeface="+mn-lt"/>
              </a:rPr>
              <a:t>)</a:t>
            </a:r>
          </a:p>
          <a:p>
            <a:pPr algn="just">
              <a:spcBef>
                <a:spcPct val="0"/>
              </a:spcBef>
            </a:pPr>
            <a:r>
              <a:rPr lang="cs-CZ" sz="2600">
                <a:latin typeface="+mn-lt"/>
              </a:rPr>
              <a:t>	</a:t>
            </a:r>
            <a:r>
              <a:rPr lang="cs-CZ" sz="2600" err="1">
                <a:latin typeface="+mn-lt"/>
              </a:rPr>
              <a:t>Visual</a:t>
            </a:r>
            <a:r>
              <a:rPr lang="cs-CZ" sz="2600">
                <a:latin typeface="+mn-lt"/>
              </a:rPr>
              <a:t> identity and branding </a:t>
            </a:r>
            <a:r>
              <a:rPr lang="cs-CZ" sz="2600" err="1">
                <a:latin typeface="+mn-lt"/>
              </a:rPr>
              <a:t>guidelines</a:t>
            </a:r>
            <a:endParaRPr lang="cs-CZ" sz="2600">
              <a:latin typeface="+mn-lt"/>
            </a:endParaRPr>
          </a:p>
          <a:p>
            <a:pPr algn="just">
              <a:spcBef>
                <a:spcPct val="0"/>
              </a:spcBef>
            </a:pPr>
            <a:r>
              <a:rPr lang="cs-CZ" sz="2600">
                <a:latin typeface="+mn-lt"/>
              </a:rPr>
              <a:t>T5.2	</a:t>
            </a:r>
            <a:r>
              <a:rPr lang="cs-CZ" sz="2600" b="1">
                <a:latin typeface="+mn-lt"/>
              </a:rPr>
              <a:t>Project identity, web and </a:t>
            </a:r>
            <a:r>
              <a:rPr lang="cs-CZ" sz="2600" b="1" err="1">
                <a:latin typeface="+mn-lt"/>
              </a:rPr>
              <a:t>social</a:t>
            </a:r>
            <a:r>
              <a:rPr lang="cs-CZ" sz="2600" b="1">
                <a:latin typeface="+mn-lt"/>
              </a:rPr>
              <a:t> media (ZPSU, M1–M40)</a:t>
            </a:r>
          </a:p>
          <a:p>
            <a:pPr algn="just">
              <a:spcBef>
                <a:spcPct val="0"/>
              </a:spcBef>
            </a:pPr>
            <a:r>
              <a:rPr lang="cs-CZ" sz="2600">
                <a:latin typeface="+mn-lt"/>
              </a:rPr>
              <a:t>	</a:t>
            </a:r>
            <a:r>
              <a:rPr lang="cs-CZ" sz="2600" err="1">
                <a:latin typeface="+mn-lt"/>
              </a:rPr>
              <a:t>Setting</a:t>
            </a:r>
            <a:r>
              <a:rPr lang="cs-CZ" sz="2600">
                <a:latin typeface="+mn-lt"/>
              </a:rPr>
              <a:t> up and </a:t>
            </a:r>
            <a:r>
              <a:rPr lang="cs-CZ" sz="2600" err="1">
                <a:latin typeface="+mn-lt"/>
              </a:rPr>
              <a:t>maintaining</a:t>
            </a:r>
            <a:r>
              <a:rPr lang="cs-CZ" sz="2600">
                <a:latin typeface="+mn-lt"/>
              </a:rPr>
              <a:t> </a:t>
            </a:r>
            <a:r>
              <a:rPr lang="cs-CZ" sz="2600" err="1">
                <a:latin typeface="+mn-lt"/>
              </a:rPr>
              <a:t>website</a:t>
            </a:r>
            <a:r>
              <a:rPr lang="cs-CZ" sz="2600">
                <a:latin typeface="+mn-lt"/>
              </a:rPr>
              <a:t> and </a:t>
            </a:r>
            <a:r>
              <a:rPr lang="cs-CZ" sz="2600" err="1">
                <a:latin typeface="+mn-lt"/>
              </a:rPr>
              <a:t>social</a:t>
            </a:r>
            <a:r>
              <a:rPr lang="cs-CZ" sz="2600">
                <a:latin typeface="+mn-lt"/>
              </a:rPr>
              <a:t> media </a:t>
            </a:r>
            <a:r>
              <a:rPr lang="cs-CZ" sz="2600" err="1">
                <a:latin typeface="+mn-lt"/>
              </a:rPr>
              <a:t>accounts</a:t>
            </a:r>
            <a:endParaRPr lang="cs-CZ" sz="2600">
              <a:latin typeface="+mn-lt"/>
            </a:endParaRPr>
          </a:p>
          <a:p>
            <a:pPr algn="just">
              <a:spcBef>
                <a:spcPct val="0"/>
              </a:spcBef>
            </a:pPr>
            <a:r>
              <a:rPr lang="cs-CZ" sz="2600">
                <a:latin typeface="+mn-lt"/>
              </a:rPr>
              <a:t>	</a:t>
            </a:r>
            <a:r>
              <a:rPr lang="cs-CZ" sz="2600" err="1">
                <a:latin typeface="+mn-lt"/>
              </a:rPr>
              <a:t>Producing</a:t>
            </a:r>
            <a:r>
              <a:rPr lang="cs-CZ" sz="2600">
                <a:latin typeface="+mn-lt"/>
              </a:rPr>
              <a:t> of R&amp;I </a:t>
            </a:r>
            <a:r>
              <a:rPr lang="cs-CZ" sz="2600" err="1">
                <a:latin typeface="+mn-lt"/>
              </a:rPr>
              <a:t>infrastructure</a:t>
            </a:r>
            <a:r>
              <a:rPr lang="cs-CZ" sz="2600">
                <a:latin typeface="+mn-lt"/>
              </a:rPr>
              <a:t> </a:t>
            </a:r>
            <a:r>
              <a:rPr lang="cs-CZ" sz="2600" err="1">
                <a:latin typeface="+mn-lt"/>
              </a:rPr>
              <a:t>platform</a:t>
            </a:r>
            <a:endParaRPr lang="cs-CZ" sz="2600">
              <a:latin typeface="+mn-lt"/>
            </a:endParaRPr>
          </a:p>
          <a:p>
            <a:pPr algn="just">
              <a:spcBef>
                <a:spcPct val="0"/>
              </a:spcBef>
            </a:pPr>
            <a:r>
              <a:rPr lang="cs-CZ" sz="2600">
                <a:latin typeface="+mn-lt"/>
              </a:rPr>
              <a:t>T5.3	</a:t>
            </a:r>
            <a:r>
              <a:rPr lang="cs-CZ" sz="2600" b="1" err="1">
                <a:latin typeface="+mn-lt"/>
              </a:rPr>
              <a:t>Publication</a:t>
            </a:r>
            <a:r>
              <a:rPr lang="cs-CZ" sz="2600" b="1">
                <a:latin typeface="+mn-lt"/>
              </a:rPr>
              <a:t> and </a:t>
            </a:r>
            <a:r>
              <a:rPr lang="cs-CZ" sz="2600" b="1" err="1">
                <a:latin typeface="+mn-lt"/>
              </a:rPr>
              <a:t>conferences</a:t>
            </a:r>
            <a:r>
              <a:rPr lang="cs-CZ" sz="2600" b="1">
                <a:latin typeface="+mn-lt"/>
              </a:rPr>
              <a:t> (UPCE, M7–M36)</a:t>
            </a:r>
          </a:p>
          <a:p>
            <a:pPr algn="just">
              <a:spcBef>
                <a:spcPct val="0"/>
              </a:spcBef>
            </a:pPr>
            <a:r>
              <a:rPr lang="cs-CZ" sz="2600">
                <a:latin typeface="+mn-lt"/>
              </a:rPr>
              <a:t>	3 </a:t>
            </a:r>
            <a:r>
              <a:rPr lang="cs-CZ" sz="2600" err="1">
                <a:latin typeface="+mn-lt"/>
              </a:rPr>
              <a:t>WoS</a:t>
            </a:r>
            <a:r>
              <a:rPr lang="cs-CZ" sz="2600">
                <a:latin typeface="+mn-lt"/>
              </a:rPr>
              <a:t> </a:t>
            </a:r>
            <a:r>
              <a:rPr lang="cs-CZ" sz="2600" err="1">
                <a:latin typeface="+mn-lt"/>
              </a:rPr>
              <a:t>papers</a:t>
            </a:r>
            <a:r>
              <a:rPr lang="cs-CZ" sz="2600">
                <a:latin typeface="+mn-lt"/>
              </a:rPr>
              <a:t> and </a:t>
            </a:r>
            <a:r>
              <a:rPr lang="cs-CZ" sz="2600" err="1">
                <a:latin typeface="+mn-lt"/>
              </a:rPr>
              <a:t>presented</a:t>
            </a:r>
            <a:r>
              <a:rPr lang="cs-CZ" sz="2600">
                <a:latin typeface="+mn-lt"/>
              </a:rPr>
              <a:t> </a:t>
            </a:r>
            <a:r>
              <a:rPr lang="cs-CZ" sz="2600" err="1">
                <a:latin typeface="+mn-lt"/>
              </a:rPr>
              <a:t>at</a:t>
            </a:r>
            <a:r>
              <a:rPr lang="cs-CZ" sz="2600">
                <a:latin typeface="+mn-lt"/>
              </a:rPr>
              <a:t> </a:t>
            </a:r>
            <a:r>
              <a:rPr lang="cs-CZ" sz="2600" err="1">
                <a:latin typeface="+mn-lt"/>
              </a:rPr>
              <a:t>conferences</a:t>
            </a:r>
            <a:r>
              <a:rPr lang="cs-CZ" sz="2600">
                <a:latin typeface="+mn-lt"/>
              </a:rPr>
              <a:t> (ICERY, IATED </a:t>
            </a:r>
            <a:r>
              <a:rPr lang="cs-CZ" sz="2600" err="1">
                <a:latin typeface="+mn-lt"/>
              </a:rPr>
              <a:t>etc</a:t>
            </a:r>
            <a:r>
              <a:rPr lang="cs-CZ" sz="2600">
                <a:latin typeface="+mn-lt"/>
              </a:rPr>
              <a:t>.)</a:t>
            </a:r>
          </a:p>
          <a:p>
            <a:pPr algn="just">
              <a:spcBef>
                <a:spcPct val="0"/>
              </a:spcBef>
            </a:pPr>
            <a:r>
              <a:rPr lang="cs-CZ" sz="2600">
                <a:latin typeface="+mn-lt"/>
              </a:rPr>
              <a:t>	</a:t>
            </a:r>
            <a:r>
              <a:rPr lang="cs-CZ" sz="2600" err="1">
                <a:latin typeface="+mn-lt"/>
              </a:rPr>
              <a:t>Promotion</a:t>
            </a:r>
            <a:r>
              <a:rPr lang="cs-CZ" sz="2600">
                <a:latin typeface="+mn-lt"/>
              </a:rPr>
              <a:t> </a:t>
            </a:r>
            <a:r>
              <a:rPr lang="cs-CZ" sz="2600" err="1">
                <a:latin typeface="+mn-lt"/>
              </a:rPr>
              <a:t>at</a:t>
            </a:r>
            <a:r>
              <a:rPr lang="cs-CZ" sz="2600">
                <a:latin typeface="+mn-lt"/>
              </a:rPr>
              <a:t> EARMA </a:t>
            </a:r>
            <a:r>
              <a:rPr lang="cs-CZ" sz="2600" err="1">
                <a:latin typeface="+mn-lt"/>
              </a:rPr>
              <a:t>conferences</a:t>
            </a:r>
            <a:r>
              <a:rPr lang="cs-CZ" sz="2600">
                <a:latin typeface="+mn-lt"/>
              </a:rPr>
              <a:t> and </a:t>
            </a:r>
            <a:r>
              <a:rPr lang="cs-CZ" sz="2600" err="1">
                <a:latin typeface="+mn-lt"/>
              </a:rPr>
              <a:t>European</a:t>
            </a:r>
            <a:r>
              <a:rPr lang="cs-CZ" sz="2600">
                <a:latin typeface="+mn-lt"/>
              </a:rPr>
              <a:t> </a:t>
            </a:r>
            <a:r>
              <a:rPr lang="cs-CZ" sz="2600" err="1">
                <a:latin typeface="+mn-lt"/>
              </a:rPr>
              <a:t>Week</a:t>
            </a:r>
            <a:r>
              <a:rPr lang="cs-CZ" sz="2600">
                <a:latin typeface="+mn-lt"/>
              </a:rPr>
              <a:t> of </a:t>
            </a:r>
            <a:r>
              <a:rPr lang="cs-CZ" sz="2600" err="1">
                <a:latin typeface="+mn-lt"/>
              </a:rPr>
              <a:t>Regions</a:t>
            </a:r>
            <a:r>
              <a:rPr lang="cs-CZ" sz="2600">
                <a:latin typeface="+mn-lt"/>
              </a:rPr>
              <a:t> and 	</a:t>
            </a:r>
            <a:r>
              <a:rPr lang="cs-CZ" sz="2600" err="1">
                <a:latin typeface="+mn-lt"/>
              </a:rPr>
              <a:t>Cities</a:t>
            </a:r>
            <a:endParaRPr lang="cs-CZ" sz="2600">
              <a:latin typeface="+mn-lt"/>
            </a:endParaRPr>
          </a:p>
        </p:txBody>
      </p:sp>
    </p:spTree>
    <p:extLst>
      <p:ext uri="{BB962C8B-B14F-4D97-AF65-F5344CB8AC3E}">
        <p14:creationId xmlns:p14="http://schemas.microsoft.com/office/powerpoint/2010/main" val="3683497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633412F-15FD-4CB0-BCC7-7D333F0B604F}"/>
              </a:ext>
            </a:extLst>
          </p:cNvPr>
          <p:cNvSpPr>
            <a:spLocks noGrp="1"/>
          </p:cNvSpPr>
          <p:nvPr>
            <p:ph type="title"/>
          </p:nvPr>
        </p:nvSpPr>
        <p:spPr>
          <a:xfrm>
            <a:off x="838200" y="342901"/>
            <a:ext cx="10515600" cy="922563"/>
          </a:xfrm>
        </p:spPr>
        <p:txBody>
          <a:bodyPr>
            <a:normAutofit fontScale="90000"/>
          </a:bodyPr>
          <a:lstStyle/>
          <a:p>
            <a:br>
              <a:rPr lang="cs-CZ"/>
            </a:br>
            <a:r>
              <a:rPr lang="cs-CZ" sz="3600">
                <a:solidFill>
                  <a:schemeClr val="accent1"/>
                </a:solidFill>
              </a:rPr>
              <a:t>WP5</a:t>
            </a:r>
            <a:r>
              <a:rPr lang="cs-CZ" sz="3600"/>
              <a:t> </a:t>
            </a:r>
            <a:r>
              <a:rPr lang="cs-CZ" sz="3600" err="1"/>
              <a:t>Dissemination</a:t>
            </a:r>
            <a:r>
              <a:rPr lang="cs-CZ" sz="3600"/>
              <a:t>, </a:t>
            </a:r>
            <a:r>
              <a:rPr lang="cs-CZ" sz="3600" err="1"/>
              <a:t>communication</a:t>
            </a:r>
            <a:r>
              <a:rPr lang="cs-CZ" sz="3600"/>
              <a:t> and </a:t>
            </a:r>
            <a:r>
              <a:rPr lang="cs-CZ" sz="3600" err="1"/>
              <a:t>exploitation</a:t>
            </a:r>
            <a:r>
              <a:rPr lang="cs-CZ" sz="3600"/>
              <a:t> (ZPSU, M1–M40)</a:t>
            </a:r>
          </a:p>
        </p:txBody>
      </p:sp>
      <p:sp>
        <p:nvSpPr>
          <p:cNvPr id="5" name="Zástupný text 4">
            <a:extLst>
              <a:ext uri="{FF2B5EF4-FFF2-40B4-BE49-F238E27FC236}">
                <a16:creationId xmlns:a16="http://schemas.microsoft.com/office/drawing/2014/main" id="{36C2A908-2F00-48CD-A691-C991D6F32A86}"/>
              </a:ext>
            </a:extLst>
          </p:cNvPr>
          <p:cNvSpPr>
            <a:spLocks noGrp="1"/>
          </p:cNvSpPr>
          <p:nvPr>
            <p:ph type="body" idx="1"/>
          </p:nvPr>
        </p:nvSpPr>
        <p:spPr>
          <a:xfrm>
            <a:off x="838200" y="1450570"/>
            <a:ext cx="10515600" cy="5064529"/>
          </a:xfrm>
        </p:spPr>
        <p:txBody>
          <a:bodyPr>
            <a:noAutofit/>
          </a:bodyPr>
          <a:lstStyle/>
          <a:p>
            <a:pPr algn="just">
              <a:spcBef>
                <a:spcPct val="0"/>
              </a:spcBef>
            </a:pPr>
            <a:r>
              <a:rPr lang="cs-CZ" sz="2600">
                <a:latin typeface="+mn-lt"/>
              </a:rPr>
              <a:t>T5.4	</a:t>
            </a:r>
            <a:r>
              <a:rPr lang="cs-CZ" sz="2600" b="1" err="1">
                <a:latin typeface="+mn-lt"/>
              </a:rPr>
              <a:t>Organisation</a:t>
            </a:r>
            <a:r>
              <a:rPr lang="cs-CZ" sz="2600" b="1">
                <a:latin typeface="+mn-lt"/>
              </a:rPr>
              <a:t> of </a:t>
            </a:r>
            <a:r>
              <a:rPr lang="cs-CZ" sz="2600" b="1" err="1">
                <a:latin typeface="+mn-lt"/>
              </a:rPr>
              <a:t>communication</a:t>
            </a:r>
            <a:r>
              <a:rPr lang="cs-CZ" sz="2600" b="1">
                <a:latin typeface="+mn-lt"/>
              </a:rPr>
              <a:t> </a:t>
            </a:r>
            <a:r>
              <a:rPr lang="cs-CZ" sz="2600" b="1" err="1">
                <a:latin typeface="+mn-lt"/>
              </a:rPr>
              <a:t>specific</a:t>
            </a:r>
            <a:r>
              <a:rPr lang="cs-CZ" sz="2600" b="1">
                <a:latin typeface="+mn-lt"/>
              </a:rPr>
              <a:t> </a:t>
            </a:r>
            <a:r>
              <a:rPr lang="cs-CZ" sz="2600" b="1" err="1">
                <a:latin typeface="+mn-lt"/>
              </a:rPr>
              <a:t>workshops</a:t>
            </a:r>
            <a:r>
              <a:rPr lang="cs-CZ" sz="2600" b="1">
                <a:latin typeface="+mn-lt"/>
              </a:rPr>
              <a:t> and </a:t>
            </a:r>
            <a:r>
              <a:rPr lang="cs-CZ" sz="2600" b="1" err="1">
                <a:latin typeface="+mn-lt"/>
              </a:rPr>
              <a:t>events</a:t>
            </a:r>
            <a:r>
              <a:rPr lang="cs-CZ" sz="2600" b="1">
                <a:latin typeface="+mn-lt"/>
              </a:rPr>
              <a:t> 	(ZPSU, M2–M38)</a:t>
            </a:r>
          </a:p>
          <a:p>
            <a:pPr algn="just">
              <a:spcBef>
                <a:spcPct val="0"/>
              </a:spcBef>
            </a:pPr>
            <a:r>
              <a:rPr lang="cs-CZ" sz="2600">
                <a:latin typeface="+mn-lt"/>
              </a:rPr>
              <a:t>	</a:t>
            </a:r>
            <a:r>
              <a:rPr lang="cs-CZ" sz="2600" err="1">
                <a:latin typeface="+mn-lt"/>
              </a:rPr>
              <a:t>Kick-off</a:t>
            </a:r>
            <a:r>
              <a:rPr lang="cs-CZ" sz="2600">
                <a:latin typeface="+mn-lt"/>
              </a:rPr>
              <a:t> meeting (M2)</a:t>
            </a:r>
          </a:p>
          <a:p>
            <a:pPr algn="just">
              <a:spcBef>
                <a:spcPct val="0"/>
              </a:spcBef>
            </a:pPr>
            <a:r>
              <a:rPr lang="cs-CZ" sz="2600">
                <a:latin typeface="+mn-lt"/>
              </a:rPr>
              <a:t>	</a:t>
            </a:r>
            <a:r>
              <a:rPr lang="cs-CZ" sz="2600" err="1">
                <a:latin typeface="+mn-lt"/>
              </a:rPr>
              <a:t>Local</a:t>
            </a:r>
            <a:r>
              <a:rPr lang="cs-CZ" sz="2600">
                <a:latin typeface="+mn-lt"/>
              </a:rPr>
              <a:t> </a:t>
            </a:r>
            <a:r>
              <a:rPr lang="cs-CZ" sz="2600" err="1">
                <a:latin typeface="+mn-lt"/>
              </a:rPr>
              <a:t>project</a:t>
            </a:r>
            <a:r>
              <a:rPr lang="cs-CZ" sz="2600">
                <a:latin typeface="+mn-lt"/>
              </a:rPr>
              <a:t> </a:t>
            </a:r>
            <a:r>
              <a:rPr lang="cs-CZ" sz="2600" err="1">
                <a:latin typeface="+mn-lt"/>
              </a:rPr>
              <a:t>events</a:t>
            </a:r>
            <a:r>
              <a:rPr lang="cs-CZ" sz="2600">
                <a:latin typeface="+mn-lt"/>
              </a:rPr>
              <a:t> (</a:t>
            </a:r>
            <a:r>
              <a:rPr lang="cs-CZ" sz="2600" err="1">
                <a:latin typeface="+mn-lt"/>
              </a:rPr>
              <a:t>between</a:t>
            </a:r>
            <a:r>
              <a:rPr lang="cs-CZ" sz="2600">
                <a:latin typeface="+mn-lt"/>
              </a:rPr>
              <a:t> M18 and M36) </a:t>
            </a:r>
            <a:r>
              <a:rPr lang="cs-CZ" sz="2600" err="1">
                <a:latin typeface="+mn-lt"/>
              </a:rPr>
              <a:t>targeting</a:t>
            </a:r>
            <a:r>
              <a:rPr lang="cs-CZ" sz="2600">
                <a:latin typeface="+mn-lt"/>
              </a:rPr>
              <a:t> </a:t>
            </a:r>
            <a:r>
              <a:rPr lang="cs-CZ" sz="2600" err="1">
                <a:latin typeface="+mn-lt"/>
              </a:rPr>
              <a:t>local</a:t>
            </a:r>
            <a:r>
              <a:rPr lang="cs-CZ" sz="2600">
                <a:latin typeface="+mn-lt"/>
              </a:rPr>
              <a:t> 	</a:t>
            </a:r>
            <a:r>
              <a:rPr lang="cs-CZ" sz="2600" err="1">
                <a:latin typeface="+mn-lt"/>
              </a:rPr>
              <a:t>communities</a:t>
            </a:r>
            <a:endParaRPr lang="cs-CZ" sz="2600">
              <a:latin typeface="+mn-lt"/>
            </a:endParaRPr>
          </a:p>
          <a:p>
            <a:pPr algn="just">
              <a:spcBef>
                <a:spcPct val="0"/>
              </a:spcBef>
            </a:pPr>
            <a:r>
              <a:rPr lang="cs-CZ" sz="2600">
                <a:latin typeface="+mn-lt"/>
              </a:rPr>
              <a:t>	</a:t>
            </a:r>
            <a:r>
              <a:rPr lang="cs-CZ" sz="2600" err="1">
                <a:latin typeface="+mn-lt"/>
              </a:rPr>
              <a:t>Final</a:t>
            </a:r>
            <a:r>
              <a:rPr lang="cs-CZ" sz="2600">
                <a:latin typeface="+mn-lt"/>
              </a:rPr>
              <a:t> konference (M38/M40) </a:t>
            </a:r>
            <a:r>
              <a:rPr lang="cs-CZ" sz="2600" err="1">
                <a:latin typeface="+mn-lt"/>
              </a:rPr>
              <a:t>at</a:t>
            </a:r>
            <a:r>
              <a:rPr lang="cs-CZ" sz="2600">
                <a:latin typeface="+mn-lt"/>
              </a:rPr>
              <a:t> UPCE (</a:t>
            </a:r>
            <a:r>
              <a:rPr lang="cs-CZ" sz="2600" err="1">
                <a:latin typeface="+mn-lt"/>
              </a:rPr>
              <a:t>wider</a:t>
            </a:r>
            <a:r>
              <a:rPr lang="cs-CZ" sz="2600">
                <a:latin typeface="+mn-lt"/>
              </a:rPr>
              <a:t> </a:t>
            </a:r>
            <a:r>
              <a:rPr lang="cs-CZ" sz="2600" err="1">
                <a:latin typeface="+mn-lt"/>
              </a:rPr>
              <a:t>dissemination</a:t>
            </a:r>
            <a:r>
              <a:rPr lang="cs-CZ" sz="2600">
                <a:latin typeface="+mn-lt"/>
              </a:rPr>
              <a:t> of 	</a:t>
            </a:r>
            <a:r>
              <a:rPr lang="cs-CZ" sz="2600" err="1">
                <a:latin typeface="+mn-lt"/>
              </a:rPr>
              <a:t>project</a:t>
            </a:r>
            <a:r>
              <a:rPr lang="cs-CZ" sz="2600">
                <a:latin typeface="+mn-lt"/>
              </a:rPr>
              <a:t> </a:t>
            </a:r>
            <a:r>
              <a:rPr lang="cs-CZ" sz="2600" err="1">
                <a:latin typeface="+mn-lt"/>
              </a:rPr>
              <a:t>results</a:t>
            </a:r>
            <a:r>
              <a:rPr lang="cs-CZ" sz="2600">
                <a:latin typeface="+mn-lt"/>
              </a:rPr>
              <a:t> and </a:t>
            </a:r>
            <a:r>
              <a:rPr lang="cs-CZ" sz="2600" err="1">
                <a:latin typeface="+mn-lt"/>
              </a:rPr>
              <a:t>outcomes</a:t>
            </a:r>
            <a:r>
              <a:rPr lang="cs-CZ" sz="2600">
                <a:latin typeface="+mn-lt"/>
              </a:rPr>
              <a:t>)</a:t>
            </a:r>
          </a:p>
        </p:txBody>
      </p:sp>
    </p:spTree>
    <p:extLst>
      <p:ext uri="{BB962C8B-B14F-4D97-AF65-F5344CB8AC3E}">
        <p14:creationId xmlns:p14="http://schemas.microsoft.com/office/powerpoint/2010/main" val="4038581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633412F-15FD-4CB0-BCC7-7D333F0B604F}"/>
              </a:ext>
            </a:extLst>
          </p:cNvPr>
          <p:cNvSpPr>
            <a:spLocks noGrp="1"/>
          </p:cNvSpPr>
          <p:nvPr>
            <p:ph type="title"/>
          </p:nvPr>
        </p:nvSpPr>
        <p:spPr>
          <a:xfrm>
            <a:off x="838200" y="342901"/>
            <a:ext cx="10515600" cy="922563"/>
          </a:xfrm>
        </p:spPr>
        <p:txBody>
          <a:bodyPr>
            <a:normAutofit fontScale="90000"/>
          </a:bodyPr>
          <a:lstStyle/>
          <a:p>
            <a:br>
              <a:rPr lang="cs-CZ"/>
            </a:br>
            <a:r>
              <a:rPr lang="cs-CZ" sz="3600">
                <a:solidFill>
                  <a:schemeClr val="accent1"/>
                </a:solidFill>
              </a:rPr>
              <a:t>WP6</a:t>
            </a:r>
            <a:r>
              <a:rPr lang="cs-CZ" sz="3600"/>
              <a:t> Management and </a:t>
            </a:r>
            <a:r>
              <a:rPr lang="cs-CZ" sz="3600" err="1"/>
              <a:t>coordination</a:t>
            </a:r>
            <a:r>
              <a:rPr lang="cs-CZ" sz="3600"/>
              <a:t> (UPCE, M1–M40)</a:t>
            </a:r>
          </a:p>
        </p:txBody>
      </p:sp>
      <p:sp>
        <p:nvSpPr>
          <p:cNvPr id="5" name="Zástupný text 4">
            <a:extLst>
              <a:ext uri="{FF2B5EF4-FFF2-40B4-BE49-F238E27FC236}">
                <a16:creationId xmlns:a16="http://schemas.microsoft.com/office/drawing/2014/main" id="{36C2A908-2F00-48CD-A691-C991D6F32A86}"/>
              </a:ext>
            </a:extLst>
          </p:cNvPr>
          <p:cNvSpPr>
            <a:spLocks noGrp="1"/>
          </p:cNvSpPr>
          <p:nvPr>
            <p:ph type="body" idx="1"/>
          </p:nvPr>
        </p:nvSpPr>
        <p:spPr>
          <a:xfrm>
            <a:off x="838200" y="1450570"/>
            <a:ext cx="10515600" cy="5064529"/>
          </a:xfrm>
        </p:spPr>
        <p:txBody>
          <a:bodyPr>
            <a:noAutofit/>
          </a:bodyPr>
          <a:lstStyle/>
          <a:p>
            <a:pPr algn="just">
              <a:spcBef>
                <a:spcPct val="0"/>
              </a:spcBef>
            </a:pPr>
            <a:r>
              <a:rPr lang="cs-CZ" sz="2600">
                <a:latin typeface="+mn-lt"/>
              </a:rPr>
              <a:t>T6.1	</a:t>
            </a:r>
            <a:r>
              <a:rPr lang="cs-CZ" sz="2600" b="1" err="1">
                <a:latin typeface="+mn-lt"/>
              </a:rPr>
              <a:t>Coordination</a:t>
            </a:r>
            <a:r>
              <a:rPr lang="cs-CZ" sz="2600" b="1">
                <a:latin typeface="+mn-lt"/>
              </a:rPr>
              <a:t> of the </a:t>
            </a:r>
            <a:r>
              <a:rPr lang="cs-CZ" sz="2600" b="1" err="1">
                <a:latin typeface="+mn-lt"/>
              </a:rPr>
              <a:t>project</a:t>
            </a:r>
            <a:r>
              <a:rPr lang="cs-CZ" sz="2600" b="1">
                <a:latin typeface="+mn-lt"/>
              </a:rPr>
              <a:t> (UPCE, M1–M40)</a:t>
            </a:r>
          </a:p>
          <a:p>
            <a:pPr algn="just">
              <a:spcBef>
                <a:spcPct val="0"/>
              </a:spcBef>
            </a:pPr>
            <a:r>
              <a:rPr lang="cs-CZ" sz="2600">
                <a:latin typeface="+mn-lt"/>
              </a:rPr>
              <a:t>	</a:t>
            </a:r>
            <a:r>
              <a:rPr lang="cs-CZ" sz="2600" err="1">
                <a:latin typeface="+mn-lt"/>
              </a:rPr>
              <a:t>Progress</a:t>
            </a:r>
            <a:r>
              <a:rPr lang="cs-CZ" sz="2600">
                <a:latin typeface="+mn-lt"/>
              </a:rPr>
              <a:t> monitoring (</a:t>
            </a:r>
            <a:r>
              <a:rPr lang="cs-CZ" sz="2600" err="1">
                <a:latin typeface="+mn-lt"/>
              </a:rPr>
              <a:t>objectives</a:t>
            </a:r>
            <a:r>
              <a:rPr lang="cs-CZ" sz="2600">
                <a:latin typeface="+mn-lt"/>
              </a:rPr>
              <a:t>, </a:t>
            </a:r>
            <a:r>
              <a:rPr lang="cs-CZ" sz="2600" err="1">
                <a:latin typeface="+mn-lt"/>
              </a:rPr>
              <a:t>deliverables</a:t>
            </a:r>
            <a:r>
              <a:rPr lang="cs-CZ" sz="2600">
                <a:latin typeface="+mn-lt"/>
              </a:rPr>
              <a:t>, </a:t>
            </a:r>
            <a:r>
              <a:rPr lang="cs-CZ" sz="2600" err="1">
                <a:latin typeface="+mn-lt"/>
              </a:rPr>
              <a:t>time</a:t>
            </a:r>
            <a:r>
              <a:rPr lang="cs-CZ" sz="2600">
                <a:latin typeface="+mn-lt"/>
              </a:rPr>
              <a:t> </a:t>
            </a:r>
            <a:r>
              <a:rPr lang="cs-CZ" sz="2600" err="1">
                <a:latin typeface="+mn-lt"/>
              </a:rPr>
              <a:t>schedule</a:t>
            </a:r>
            <a:r>
              <a:rPr lang="cs-CZ" sz="2600">
                <a:latin typeface="+mn-lt"/>
              </a:rPr>
              <a:t>, 	finance, 	risk </a:t>
            </a:r>
            <a:r>
              <a:rPr lang="cs-CZ" sz="2600" err="1">
                <a:latin typeface="+mn-lt"/>
              </a:rPr>
              <a:t>etc</a:t>
            </a:r>
            <a:r>
              <a:rPr lang="cs-CZ" sz="2600">
                <a:latin typeface="+mn-lt"/>
              </a:rPr>
              <a:t>.)</a:t>
            </a:r>
          </a:p>
          <a:p>
            <a:pPr algn="just">
              <a:spcBef>
                <a:spcPct val="0"/>
              </a:spcBef>
            </a:pPr>
            <a:r>
              <a:rPr lang="cs-CZ" sz="2600">
                <a:latin typeface="+mn-lt"/>
              </a:rPr>
              <a:t>T6.2	</a:t>
            </a:r>
            <a:r>
              <a:rPr lang="cs-CZ" sz="2600" b="1" err="1">
                <a:latin typeface="+mn-lt"/>
              </a:rPr>
              <a:t>Administrative</a:t>
            </a:r>
            <a:r>
              <a:rPr lang="cs-CZ" sz="2600" b="1">
                <a:latin typeface="+mn-lt"/>
              </a:rPr>
              <a:t> and </a:t>
            </a:r>
            <a:r>
              <a:rPr lang="cs-CZ" sz="2600" b="1" err="1">
                <a:latin typeface="+mn-lt"/>
              </a:rPr>
              <a:t>financial</a:t>
            </a:r>
            <a:r>
              <a:rPr lang="cs-CZ" sz="2600" b="1">
                <a:latin typeface="+mn-lt"/>
              </a:rPr>
              <a:t> management (UPCE, M1–M40)</a:t>
            </a:r>
          </a:p>
          <a:p>
            <a:pPr algn="just">
              <a:spcBef>
                <a:spcPct val="0"/>
              </a:spcBef>
            </a:pPr>
            <a:r>
              <a:rPr lang="cs-CZ" sz="2600">
                <a:latin typeface="+mn-lt"/>
              </a:rPr>
              <a:t>	</a:t>
            </a:r>
            <a:r>
              <a:rPr lang="cs-CZ" sz="2600" err="1">
                <a:latin typeface="+mn-lt"/>
              </a:rPr>
              <a:t>Reports</a:t>
            </a:r>
            <a:r>
              <a:rPr lang="cs-CZ" sz="2600">
                <a:latin typeface="+mn-lt"/>
              </a:rPr>
              <a:t> to EC and </a:t>
            </a:r>
            <a:r>
              <a:rPr lang="cs-CZ" sz="2600" err="1">
                <a:latin typeface="+mn-lt"/>
              </a:rPr>
              <a:t>relevant</a:t>
            </a:r>
            <a:r>
              <a:rPr lang="cs-CZ" sz="2600">
                <a:latin typeface="+mn-lt"/>
              </a:rPr>
              <a:t> </a:t>
            </a:r>
            <a:r>
              <a:rPr lang="cs-CZ" sz="2600" err="1">
                <a:latin typeface="+mn-lt"/>
              </a:rPr>
              <a:t>stakeholders</a:t>
            </a:r>
            <a:endParaRPr lang="cs-CZ" sz="2600">
              <a:latin typeface="+mn-lt"/>
            </a:endParaRPr>
          </a:p>
          <a:p>
            <a:pPr algn="just">
              <a:spcBef>
                <a:spcPct val="0"/>
              </a:spcBef>
            </a:pPr>
            <a:r>
              <a:rPr lang="cs-CZ" sz="2600">
                <a:latin typeface="+mn-lt"/>
              </a:rPr>
              <a:t>T6.3	</a:t>
            </a:r>
            <a:r>
              <a:rPr lang="cs-CZ" sz="2600" b="1">
                <a:latin typeface="+mn-lt"/>
              </a:rPr>
              <a:t>Risk management, data management (UPCE, M1–M40)</a:t>
            </a:r>
          </a:p>
          <a:p>
            <a:pPr algn="just">
              <a:spcBef>
                <a:spcPct val="0"/>
              </a:spcBef>
            </a:pPr>
            <a:r>
              <a:rPr lang="cs-CZ" sz="2600">
                <a:latin typeface="+mn-lt"/>
              </a:rPr>
              <a:t>	</a:t>
            </a:r>
            <a:r>
              <a:rPr lang="cs-CZ" sz="2600" err="1">
                <a:latin typeface="+mn-lt"/>
              </a:rPr>
              <a:t>Evaluate</a:t>
            </a:r>
            <a:r>
              <a:rPr lang="cs-CZ" sz="2600">
                <a:latin typeface="+mn-lt"/>
              </a:rPr>
              <a:t> and </a:t>
            </a:r>
            <a:r>
              <a:rPr lang="cs-CZ" sz="2600" err="1">
                <a:latin typeface="+mn-lt"/>
              </a:rPr>
              <a:t>prevent</a:t>
            </a:r>
            <a:r>
              <a:rPr lang="cs-CZ" sz="2600">
                <a:latin typeface="+mn-lt"/>
              </a:rPr>
              <a:t> </a:t>
            </a:r>
            <a:r>
              <a:rPr lang="cs-CZ" sz="2600" err="1">
                <a:latin typeface="+mn-lt"/>
              </a:rPr>
              <a:t>potential</a:t>
            </a:r>
            <a:r>
              <a:rPr lang="cs-CZ" sz="2600">
                <a:latin typeface="+mn-lt"/>
              </a:rPr>
              <a:t> </a:t>
            </a:r>
            <a:r>
              <a:rPr lang="cs-CZ" sz="2600" err="1">
                <a:latin typeface="+mn-lt"/>
              </a:rPr>
              <a:t>risks</a:t>
            </a:r>
            <a:endParaRPr lang="cs-CZ" sz="2600">
              <a:latin typeface="+mn-lt"/>
            </a:endParaRPr>
          </a:p>
          <a:p>
            <a:pPr algn="just">
              <a:spcBef>
                <a:spcPct val="0"/>
              </a:spcBef>
            </a:pPr>
            <a:r>
              <a:rPr lang="cs-CZ" sz="2600">
                <a:latin typeface="+mn-lt"/>
              </a:rPr>
              <a:t>	Data management </a:t>
            </a:r>
            <a:r>
              <a:rPr lang="cs-CZ" sz="2600" err="1">
                <a:latin typeface="+mn-lt"/>
              </a:rPr>
              <a:t>plan</a:t>
            </a:r>
            <a:r>
              <a:rPr lang="cs-CZ" sz="2600">
                <a:latin typeface="+mn-lt"/>
              </a:rPr>
              <a:t> (M6)</a:t>
            </a:r>
          </a:p>
          <a:p>
            <a:pPr algn="just">
              <a:spcBef>
                <a:spcPct val="0"/>
              </a:spcBef>
            </a:pPr>
            <a:r>
              <a:rPr lang="cs-CZ" sz="2600">
                <a:latin typeface="+mn-lt"/>
              </a:rPr>
              <a:t>T6.4	</a:t>
            </a:r>
            <a:r>
              <a:rPr lang="cs-CZ" sz="2600" b="1">
                <a:latin typeface="+mn-lt"/>
              </a:rPr>
              <a:t>Advisory </a:t>
            </a:r>
            <a:r>
              <a:rPr lang="cs-CZ" sz="2600" b="1" err="1">
                <a:latin typeface="+mn-lt"/>
              </a:rPr>
              <a:t>Board</a:t>
            </a:r>
            <a:r>
              <a:rPr lang="cs-CZ" sz="2600" b="1">
                <a:latin typeface="+mn-lt"/>
              </a:rPr>
              <a:t> and stakeholder management (UKIM, M6–M36)</a:t>
            </a:r>
          </a:p>
          <a:p>
            <a:pPr algn="just">
              <a:spcBef>
                <a:spcPct val="0"/>
              </a:spcBef>
            </a:pPr>
            <a:r>
              <a:rPr lang="cs-CZ" sz="2600">
                <a:latin typeface="+mn-lt"/>
              </a:rPr>
              <a:t>	</a:t>
            </a:r>
            <a:r>
              <a:rPr lang="cs-CZ" sz="2600" err="1">
                <a:latin typeface="+mn-lt"/>
              </a:rPr>
              <a:t>Setting</a:t>
            </a:r>
            <a:r>
              <a:rPr lang="cs-CZ" sz="2600">
                <a:latin typeface="+mn-lt"/>
              </a:rPr>
              <a:t> up </a:t>
            </a:r>
            <a:r>
              <a:rPr lang="cs-CZ" sz="2600" err="1">
                <a:latin typeface="+mn-lt"/>
              </a:rPr>
              <a:t>an</a:t>
            </a:r>
            <a:r>
              <a:rPr lang="cs-CZ" sz="2600">
                <a:latin typeface="+mn-lt"/>
              </a:rPr>
              <a:t> Advisory </a:t>
            </a:r>
            <a:r>
              <a:rPr lang="cs-CZ" sz="2600" err="1">
                <a:latin typeface="+mn-lt"/>
              </a:rPr>
              <a:t>Board</a:t>
            </a:r>
            <a:endParaRPr lang="cs-CZ" sz="2600">
              <a:latin typeface="+mn-lt"/>
            </a:endParaRPr>
          </a:p>
          <a:p>
            <a:pPr algn="just">
              <a:spcBef>
                <a:spcPct val="0"/>
              </a:spcBef>
            </a:pPr>
            <a:r>
              <a:rPr lang="cs-CZ" sz="2600">
                <a:latin typeface="+mn-lt"/>
              </a:rPr>
              <a:t>T6.5	</a:t>
            </a:r>
            <a:r>
              <a:rPr lang="cs-CZ" sz="2600" b="1" err="1">
                <a:latin typeface="+mn-lt"/>
              </a:rPr>
              <a:t>Impact</a:t>
            </a:r>
            <a:r>
              <a:rPr lang="cs-CZ" sz="2600" b="1">
                <a:latin typeface="+mn-lt"/>
              </a:rPr>
              <a:t> </a:t>
            </a:r>
            <a:r>
              <a:rPr lang="cs-CZ" sz="2600" b="1" err="1">
                <a:latin typeface="+mn-lt"/>
              </a:rPr>
              <a:t>pathway</a:t>
            </a:r>
            <a:r>
              <a:rPr lang="cs-CZ" sz="2600" b="1">
                <a:latin typeface="+mn-lt"/>
              </a:rPr>
              <a:t> management (UPCE, M3–M40)</a:t>
            </a:r>
          </a:p>
          <a:p>
            <a:pPr algn="just">
              <a:spcBef>
                <a:spcPct val="0"/>
              </a:spcBef>
            </a:pPr>
            <a:r>
              <a:rPr lang="cs-CZ" sz="2600" b="1">
                <a:latin typeface="+mn-lt"/>
              </a:rPr>
              <a:t>	</a:t>
            </a:r>
            <a:r>
              <a:rPr lang="cs-CZ" sz="2600" err="1">
                <a:latin typeface="+mn-lt"/>
              </a:rPr>
              <a:t>Evidencebased</a:t>
            </a:r>
            <a:r>
              <a:rPr lang="cs-CZ" sz="2600">
                <a:latin typeface="+mn-lt"/>
              </a:rPr>
              <a:t> </a:t>
            </a:r>
            <a:r>
              <a:rPr lang="cs-CZ" sz="2600" err="1">
                <a:latin typeface="+mn-lt"/>
              </a:rPr>
              <a:t>decission-making</a:t>
            </a:r>
            <a:r>
              <a:rPr lang="cs-CZ" sz="2600">
                <a:latin typeface="+mn-lt"/>
              </a:rPr>
              <a:t> </a:t>
            </a:r>
            <a:r>
              <a:rPr lang="cs-CZ" sz="2600" err="1">
                <a:latin typeface="+mn-lt"/>
              </a:rPr>
              <a:t>process</a:t>
            </a:r>
            <a:endParaRPr lang="cs-CZ" sz="2600">
              <a:latin typeface="+mn-lt"/>
            </a:endParaRPr>
          </a:p>
          <a:p>
            <a:pPr algn="just">
              <a:spcBef>
                <a:spcPct val="0"/>
              </a:spcBef>
            </a:pPr>
            <a:r>
              <a:rPr lang="cs-CZ" sz="2600">
                <a:latin typeface="+mn-lt"/>
              </a:rPr>
              <a:t>	</a:t>
            </a:r>
            <a:r>
              <a:rPr lang="cs-CZ" sz="2600" err="1">
                <a:latin typeface="+mn-lt"/>
              </a:rPr>
              <a:t>Overall</a:t>
            </a:r>
            <a:r>
              <a:rPr lang="cs-CZ" sz="2600">
                <a:latin typeface="+mn-lt"/>
              </a:rPr>
              <a:t> </a:t>
            </a:r>
            <a:r>
              <a:rPr lang="cs-CZ" sz="2600" err="1">
                <a:latin typeface="+mn-lt"/>
              </a:rPr>
              <a:t>effectiveness</a:t>
            </a:r>
            <a:r>
              <a:rPr lang="cs-CZ" sz="2600">
                <a:latin typeface="+mn-lt"/>
              </a:rPr>
              <a:t> of the </a:t>
            </a:r>
            <a:r>
              <a:rPr lang="cs-CZ" sz="2600" err="1">
                <a:latin typeface="+mn-lt"/>
              </a:rPr>
              <a:t>project</a:t>
            </a:r>
            <a:endParaRPr lang="en-GB" sz="2600">
              <a:latin typeface="+mn-lt"/>
            </a:endParaRPr>
          </a:p>
        </p:txBody>
      </p:sp>
    </p:spTree>
    <p:extLst>
      <p:ext uri="{BB962C8B-B14F-4D97-AF65-F5344CB8AC3E}">
        <p14:creationId xmlns:p14="http://schemas.microsoft.com/office/powerpoint/2010/main" val="2294701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633412F-15FD-4CB0-BCC7-7D333F0B604F}"/>
              </a:ext>
            </a:extLst>
          </p:cNvPr>
          <p:cNvSpPr>
            <a:spLocks noGrp="1"/>
          </p:cNvSpPr>
          <p:nvPr>
            <p:ph type="title"/>
          </p:nvPr>
        </p:nvSpPr>
        <p:spPr>
          <a:xfrm>
            <a:off x="838200" y="342901"/>
            <a:ext cx="10515600" cy="922563"/>
          </a:xfrm>
        </p:spPr>
        <p:txBody>
          <a:bodyPr>
            <a:normAutofit fontScale="90000"/>
          </a:bodyPr>
          <a:lstStyle/>
          <a:p>
            <a:br>
              <a:rPr lang="cs-CZ"/>
            </a:br>
            <a:r>
              <a:rPr lang="cs-CZ"/>
              <a:t>DELIVERABLES</a:t>
            </a:r>
          </a:p>
        </p:txBody>
      </p:sp>
      <p:sp>
        <p:nvSpPr>
          <p:cNvPr id="5" name="Zástupný text 4">
            <a:extLst>
              <a:ext uri="{FF2B5EF4-FFF2-40B4-BE49-F238E27FC236}">
                <a16:creationId xmlns:a16="http://schemas.microsoft.com/office/drawing/2014/main" id="{36C2A908-2F00-48CD-A691-C991D6F32A86}"/>
              </a:ext>
            </a:extLst>
          </p:cNvPr>
          <p:cNvSpPr>
            <a:spLocks noGrp="1"/>
          </p:cNvSpPr>
          <p:nvPr>
            <p:ph type="body" idx="1"/>
          </p:nvPr>
        </p:nvSpPr>
        <p:spPr>
          <a:xfrm>
            <a:off x="838200" y="1600199"/>
            <a:ext cx="10515600" cy="4914899"/>
          </a:xfrm>
        </p:spPr>
        <p:txBody>
          <a:bodyPr vert="horz" lIns="91440" tIns="45720" rIns="91440" bIns="45720" rtlCol="0" anchor="t">
            <a:noAutofit/>
          </a:bodyPr>
          <a:lstStyle/>
          <a:p>
            <a:pPr algn="just">
              <a:spcBef>
                <a:spcPct val="0"/>
              </a:spcBef>
            </a:pPr>
            <a:r>
              <a:rPr lang="en-GB" sz="2600" dirty="0">
                <a:solidFill>
                  <a:srgbClr val="FF0000"/>
                </a:solidFill>
                <a:latin typeface="+mn-lt"/>
                <a:cs typeface="Times New Roman"/>
              </a:rPr>
              <a:t>D1.1	Analysis of the needs, requirements and expectations of target group</a:t>
            </a:r>
          </a:p>
          <a:p>
            <a:pPr algn="just">
              <a:spcBef>
                <a:spcPct val="0"/>
              </a:spcBef>
            </a:pPr>
            <a:r>
              <a:rPr lang="en-GB" sz="2600" dirty="0">
                <a:solidFill>
                  <a:srgbClr val="FF0000"/>
                </a:solidFill>
                <a:latin typeface="+mn-lt"/>
                <a:cs typeface="Times New Roman"/>
              </a:rPr>
              <a:t>	(WP1, UPCE, M7)</a:t>
            </a:r>
            <a:endParaRPr lang="en-GB" sz="2600" dirty="0">
              <a:solidFill>
                <a:srgbClr val="FF0000"/>
              </a:solidFill>
              <a:latin typeface="+mn-lt"/>
              <a:ea typeface="Calibri"/>
              <a:cs typeface="Times New Roman"/>
            </a:endParaRPr>
          </a:p>
          <a:p>
            <a:pPr algn="just">
              <a:spcBef>
                <a:spcPct val="0"/>
              </a:spcBef>
            </a:pPr>
            <a:r>
              <a:rPr lang="en-GB" sz="2600" dirty="0">
                <a:latin typeface="+mn-lt"/>
                <a:cs typeface="Times New Roman"/>
              </a:rPr>
              <a:t>D2.1	Report on training and short-term stays (WP2, UPCE, M34)</a:t>
            </a:r>
            <a:endParaRPr lang="en-GB" sz="2600" dirty="0">
              <a:latin typeface="+mn-lt"/>
              <a:ea typeface="Calibri"/>
              <a:cs typeface="Times New Roman"/>
            </a:endParaRPr>
          </a:p>
          <a:p>
            <a:pPr algn="just">
              <a:spcBef>
                <a:spcPct val="0"/>
              </a:spcBef>
            </a:pPr>
            <a:r>
              <a:rPr lang="en-GB" sz="2600" dirty="0">
                <a:latin typeface="+mn-lt"/>
                <a:cs typeface="Times New Roman"/>
              </a:rPr>
              <a:t>D3.1	Report on project proposals initiated and submitted</a:t>
            </a:r>
            <a:endParaRPr lang="en-GB" sz="2600" dirty="0">
              <a:latin typeface="+mn-lt"/>
              <a:ea typeface="Calibri"/>
              <a:cs typeface="Times New Roman"/>
            </a:endParaRPr>
          </a:p>
          <a:p>
            <a:pPr algn="just">
              <a:spcBef>
                <a:spcPct val="0"/>
              </a:spcBef>
            </a:pPr>
            <a:r>
              <a:rPr lang="en-GB" sz="2600" dirty="0">
                <a:latin typeface="+mn-lt"/>
                <a:cs typeface="Times New Roman"/>
              </a:rPr>
              <a:t>	(WP3, UKIM, M36)</a:t>
            </a:r>
            <a:endParaRPr lang="en-GB" sz="2600" dirty="0">
              <a:latin typeface="+mn-lt"/>
              <a:ea typeface="Calibri"/>
              <a:cs typeface="Times New Roman"/>
            </a:endParaRPr>
          </a:p>
          <a:p>
            <a:pPr algn="just">
              <a:spcBef>
                <a:spcPct val="0"/>
              </a:spcBef>
            </a:pPr>
            <a:r>
              <a:rPr lang="en-GB" sz="2600" dirty="0">
                <a:solidFill>
                  <a:srgbClr val="FF0000"/>
                </a:solidFill>
                <a:latin typeface="+mn-lt"/>
                <a:cs typeface="Times New Roman"/>
              </a:rPr>
              <a:t>D4.1	Joint R&amp;I international strategic priorities and joint HR strategic 	priorities (WP4, UKIM, M12)</a:t>
            </a:r>
            <a:endParaRPr lang="en-GB" sz="2600" dirty="0">
              <a:solidFill>
                <a:srgbClr val="FF0000"/>
              </a:solidFill>
              <a:latin typeface="+mn-lt"/>
              <a:ea typeface="Calibri"/>
              <a:cs typeface="Times New Roman"/>
            </a:endParaRPr>
          </a:p>
          <a:p>
            <a:pPr algn="just">
              <a:spcBef>
                <a:spcPct val="0"/>
              </a:spcBef>
            </a:pPr>
            <a:r>
              <a:rPr lang="en-GB" sz="2600" dirty="0">
                <a:solidFill>
                  <a:srgbClr val="FF0000"/>
                </a:solidFill>
                <a:latin typeface="+mn-lt"/>
                <a:cs typeface="Times New Roman"/>
              </a:rPr>
              <a:t>D4.2	R&amp;I infrastructure online platform (WP4, UKIM, M12)</a:t>
            </a:r>
            <a:endParaRPr lang="en-GB" sz="2600" dirty="0">
              <a:solidFill>
                <a:srgbClr val="FF0000"/>
              </a:solidFill>
              <a:latin typeface="+mn-lt"/>
              <a:ea typeface="Calibri"/>
              <a:cs typeface="Times New Roman"/>
            </a:endParaRPr>
          </a:p>
          <a:p>
            <a:pPr algn="just">
              <a:spcBef>
                <a:spcPct val="0"/>
              </a:spcBef>
            </a:pPr>
            <a:r>
              <a:rPr lang="en-GB" sz="2600" dirty="0">
                <a:solidFill>
                  <a:srgbClr val="FF0000"/>
                </a:solidFill>
                <a:latin typeface="+mn-lt"/>
                <a:cs typeface="Times New Roman"/>
              </a:rPr>
              <a:t>D5.1	Plan for dissemination and exploitation including communication 	activities (WP5, ZPSU, M6)</a:t>
            </a:r>
            <a:endParaRPr lang="en-GB" sz="2600" dirty="0">
              <a:solidFill>
                <a:srgbClr val="FF0000"/>
              </a:solidFill>
              <a:latin typeface="+mn-lt"/>
              <a:ea typeface="Calibri"/>
              <a:cs typeface="Times New Roman"/>
            </a:endParaRPr>
          </a:p>
          <a:p>
            <a:pPr algn="just">
              <a:spcBef>
                <a:spcPct val="0"/>
              </a:spcBef>
            </a:pPr>
            <a:r>
              <a:rPr lang="en-GB" sz="2600" dirty="0">
                <a:solidFill>
                  <a:srgbClr val="FF0000"/>
                </a:solidFill>
                <a:latin typeface="+mn-lt"/>
                <a:cs typeface="Times New Roman"/>
              </a:rPr>
              <a:t>D5.2	Project web page (WP5, ZPSU, M12)</a:t>
            </a:r>
            <a:endParaRPr lang="en-GB" sz="2600" dirty="0">
              <a:solidFill>
                <a:srgbClr val="FF0000"/>
              </a:solidFill>
              <a:latin typeface="+mn-lt"/>
              <a:ea typeface="Calibri"/>
              <a:cs typeface="Times New Roman"/>
            </a:endParaRPr>
          </a:p>
          <a:p>
            <a:pPr algn="just">
              <a:spcBef>
                <a:spcPct val="0"/>
              </a:spcBef>
            </a:pPr>
            <a:r>
              <a:rPr lang="en-GB" sz="2600" dirty="0">
                <a:solidFill>
                  <a:srgbClr val="FF0000"/>
                </a:solidFill>
                <a:latin typeface="+mn-lt"/>
                <a:cs typeface="Times New Roman"/>
              </a:rPr>
              <a:t>D6.1	Data management plan (WP6, UPCE, M6)</a:t>
            </a:r>
            <a:endParaRPr lang="en-GB" sz="2600" dirty="0">
              <a:solidFill>
                <a:srgbClr val="FF0000"/>
              </a:solidFill>
              <a:latin typeface="+mn-lt"/>
              <a:ea typeface="Calibri"/>
              <a:cs typeface="Times New Roman"/>
            </a:endParaRPr>
          </a:p>
          <a:p>
            <a:pPr algn="just">
              <a:spcBef>
                <a:spcPct val="0"/>
              </a:spcBef>
            </a:pPr>
            <a:r>
              <a:rPr lang="en-GB" sz="2600" dirty="0">
                <a:latin typeface="+mn-lt"/>
                <a:cs typeface="Times New Roman"/>
              </a:rPr>
              <a:t>D6.2	Final </a:t>
            </a:r>
            <a:r>
              <a:rPr lang="cs-CZ" sz="2600" dirty="0">
                <a:latin typeface="+mn-lt"/>
                <a:cs typeface="Times New Roman"/>
              </a:rPr>
              <a:t>c</a:t>
            </a:r>
            <a:r>
              <a:rPr lang="en-GB" sz="2600" dirty="0" err="1">
                <a:latin typeface="+mn-lt"/>
                <a:cs typeface="Times New Roman"/>
              </a:rPr>
              <a:t>onference</a:t>
            </a:r>
            <a:r>
              <a:rPr lang="en-GB" sz="2600" dirty="0">
                <a:latin typeface="+mn-lt"/>
                <a:cs typeface="Times New Roman"/>
              </a:rPr>
              <a:t> (WP6, UPCE, M40)</a:t>
            </a:r>
            <a:endParaRPr lang="en-GB" sz="2600" dirty="0">
              <a:latin typeface="+mn-lt"/>
              <a:ea typeface="Calibri"/>
              <a:cs typeface="Times New Roman"/>
            </a:endParaRPr>
          </a:p>
        </p:txBody>
      </p:sp>
    </p:spTree>
    <p:extLst>
      <p:ext uri="{BB962C8B-B14F-4D97-AF65-F5344CB8AC3E}">
        <p14:creationId xmlns:p14="http://schemas.microsoft.com/office/powerpoint/2010/main" val="4213743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633412F-15FD-4CB0-BCC7-7D333F0B604F}"/>
              </a:ext>
            </a:extLst>
          </p:cNvPr>
          <p:cNvSpPr>
            <a:spLocks noGrp="1"/>
          </p:cNvSpPr>
          <p:nvPr>
            <p:ph type="title"/>
          </p:nvPr>
        </p:nvSpPr>
        <p:spPr>
          <a:xfrm>
            <a:off x="838200" y="342901"/>
            <a:ext cx="10515600" cy="922563"/>
          </a:xfrm>
        </p:spPr>
        <p:txBody>
          <a:bodyPr>
            <a:normAutofit fontScale="90000"/>
          </a:bodyPr>
          <a:lstStyle/>
          <a:p>
            <a:br>
              <a:rPr lang="cs-CZ"/>
            </a:br>
            <a:r>
              <a:rPr lang="cs-CZ"/>
              <a:t>MILESTONES</a:t>
            </a:r>
          </a:p>
        </p:txBody>
      </p:sp>
      <p:sp>
        <p:nvSpPr>
          <p:cNvPr id="5" name="Zástupný text 4">
            <a:extLst>
              <a:ext uri="{FF2B5EF4-FFF2-40B4-BE49-F238E27FC236}">
                <a16:creationId xmlns:a16="http://schemas.microsoft.com/office/drawing/2014/main" id="{36C2A908-2F00-48CD-A691-C991D6F32A86}"/>
              </a:ext>
            </a:extLst>
          </p:cNvPr>
          <p:cNvSpPr>
            <a:spLocks noGrp="1"/>
          </p:cNvSpPr>
          <p:nvPr>
            <p:ph type="body" idx="1"/>
          </p:nvPr>
        </p:nvSpPr>
        <p:spPr>
          <a:xfrm>
            <a:off x="838200" y="1910443"/>
            <a:ext cx="10515600" cy="4604655"/>
          </a:xfrm>
        </p:spPr>
        <p:txBody>
          <a:bodyPr>
            <a:noAutofit/>
          </a:bodyPr>
          <a:lstStyle/>
          <a:p>
            <a:pPr algn="just">
              <a:spcBef>
                <a:spcPct val="0"/>
              </a:spcBef>
            </a:pPr>
            <a:r>
              <a:rPr lang="en-GB" sz="2600" dirty="0">
                <a:solidFill>
                  <a:srgbClr val="FF0000"/>
                </a:solidFill>
                <a:latin typeface="+mn-lt"/>
              </a:rPr>
              <a:t>M01	Pre-analysis of the needs, requirements and expectations of target 	group</a:t>
            </a:r>
          </a:p>
          <a:p>
            <a:pPr algn="just">
              <a:spcBef>
                <a:spcPct val="0"/>
              </a:spcBef>
            </a:pPr>
            <a:r>
              <a:rPr lang="en-GB" sz="2600" dirty="0">
                <a:solidFill>
                  <a:srgbClr val="FF0000"/>
                </a:solidFill>
                <a:latin typeface="+mn-lt"/>
              </a:rPr>
              <a:t>	(M14, D1.1)</a:t>
            </a:r>
          </a:p>
          <a:p>
            <a:pPr algn="just">
              <a:spcBef>
                <a:spcPct val="0"/>
              </a:spcBef>
            </a:pPr>
            <a:r>
              <a:rPr lang="en-GB" sz="2600" dirty="0">
                <a:solidFill>
                  <a:srgbClr val="FF0000"/>
                </a:solidFill>
                <a:latin typeface="+mn-lt"/>
              </a:rPr>
              <a:t>M02	First certificates from training</a:t>
            </a:r>
          </a:p>
          <a:p>
            <a:pPr algn="just">
              <a:spcBef>
                <a:spcPct val="0"/>
              </a:spcBef>
            </a:pPr>
            <a:r>
              <a:rPr lang="en-GB" sz="2600" dirty="0">
                <a:solidFill>
                  <a:srgbClr val="FF0000"/>
                </a:solidFill>
                <a:latin typeface="+mn-lt"/>
              </a:rPr>
              <a:t>	(M24, first target groups will be awarded WIDE </a:t>
            </a:r>
            <a:r>
              <a:rPr lang="en-GB" sz="2600" dirty="0" err="1">
                <a:solidFill>
                  <a:srgbClr val="FF0000"/>
                </a:solidFill>
                <a:latin typeface="+mn-lt"/>
              </a:rPr>
              <a:t>AcrossEU</a:t>
            </a:r>
            <a:r>
              <a:rPr lang="en-GB" sz="2600" dirty="0">
                <a:solidFill>
                  <a:srgbClr val="FF0000"/>
                </a:solidFill>
                <a:latin typeface="+mn-lt"/>
              </a:rPr>
              <a:t> 	certificates)</a:t>
            </a:r>
          </a:p>
          <a:p>
            <a:pPr algn="just">
              <a:spcBef>
                <a:spcPct val="0"/>
              </a:spcBef>
            </a:pPr>
            <a:r>
              <a:rPr lang="en-GB" sz="2600" dirty="0">
                <a:latin typeface="+mn-lt"/>
              </a:rPr>
              <a:t>M03	Joint priorities and infrastructure platform</a:t>
            </a:r>
          </a:p>
          <a:p>
            <a:pPr algn="just">
              <a:spcBef>
                <a:spcPct val="0"/>
              </a:spcBef>
            </a:pPr>
            <a:r>
              <a:rPr lang="en-GB" sz="2600" dirty="0">
                <a:latin typeface="+mn-lt"/>
              </a:rPr>
              <a:t>	(M28, D4.1 + D4.2)</a:t>
            </a:r>
          </a:p>
          <a:p>
            <a:pPr algn="just">
              <a:spcBef>
                <a:spcPct val="0"/>
              </a:spcBef>
            </a:pPr>
            <a:r>
              <a:rPr lang="en-GB" sz="2600" dirty="0">
                <a:latin typeface="+mn-lt"/>
              </a:rPr>
              <a:t>M04	Demonstrated exploitation</a:t>
            </a:r>
          </a:p>
          <a:p>
            <a:pPr algn="just">
              <a:spcBef>
                <a:spcPct val="0"/>
              </a:spcBef>
            </a:pPr>
            <a:r>
              <a:rPr lang="en-GB" sz="2600" dirty="0">
                <a:latin typeface="+mn-lt"/>
              </a:rPr>
              <a:t>	(M36, funding proposals submitted)</a:t>
            </a:r>
          </a:p>
          <a:p>
            <a:pPr algn="just">
              <a:spcBef>
                <a:spcPct val="0"/>
              </a:spcBef>
            </a:pPr>
            <a:r>
              <a:rPr lang="en-GB" sz="2600" dirty="0">
                <a:latin typeface="+mn-lt"/>
              </a:rPr>
              <a:t>M05	</a:t>
            </a:r>
            <a:r>
              <a:rPr lang="en-GB" sz="2600" dirty="0" err="1">
                <a:latin typeface="+mn-lt"/>
              </a:rPr>
              <a:t>Suc</a:t>
            </a:r>
            <a:r>
              <a:rPr lang="cs-CZ" sz="2600" dirty="0">
                <a:latin typeface="+mn-lt"/>
              </a:rPr>
              <a:t>c</a:t>
            </a:r>
            <a:r>
              <a:rPr lang="en-GB" sz="2600" dirty="0" err="1">
                <a:latin typeface="+mn-lt"/>
              </a:rPr>
              <a:t>essful</a:t>
            </a:r>
            <a:r>
              <a:rPr lang="en-GB" sz="2600" dirty="0">
                <a:latin typeface="+mn-lt"/>
              </a:rPr>
              <a:t> final </a:t>
            </a:r>
            <a:r>
              <a:rPr lang="cs-CZ" sz="2600" dirty="0">
                <a:latin typeface="+mn-lt"/>
              </a:rPr>
              <a:t>c</a:t>
            </a:r>
            <a:r>
              <a:rPr lang="en-GB" sz="2600" dirty="0" err="1">
                <a:latin typeface="+mn-lt"/>
              </a:rPr>
              <a:t>onference</a:t>
            </a:r>
            <a:r>
              <a:rPr lang="en-GB" sz="2600" dirty="0">
                <a:latin typeface="+mn-lt"/>
              </a:rPr>
              <a:t> – end of the project</a:t>
            </a:r>
          </a:p>
          <a:p>
            <a:pPr algn="just">
              <a:spcBef>
                <a:spcPct val="0"/>
              </a:spcBef>
            </a:pPr>
            <a:r>
              <a:rPr lang="en-GB" sz="2600" dirty="0">
                <a:latin typeface="+mn-lt"/>
              </a:rPr>
              <a:t>	(M40, number of participants + D6.2)</a:t>
            </a:r>
          </a:p>
        </p:txBody>
      </p:sp>
    </p:spTree>
    <p:extLst>
      <p:ext uri="{BB962C8B-B14F-4D97-AF65-F5344CB8AC3E}">
        <p14:creationId xmlns:p14="http://schemas.microsoft.com/office/powerpoint/2010/main" val="2413266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633412F-15FD-4CB0-BCC7-7D333F0B604F}"/>
              </a:ext>
            </a:extLst>
          </p:cNvPr>
          <p:cNvSpPr>
            <a:spLocks noGrp="1"/>
          </p:cNvSpPr>
          <p:nvPr>
            <p:ph type="title"/>
          </p:nvPr>
        </p:nvSpPr>
        <p:spPr>
          <a:xfrm>
            <a:off x="838200" y="0"/>
            <a:ext cx="10515600" cy="922563"/>
          </a:xfrm>
        </p:spPr>
        <p:txBody>
          <a:bodyPr>
            <a:normAutofit fontScale="90000"/>
          </a:bodyPr>
          <a:lstStyle/>
          <a:p>
            <a:br>
              <a:rPr lang="cs-CZ"/>
            </a:br>
            <a:r>
              <a:rPr lang="cs-CZ"/>
              <a:t>OUTPUTS</a:t>
            </a:r>
          </a:p>
        </p:txBody>
      </p:sp>
      <p:sp>
        <p:nvSpPr>
          <p:cNvPr id="5" name="Zástupný text 4">
            <a:extLst>
              <a:ext uri="{FF2B5EF4-FFF2-40B4-BE49-F238E27FC236}">
                <a16:creationId xmlns:a16="http://schemas.microsoft.com/office/drawing/2014/main" id="{36C2A908-2F00-48CD-A691-C991D6F32A86}"/>
              </a:ext>
            </a:extLst>
          </p:cNvPr>
          <p:cNvSpPr>
            <a:spLocks noGrp="1"/>
          </p:cNvSpPr>
          <p:nvPr>
            <p:ph type="body" idx="1"/>
          </p:nvPr>
        </p:nvSpPr>
        <p:spPr>
          <a:xfrm>
            <a:off x="838200" y="1012370"/>
            <a:ext cx="10515600" cy="5770815"/>
          </a:xfrm>
        </p:spPr>
        <p:txBody>
          <a:bodyPr>
            <a:noAutofit/>
          </a:bodyPr>
          <a:lstStyle/>
          <a:p>
            <a:pPr algn="just">
              <a:spcBef>
                <a:spcPct val="0"/>
              </a:spcBef>
            </a:pPr>
            <a:r>
              <a:rPr lang="cs-CZ" sz="2600" dirty="0" err="1">
                <a:latin typeface="+mn-lt"/>
              </a:rPr>
              <a:t>Training</a:t>
            </a:r>
            <a:r>
              <a:rPr lang="cs-CZ" sz="2600" dirty="0">
                <a:latin typeface="+mn-lt"/>
              </a:rPr>
              <a:t> </a:t>
            </a:r>
            <a:r>
              <a:rPr lang="cs-CZ" sz="2600" dirty="0" err="1">
                <a:latin typeface="+mn-lt"/>
              </a:rPr>
              <a:t>programme</a:t>
            </a:r>
            <a:r>
              <a:rPr lang="cs-CZ" sz="2600" dirty="0">
                <a:latin typeface="+mn-lt"/>
              </a:rPr>
              <a:t> (1)</a:t>
            </a:r>
          </a:p>
          <a:p>
            <a:pPr algn="just">
              <a:spcBef>
                <a:spcPct val="0"/>
              </a:spcBef>
            </a:pPr>
            <a:r>
              <a:rPr lang="cs-CZ" sz="2600" dirty="0" err="1">
                <a:latin typeface="+mn-lt"/>
              </a:rPr>
              <a:t>People</a:t>
            </a:r>
            <a:r>
              <a:rPr lang="cs-CZ" sz="2600" dirty="0">
                <a:latin typeface="+mn-lt"/>
              </a:rPr>
              <a:t> </a:t>
            </a:r>
            <a:r>
              <a:rPr lang="cs-CZ" sz="2600" dirty="0" err="1">
                <a:latin typeface="+mn-lt"/>
              </a:rPr>
              <a:t>trained</a:t>
            </a:r>
            <a:r>
              <a:rPr lang="cs-CZ" sz="2600" dirty="0">
                <a:latin typeface="+mn-lt"/>
              </a:rPr>
              <a:t> (350)</a:t>
            </a:r>
          </a:p>
          <a:p>
            <a:pPr algn="just">
              <a:spcBef>
                <a:spcPct val="0"/>
              </a:spcBef>
            </a:pPr>
            <a:r>
              <a:rPr lang="cs-CZ" sz="2600" dirty="0">
                <a:latin typeface="+mn-lt"/>
              </a:rPr>
              <a:t>Networking </a:t>
            </a:r>
            <a:r>
              <a:rPr lang="cs-CZ" sz="2600" dirty="0" err="1">
                <a:latin typeface="+mn-lt"/>
              </a:rPr>
              <a:t>events</a:t>
            </a:r>
            <a:r>
              <a:rPr lang="cs-CZ" sz="2600" dirty="0">
                <a:latin typeface="+mn-lt"/>
              </a:rPr>
              <a:t> (15)</a:t>
            </a:r>
          </a:p>
          <a:p>
            <a:pPr algn="just">
              <a:spcBef>
                <a:spcPct val="0"/>
              </a:spcBef>
            </a:pPr>
            <a:r>
              <a:rPr lang="cs-CZ" sz="2600" dirty="0">
                <a:latin typeface="+mn-lt"/>
              </a:rPr>
              <a:t>Project </a:t>
            </a:r>
            <a:r>
              <a:rPr lang="cs-CZ" sz="2600" dirty="0" err="1">
                <a:latin typeface="+mn-lt"/>
              </a:rPr>
              <a:t>proposals</a:t>
            </a:r>
            <a:r>
              <a:rPr lang="cs-CZ" sz="2600" dirty="0">
                <a:latin typeface="+mn-lt"/>
              </a:rPr>
              <a:t> </a:t>
            </a:r>
            <a:r>
              <a:rPr lang="cs-CZ" sz="2600" dirty="0" err="1">
                <a:latin typeface="+mn-lt"/>
              </a:rPr>
              <a:t>submitted</a:t>
            </a:r>
            <a:r>
              <a:rPr lang="cs-CZ" sz="2600" dirty="0">
                <a:latin typeface="+mn-lt"/>
              </a:rPr>
              <a:t> (3+2+1=6 as </a:t>
            </a:r>
            <a:r>
              <a:rPr lang="cs-CZ" sz="2600" dirty="0" err="1">
                <a:latin typeface="+mn-lt"/>
              </a:rPr>
              <a:t>coordinator</a:t>
            </a:r>
            <a:r>
              <a:rPr lang="cs-CZ" sz="2600" dirty="0">
                <a:latin typeface="+mn-lt"/>
              </a:rPr>
              <a:t>, 10+10+5=25 as partner)</a:t>
            </a:r>
          </a:p>
          <a:p>
            <a:pPr algn="just">
              <a:spcBef>
                <a:spcPct val="0"/>
              </a:spcBef>
            </a:pPr>
            <a:r>
              <a:rPr lang="cs-CZ" sz="2600" dirty="0" err="1">
                <a:latin typeface="+mn-lt"/>
              </a:rPr>
              <a:t>Increasing</a:t>
            </a:r>
            <a:r>
              <a:rPr lang="cs-CZ" sz="2600" dirty="0">
                <a:latin typeface="+mn-lt"/>
              </a:rPr>
              <a:t> of the </a:t>
            </a:r>
            <a:r>
              <a:rPr lang="cs-CZ" sz="2600" dirty="0" err="1">
                <a:latin typeface="+mn-lt"/>
              </a:rPr>
              <a:t>success</a:t>
            </a:r>
            <a:r>
              <a:rPr lang="cs-CZ" sz="2600" dirty="0">
                <a:latin typeface="+mn-lt"/>
              </a:rPr>
              <a:t> </a:t>
            </a:r>
            <a:r>
              <a:rPr lang="cs-CZ" sz="2600" dirty="0" err="1">
                <a:latin typeface="+mn-lt"/>
              </a:rPr>
              <a:t>rate</a:t>
            </a:r>
            <a:r>
              <a:rPr lang="cs-CZ" sz="2600" dirty="0">
                <a:latin typeface="+mn-lt"/>
              </a:rPr>
              <a:t> in </a:t>
            </a:r>
            <a:r>
              <a:rPr lang="cs-CZ" sz="2600" dirty="0" err="1">
                <a:latin typeface="+mn-lt"/>
              </a:rPr>
              <a:t>terms</a:t>
            </a:r>
            <a:r>
              <a:rPr lang="cs-CZ" sz="2600" dirty="0">
                <a:latin typeface="+mn-lt"/>
              </a:rPr>
              <a:t> of </a:t>
            </a:r>
            <a:r>
              <a:rPr lang="cs-CZ" sz="2600" dirty="0" err="1">
                <a:latin typeface="+mn-lt"/>
              </a:rPr>
              <a:t>project</a:t>
            </a:r>
            <a:r>
              <a:rPr lang="cs-CZ" sz="2600" dirty="0">
                <a:latin typeface="+mn-lt"/>
              </a:rPr>
              <a:t> </a:t>
            </a:r>
            <a:r>
              <a:rPr lang="cs-CZ" sz="2600" dirty="0" err="1">
                <a:latin typeface="+mn-lt"/>
              </a:rPr>
              <a:t>proposal</a:t>
            </a:r>
            <a:r>
              <a:rPr lang="cs-CZ" sz="2600" dirty="0">
                <a:latin typeface="+mn-lt"/>
              </a:rPr>
              <a:t> </a:t>
            </a:r>
            <a:r>
              <a:rPr lang="cs-CZ" sz="2600" dirty="0" err="1">
                <a:latin typeface="+mn-lt"/>
              </a:rPr>
              <a:t>acceptance</a:t>
            </a:r>
            <a:r>
              <a:rPr lang="cs-CZ" sz="2600" dirty="0">
                <a:latin typeface="+mn-lt"/>
              </a:rPr>
              <a:t> (EU level </a:t>
            </a:r>
            <a:r>
              <a:rPr lang="cs-CZ" sz="2600" dirty="0" err="1">
                <a:latin typeface="+mn-lt"/>
              </a:rPr>
              <a:t>reached</a:t>
            </a:r>
            <a:r>
              <a:rPr lang="cs-CZ" sz="2600" dirty="0">
                <a:latin typeface="+mn-lt"/>
              </a:rPr>
              <a:t>)</a:t>
            </a:r>
          </a:p>
          <a:p>
            <a:pPr algn="just">
              <a:spcBef>
                <a:spcPct val="0"/>
              </a:spcBef>
            </a:pPr>
            <a:r>
              <a:rPr lang="cs-CZ" sz="2600" dirty="0">
                <a:latin typeface="+mn-lt"/>
              </a:rPr>
              <a:t>R&amp;I </a:t>
            </a:r>
            <a:r>
              <a:rPr lang="cs-CZ" sz="2600" dirty="0" err="1">
                <a:latin typeface="+mn-lt"/>
              </a:rPr>
              <a:t>funding</a:t>
            </a:r>
            <a:r>
              <a:rPr lang="cs-CZ" sz="2600" dirty="0">
                <a:latin typeface="+mn-lt"/>
              </a:rPr>
              <a:t> </a:t>
            </a:r>
            <a:r>
              <a:rPr lang="cs-CZ" sz="2600" dirty="0" err="1">
                <a:latin typeface="+mn-lt"/>
              </a:rPr>
              <a:t>programmes</a:t>
            </a:r>
            <a:r>
              <a:rPr lang="cs-CZ" sz="2600" dirty="0">
                <a:latin typeface="+mn-lt"/>
              </a:rPr>
              <a:t> </a:t>
            </a:r>
            <a:r>
              <a:rPr lang="cs-CZ" sz="2600" dirty="0" err="1">
                <a:latin typeface="+mn-lt"/>
              </a:rPr>
              <a:t>used</a:t>
            </a:r>
            <a:r>
              <a:rPr lang="cs-CZ" sz="2600" dirty="0">
                <a:latin typeface="+mn-lt"/>
              </a:rPr>
              <a:t> (5 – HE, COST, ERDF, IPA, </a:t>
            </a:r>
            <a:r>
              <a:rPr lang="cs-CZ" sz="2600" dirty="0" err="1">
                <a:latin typeface="+mn-lt"/>
              </a:rPr>
              <a:t>Interreg</a:t>
            </a:r>
            <a:r>
              <a:rPr lang="cs-CZ" sz="2600" dirty="0">
                <a:latin typeface="+mn-lt"/>
              </a:rPr>
              <a:t> and </a:t>
            </a:r>
            <a:r>
              <a:rPr lang="cs-CZ" sz="2600" dirty="0" err="1">
                <a:latin typeface="+mn-lt"/>
              </a:rPr>
              <a:t>others</a:t>
            </a:r>
            <a:r>
              <a:rPr lang="cs-CZ" sz="2600" dirty="0">
                <a:latin typeface="+mn-lt"/>
              </a:rPr>
              <a:t>)</a:t>
            </a:r>
          </a:p>
          <a:p>
            <a:pPr algn="just">
              <a:spcBef>
                <a:spcPct val="0"/>
              </a:spcBef>
            </a:pPr>
            <a:r>
              <a:rPr lang="cs-CZ" sz="2600" dirty="0" err="1">
                <a:latin typeface="+mn-lt"/>
              </a:rPr>
              <a:t>Cooperating</a:t>
            </a:r>
            <a:r>
              <a:rPr lang="cs-CZ" sz="2600" dirty="0">
                <a:latin typeface="+mn-lt"/>
              </a:rPr>
              <a:t> </a:t>
            </a:r>
            <a:r>
              <a:rPr lang="cs-CZ" sz="2600" dirty="0" err="1">
                <a:latin typeface="+mn-lt"/>
              </a:rPr>
              <a:t>industries</a:t>
            </a:r>
            <a:r>
              <a:rPr lang="cs-CZ" sz="2600" dirty="0">
                <a:latin typeface="+mn-lt"/>
              </a:rPr>
              <a:t> (30)</a:t>
            </a:r>
          </a:p>
          <a:p>
            <a:pPr algn="just">
              <a:spcBef>
                <a:spcPct val="0"/>
              </a:spcBef>
            </a:pPr>
            <a:r>
              <a:rPr lang="cs-CZ" sz="2600" dirty="0">
                <a:latin typeface="+mn-lt"/>
              </a:rPr>
              <a:t>Joint HR </a:t>
            </a:r>
            <a:r>
              <a:rPr lang="cs-CZ" sz="2600" dirty="0" err="1">
                <a:latin typeface="+mn-lt"/>
              </a:rPr>
              <a:t>strategy</a:t>
            </a:r>
            <a:r>
              <a:rPr lang="cs-CZ" sz="2600" dirty="0">
                <a:latin typeface="+mn-lt"/>
              </a:rPr>
              <a:t> – </a:t>
            </a:r>
            <a:r>
              <a:rPr lang="cs-CZ" sz="2600" dirty="0" err="1">
                <a:latin typeface="+mn-lt"/>
              </a:rPr>
              <a:t>priciples</a:t>
            </a:r>
            <a:r>
              <a:rPr lang="cs-CZ" sz="2600" dirty="0">
                <a:latin typeface="+mn-lt"/>
              </a:rPr>
              <a:t> and </a:t>
            </a:r>
            <a:r>
              <a:rPr lang="cs-CZ" sz="2600" dirty="0" err="1">
                <a:latin typeface="+mn-lt"/>
              </a:rPr>
              <a:t>priorities</a:t>
            </a:r>
            <a:r>
              <a:rPr lang="cs-CZ" sz="2600" dirty="0">
                <a:latin typeface="+mn-lt"/>
              </a:rPr>
              <a:t> </a:t>
            </a:r>
            <a:r>
              <a:rPr lang="cs-CZ" sz="2600" dirty="0" err="1">
                <a:latin typeface="+mn-lt"/>
              </a:rPr>
              <a:t>including</a:t>
            </a:r>
            <a:r>
              <a:rPr lang="cs-CZ" sz="2600" dirty="0">
                <a:latin typeface="+mn-lt"/>
              </a:rPr>
              <a:t> HRS4R – </a:t>
            </a:r>
            <a:r>
              <a:rPr lang="cs-CZ" sz="2600" dirty="0" err="1">
                <a:latin typeface="+mn-lt"/>
              </a:rPr>
              <a:t>Euraxes</a:t>
            </a:r>
            <a:r>
              <a:rPr lang="cs-CZ" sz="2600" dirty="0">
                <a:latin typeface="+mn-lt"/>
              </a:rPr>
              <a:t> (1)</a:t>
            </a:r>
          </a:p>
          <a:p>
            <a:pPr algn="just">
              <a:spcBef>
                <a:spcPct val="0"/>
              </a:spcBef>
            </a:pPr>
            <a:r>
              <a:rPr lang="cs-CZ" sz="2600" dirty="0">
                <a:latin typeface="+mn-lt"/>
              </a:rPr>
              <a:t>Report on </a:t>
            </a:r>
            <a:r>
              <a:rPr lang="cs-CZ" sz="2600" dirty="0" err="1">
                <a:latin typeface="+mn-lt"/>
              </a:rPr>
              <a:t>funding</a:t>
            </a:r>
            <a:r>
              <a:rPr lang="cs-CZ" sz="2600" dirty="0">
                <a:latin typeface="+mn-lt"/>
              </a:rPr>
              <a:t> </a:t>
            </a:r>
            <a:r>
              <a:rPr lang="cs-CZ" sz="2600" dirty="0" err="1">
                <a:latin typeface="+mn-lt"/>
              </a:rPr>
              <a:t>opportunities</a:t>
            </a:r>
            <a:r>
              <a:rPr lang="cs-CZ" sz="2600" dirty="0">
                <a:latin typeface="+mn-lt"/>
              </a:rPr>
              <a:t> (1)</a:t>
            </a:r>
          </a:p>
          <a:p>
            <a:pPr algn="just">
              <a:spcBef>
                <a:spcPct val="0"/>
              </a:spcBef>
            </a:pPr>
            <a:r>
              <a:rPr lang="cs-CZ" sz="2600" dirty="0">
                <a:latin typeface="+mn-lt"/>
              </a:rPr>
              <a:t>WIDE </a:t>
            </a:r>
            <a:r>
              <a:rPr lang="cs-CZ" sz="2600" dirty="0" err="1">
                <a:latin typeface="+mn-lt"/>
              </a:rPr>
              <a:t>AcrossEU</a:t>
            </a:r>
            <a:r>
              <a:rPr lang="cs-CZ" sz="2600" dirty="0">
                <a:latin typeface="+mn-lt"/>
              </a:rPr>
              <a:t> joint international R&amp;I </a:t>
            </a:r>
            <a:r>
              <a:rPr lang="cs-CZ" sz="2600" dirty="0" err="1">
                <a:latin typeface="+mn-lt"/>
              </a:rPr>
              <a:t>priorities</a:t>
            </a:r>
            <a:r>
              <a:rPr lang="cs-CZ" sz="2600" dirty="0">
                <a:latin typeface="+mn-lt"/>
              </a:rPr>
              <a:t> (1)</a:t>
            </a:r>
          </a:p>
          <a:p>
            <a:pPr algn="just">
              <a:spcBef>
                <a:spcPct val="0"/>
              </a:spcBef>
            </a:pPr>
            <a:r>
              <a:rPr lang="cs-CZ" sz="2600" dirty="0">
                <a:latin typeface="+mn-lt"/>
              </a:rPr>
              <a:t>Project </a:t>
            </a:r>
            <a:r>
              <a:rPr lang="cs-CZ" sz="2600" dirty="0" err="1">
                <a:latin typeface="+mn-lt"/>
              </a:rPr>
              <a:t>consortiums</a:t>
            </a:r>
            <a:r>
              <a:rPr lang="cs-CZ" sz="2600" dirty="0">
                <a:latin typeface="+mn-lt"/>
              </a:rPr>
              <a:t> </a:t>
            </a:r>
            <a:r>
              <a:rPr lang="cs-CZ" sz="2600" dirty="0" err="1">
                <a:latin typeface="+mn-lt"/>
              </a:rPr>
              <a:t>created</a:t>
            </a:r>
            <a:r>
              <a:rPr lang="cs-CZ" sz="2600" dirty="0">
                <a:latin typeface="+mn-lt"/>
              </a:rPr>
              <a:t> (6)</a:t>
            </a:r>
          </a:p>
          <a:p>
            <a:pPr algn="just">
              <a:spcBef>
                <a:spcPct val="0"/>
              </a:spcBef>
            </a:pPr>
            <a:r>
              <a:rPr lang="cs-CZ" sz="2600" dirty="0" err="1">
                <a:latin typeface="+mn-lt"/>
              </a:rPr>
              <a:t>Established</a:t>
            </a:r>
            <a:r>
              <a:rPr lang="cs-CZ" sz="2600" dirty="0">
                <a:latin typeface="+mn-lt"/>
              </a:rPr>
              <a:t>/</a:t>
            </a:r>
            <a:r>
              <a:rPr lang="cs-CZ" sz="2600" dirty="0" err="1">
                <a:latin typeface="+mn-lt"/>
              </a:rPr>
              <a:t>consolidated</a:t>
            </a:r>
            <a:r>
              <a:rPr lang="cs-CZ" sz="2600" dirty="0">
                <a:latin typeface="+mn-lt"/>
              </a:rPr>
              <a:t> </a:t>
            </a:r>
            <a:r>
              <a:rPr lang="cs-CZ" sz="2600" dirty="0" err="1">
                <a:latin typeface="+mn-lt"/>
              </a:rPr>
              <a:t>knowledge</a:t>
            </a:r>
            <a:r>
              <a:rPr lang="cs-CZ" sz="2600" dirty="0">
                <a:latin typeface="+mn-lt"/>
              </a:rPr>
              <a:t> transfer </a:t>
            </a:r>
            <a:r>
              <a:rPr lang="cs-CZ" sz="2600" dirty="0" err="1">
                <a:latin typeface="+mn-lt"/>
              </a:rPr>
              <a:t>offices</a:t>
            </a:r>
            <a:r>
              <a:rPr lang="cs-CZ" sz="2600" dirty="0">
                <a:latin typeface="+mn-lt"/>
              </a:rPr>
              <a:t> (3)</a:t>
            </a:r>
          </a:p>
          <a:p>
            <a:pPr algn="just">
              <a:spcBef>
                <a:spcPct val="0"/>
              </a:spcBef>
            </a:pPr>
            <a:r>
              <a:rPr lang="cs-CZ" sz="2600" dirty="0" err="1">
                <a:latin typeface="+mn-lt"/>
              </a:rPr>
              <a:t>Created</a:t>
            </a:r>
            <a:r>
              <a:rPr lang="cs-CZ" sz="2600" dirty="0">
                <a:latin typeface="+mn-lt"/>
              </a:rPr>
              <a:t> </a:t>
            </a:r>
            <a:r>
              <a:rPr lang="cs-CZ" sz="2600" dirty="0" err="1">
                <a:latin typeface="+mn-lt"/>
              </a:rPr>
              <a:t>infrastructure</a:t>
            </a:r>
            <a:r>
              <a:rPr lang="cs-CZ" sz="2600" dirty="0">
                <a:latin typeface="+mn-lt"/>
              </a:rPr>
              <a:t> online </a:t>
            </a:r>
            <a:r>
              <a:rPr lang="cs-CZ" sz="2600" dirty="0" err="1">
                <a:latin typeface="+mn-lt"/>
              </a:rPr>
              <a:t>platform</a:t>
            </a:r>
            <a:r>
              <a:rPr lang="cs-CZ" sz="2600" dirty="0">
                <a:latin typeface="+mn-lt"/>
              </a:rPr>
              <a:t> (1)</a:t>
            </a:r>
          </a:p>
          <a:p>
            <a:pPr algn="just">
              <a:spcBef>
                <a:spcPct val="0"/>
              </a:spcBef>
            </a:pPr>
            <a:r>
              <a:rPr lang="cs-CZ" sz="2600" dirty="0" err="1">
                <a:latin typeface="+mn-lt"/>
              </a:rPr>
              <a:t>Meetings</a:t>
            </a:r>
            <a:r>
              <a:rPr lang="cs-CZ" sz="2600" dirty="0">
                <a:latin typeface="+mn-lt"/>
              </a:rPr>
              <a:t> </a:t>
            </a:r>
            <a:r>
              <a:rPr lang="cs-CZ" sz="2600" dirty="0" err="1">
                <a:latin typeface="+mn-lt"/>
              </a:rPr>
              <a:t>with</a:t>
            </a:r>
            <a:r>
              <a:rPr lang="cs-CZ" sz="2600" dirty="0">
                <a:latin typeface="+mn-lt"/>
              </a:rPr>
              <a:t> </a:t>
            </a:r>
            <a:r>
              <a:rPr lang="cs-CZ" sz="2600" dirty="0" err="1">
                <a:latin typeface="+mn-lt"/>
              </a:rPr>
              <a:t>ministries</a:t>
            </a:r>
            <a:r>
              <a:rPr lang="cs-CZ" sz="2600" dirty="0">
                <a:latin typeface="+mn-lt"/>
              </a:rPr>
              <a:t>, </a:t>
            </a:r>
            <a:r>
              <a:rPr lang="cs-CZ" sz="2600" dirty="0" err="1">
                <a:latin typeface="+mn-lt"/>
              </a:rPr>
              <a:t>local</a:t>
            </a:r>
            <a:r>
              <a:rPr lang="cs-CZ" sz="2600" dirty="0">
                <a:latin typeface="+mn-lt"/>
              </a:rPr>
              <a:t> </a:t>
            </a:r>
            <a:r>
              <a:rPr lang="cs-CZ" sz="2600" dirty="0" err="1">
                <a:latin typeface="+mn-lt"/>
              </a:rPr>
              <a:t>authorities</a:t>
            </a:r>
            <a:r>
              <a:rPr lang="cs-CZ" sz="2600" dirty="0">
                <a:latin typeface="+mn-lt"/>
              </a:rPr>
              <a:t> and </a:t>
            </a:r>
            <a:r>
              <a:rPr lang="cs-CZ" sz="2600" dirty="0" err="1">
                <a:latin typeface="+mn-lt"/>
              </a:rPr>
              <a:t>industry</a:t>
            </a:r>
            <a:r>
              <a:rPr lang="cs-CZ" sz="2600" dirty="0">
                <a:latin typeface="+mn-lt"/>
              </a:rPr>
              <a:t> (60)</a:t>
            </a:r>
          </a:p>
          <a:p>
            <a:pPr algn="just">
              <a:spcBef>
                <a:spcPct val="0"/>
              </a:spcBef>
            </a:pPr>
            <a:endParaRPr lang="cs-CZ" sz="2600" dirty="0">
              <a:latin typeface="+mn-lt"/>
            </a:endParaRPr>
          </a:p>
          <a:p>
            <a:pPr algn="just">
              <a:spcBef>
                <a:spcPct val="0"/>
              </a:spcBef>
            </a:pPr>
            <a:endParaRPr lang="cs-CZ" sz="2600" dirty="0">
              <a:latin typeface="+mn-lt"/>
            </a:endParaRPr>
          </a:p>
          <a:p>
            <a:pPr algn="just">
              <a:spcBef>
                <a:spcPct val="0"/>
              </a:spcBef>
            </a:pPr>
            <a:endParaRPr lang="cs-CZ" sz="2600" dirty="0">
              <a:latin typeface="+mn-lt"/>
            </a:endParaRPr>
          </a:p>
          <a:p>
            <a:pPr algn="just">
              <a:spcBef>
                <a:spcPct val="0"/>
              </a:spcBef>
            </a:pPr>
            <a:r>
              <a:rPr lang="cs-CZ" sz="2600" dirty="0">
                <a:latin typeface="+mn-lt"/>
              </a:rPr>
              <a:t>	</a:t>
            </a:r>
            <a:endParaRPr lang="en-GB" sz="2600" dirty="0">
              <a:latin typeface="+mn-lt"/>
            </a:endParaRPr>
          </a:p>
        </p:txBody>
      </p:sp>
    </p:spTree>
    <p:extLst>
      <p:ext uri="{BB962C8B-B14F-4D97-AF65-F5344CB8AC3E}">
        <p14:creationId xmlns:p14="http://schemas.microsoft.com/office/powerpoint/2010/main" val="1432992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2D0F4-7C6E-588B-052A-D6833025F178}"/>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7250AD4B-2C2A-6D1D-19B3-C4DCEF6EF0A2}"/>
              </a:ext>
            </a:extLst>
          </p:cNvPr>
          <p:cNvSpPr>
            <a:spLocks noGrp="1"/>
          </p:cNvSpPr>
          <p:nvPr>
            <p:ph type="title"/>
          </p:nvPr>
        </p:nvSpPr>
        <p:spPr>
          <a:xfrm>
            <a:off x="838200" y="0"/>
            <a:ext cx="10515600" cy="922563"/>
          </a:xfrm>
        </p:spPr>
        <p:txBody>
          <a:bodyPr>
            <a:normAutofit fontScale="90000"/>
          </a:bodyPr>
          <a:lstStyle/>
          <a:p>
            <a:br>
              <a:rPr lang="cs-CZ" dirty="0"/>
            </a:br>
            <a:r>
              <a:rPr lang="cs-CZ" dirty="0"/>
              <a:t>PROJECT TEAM</a:t>
            </a:r>
          </a:p>
        </p:txBody>
      </p:sp>
      <p:sp>
        <p:nvSpPr>
          <p:cNvPr id="5" name="Zástupný text 4">
            <a:extLst>
              <a:ext uri="{FF2B5EF4-FFF2-40B4-BE49-F238E27FC236}">
                <a16:creationId xmlns:a16="http://schemas.microsoft.com/office/drawing/2014/main" id="{DC89D250-7954-85DF-3E52-B7216551BA31}"/>
              </a:ext>
            </a:extLst>
          </p:cNvPr>
          <p:cNvSpPr>
            <a:spLocks noGrp="1"/>
          </p:cNvSpPr>
          <p:nvPr>
            <p:ph type="body" idx="1"/>
          </p:nvPr>
        </p:nvSpPr>
        <p:spPr>
          <a:xfrm>
            <a:off x="838200" y="1012370"/>
            <a:ext cx="10515600" cy="5770815"/>
          </a:xfrm>
        </p:spPr>
        <p:txBody>
          <a:bodyPr>
            <a:noAutofit/>
          </a:bodyPr>
          <a:lstStyle/>
          <a:p>
            <a:pPr algn="just">
              <a:spcBef>
                <a:spcPct val="0"/>
              </a:spcBef>
            </a:pPr>
            <a:r>
              <a:rPr lang="en-GB" sz="2600" b="1" dirty="0">
                <a:latin typeface="+mn-lt"/>
              </a:rPr>
              <a:t>UKIM</a:t>
            </a:r>
            <a:r>
              <a:rPr lang="cs-CZ" sz="2600" b="1" dirty="0">
                <a:latin typeface="+mn-lt"/>
              </a:rPr>
              <a:t> (NMK)</a:t>
            </a:r>
            <a:endParaRPr lang="en-GB" sz="2600" b="1" dirty="0">
              <a:latin typeface="+mn-lt"/>
            </a:endParaRPr>
          </a:p>
          <a:p>
            <a:pPr algn="just">
              <a:spcBef>
                <a:spcPct val="0"/>
              </a:spcBef>
            </a:pPr>
            <a:r>
              <a:rPr lang="en-GB" sz="2600" dirty="0">
                <a:latin typeface="+mn-lt"/>
              </a:rPr>
              <a:t>Ms Beti Kostadinovska Dimitrovska (bet</a:t>
            </a:r>
            <a:r>
              <a:rPr lang="cs-CZ" sz="2600" dirty="0">
                <a:latin typeface="+mn-lt"/>
              </a:rPr>
              <a:t>i</a:t>
            </a:r>
            <a:r>
              <a:rPr lang="en-GB" sz="2600" dirty="0">
                <a:latin typeface="+mn-lt"/>
              </a:rPr>
              <a:t>.kostadinovska@ukim.edu.mk)</a:t>
            </a:r>
          </a:p>
          <a:p>
            <a:pPr algn="just">
              <a:spcBef>
                <a:spcPct val="0"/>
              </a:spcBef>
            </a:pPr>
            <a:endParaRPr lang="cs-CZ" sz="2600" dirty="0">
              <a:latin typeface="+mn-lt"/>
            </a:endParaRPr>
          </a:p>
          <a:p>
            <a:pPr algn="just">
              <a:spcBef>
                <a:spcPct val="0"/>
              </a:spcBef>
            </a:pPr>
            <a:r>
              <a:rPr lang="en-GB" sz="2600" b="1" dirty="0">
                <a:latin typeface="+mn-lt"/>
              </a:rPr>
              <a:t>ZPSU</a:t>
            </a:r>
            <a:r>
              <a:rPr lang="cs-CZ" sz="2600" b="1" dirty="0">
                <a:latin typeface="+mn-lt"/>
              </a:rPr>
              <a:t> (UA)</a:t>
            </a:r>
            <a:endParaRPr lang="en-GB" sz="2600" b="1" dirty="0">
              <a:latin typeface="+mn-lt"/>
            </a:endParaRPr>
          </a:p>
          <a:p>
            <a:pPr algn="just">
              <a:spcBef>
                <a:spcPct val="0"/>
              </a:spcBef>
            </a:pPr>
            <a:r>
              <a:rPr lang="en-GB" sz="2600" dirty="0">
                <a:latin typeface="+mn-lt"/>
              </a:rPr>
              <a:t>Ms Yuliya Bogoyavlenska (bjv@ztu.edu.ua)</a:t>
            </a:r>
          </a:p>
          <a:p>
            <a:pPr algn="just">
              <a:spcBef>
                <a:spcPct val="0"/>
              </a:spcBef>
            </a:pPr>
            <a:endParaRPr lang="cs-CZ" sz="2600" dirty="0">
              <a:latin typeface="+mn-lt"/>
            </a:endParaRPr>
          </a:p>
          <a:p>
            <a:pPr algn="just">
              <a:spcBef>
                <a:spcPct val="0"/>
              </a:spcBef>
            </a:pPr>
            <a:r>
              <a:rPr lang="en-GB" sz="2600" b="1" dirty="0">
                <a:latin typeface="+mn-lt"/>
              </a:rPr>
              <a:t>ULAPLAND + UAS</a:t>
            </a:r>
            <a:r>
              <a:rPr lang="cs-CZ" sz="2600" b="1" dirty="0">
                <a:latin typeface="+mn-lt"/>
              </a:rPr>
              <a:t> (FI)</a:t>
            </a:r>
            <a:endParaRPr lang="en-GB" sz="2600" b="1" dirty="0">
              <a:latin typeface="+mn-lt"/>
            </a:endParaRPr>
          </a:p>
          <a:p>
            <a:pPr algn="just">
              <a:spcBef>
                <a:spcPct val="0"/>
              </a:spcBef>
            </a:pPr>
            <a:r>
              <a:rPr lang="en-GB" sz="2600" dirty="0">
                <a:latin typeface="+mn-lt"/>
              </a:rPr>
              <a:t>Ms Marlene Kohllechner-Autto (marlene.kohllechner-autto@ulapland.fi)</a:t>
            </a:r>
            <a:endParaRPr lang="cs-CZ" sz="2600" dirty="0">
              <a:latin typeface="+mn-lt"/>
            </a:endParaRPr>
          </a:p>
          <a:p>
            <a:pPr algn="just">
              <a:spcBef>
                <a:spcPct val="0"/>
              </a:spcBef>
            </a:pPr>
            <a:endParaRPr lang="cs-CZ" sz="2600" dirty="0">
              <a:latin typeface="+mn-lt"/>
            </a:endParaRPr>
          </a:p>
          <a:p>
            <a:pPr algn="just">
              <a:spcBef>
                <a:spcPct val="0"/>
              </a:spcBef>
            </a:pPr>
            <a:r>
              <a:rPr lang="en-GB" sz="2600" b="1" dirty="0">
                <a:latin typeface="+mn-lt"/>
              </a:rPr>
              <a:t>UMU</a:t>
            </a:r>
            <a:r>
              <a:rPr lang="cs-CZ" sz="2600" b="1" dirty="0">
                <a:latin typeface="+mn-lt"/>
              </a:rPr>
              <a:t> (S)</a:t>
            </a:r>
            <a:endParaRPr lang="en-GB" sz="2600" b="1" dirty="0">
              <a:latin typeface="+mn-lt"/>
            </a:endParaRPr>
          </a:p>
          <a:p>
            <a:pPr algn="just">
              <a:spcBef>
                <a:spcPct val="0"/>
              </a:spcBef>
            </a:pPr>
            <a:r>
              <a:rPr lang="en-GB" sz="2600" dirty="0">
                <a:latin typeface="+mn-lt"/>
              </a:rPr>
              <a:t>Ms Agneta Hånell Plamboeck (agneta.plamboeck@umu.se) </a:t>
            </a:r>
          </a:p>
          <a:p>
            <a:pPr algn="just">
              <a:spcBef>
                <a:spcPct val="0"/>
              </a:spcBef>
            </a:pPr>
            <a:endParaRPr lang="cs-CZ" sz="2600" dirty="0">
              <a:latin typeface="+mn-lt"/>
            </a:endParaRPr>
          </a:p>
          <a:p>
            <a:pPr algn="just">
              <a:spcBef>
                <a:spcPct val="0"/>
              </a:spcBef>
            </a:pPr>
            <a:r>
              <a:rPr lang="en-GB" sz="2600" b="1" dirty="0">
                <a:latin typeface="+mn-lt"/>
              </a:rPr>
              <a:t>UPCE</a:t>
            </a:r>
            <a:r>
              <a:rPr lang="cs-CZ" sz="2600" b="1">
                <a:latin typeface="+mn-lt"/>
              </a:rPr>
              <a:t> (CZ)</a:t>
            </a:r>
            <a:endParaRPr lang="en-GB" sz="2600" b="1" dirty="0">
              <a:latin typeface="+mn-lt"/>
            </a:endParaRPr>
          </a:p>
          <a:p>
            <a:pPr algn="just">
              <a:spcBef>
                <a:spcPct val="0"/>
              </a:spcBef>
            </a:pPr>
            <a:r>
              <a:rPr lang="cs-CZ" sz="2600" dirty="0" err="1">
                <a:latin typeface="+mn-lt"/>
              </a:rPr>
              <a:t>Ms</a:t>
            </a:r>
            <a:r>
              <a:rPr lang="cs-CZ" sz="2600" dirty="0">
                <a:latin typeface="+mn-lt"/>
              </a:rPr>
              <a:t> Diana Kalášková (</a:t>
            </a:r>
            <a:r>
              <a:rPr lang="cs-CZ" sz="2600" dirty="0" err="1">
                <a:latin typeface="+mn-lt"/>
              </a:rPr>
              <a:t>diana.kalaskova</a:t>
            </a:r>
            <a:r>
              <a:rPr lang="en-GB" sz="2600" dirty="0">
                <a:latin typeface="+mn-lt"/>
              </a:rPr>
              <a:t>@</a:t>
            </a:r>
            <a:r>
              <a:rPr lang="cs-CZ" sz="2600" dirty="0">
                <a:latin typeface="+mn-lt"/>
              </a:rPr>
              <a:t>upce.cz)</a:t>
            </a:r>
          </a:p>
          <a:p>
            <a:pPr algn="just">
              <a:spcBef>
                <a:spcPct val="0"/>
              </a:spcBef>
            </a:pPr>
            <a:r>
              <a:rPr lang="cs-CZ" sz="2600" dirty="0" err="1">
                <a:latin typeface="+mn-lt"/>
              </a:rPr>
              <a:t>Ms</a:t>
            </a:r>
            <a:r>
              <a:rPr lang="cs-CZ" sz="2600" dirty="0">
                <a:latin typeface="+mn-lt"/>
              </a:rPr>
              <a:t> Michaela Koudelová (michaela.koudelova@upce.cz)</a:t>
            </a:r>
          </a:p>
          <a:p>
            <a:pPr algn="just">
              <a:spcBef>
                <a:spcPct val="0"/>
              </a:spcBef>
            </a:pPr>
            <a:r>
              <a:rPr lang="en-GB" sz="2600" dirty="0">
                <a:latin typeface="+mn-lt"/>
              </a:rPr>
              <a:t>Ms Monika Vejchodová (monika.vejchodova@upce.cz)</a:t>
            </a:r>
            <a:endParaRPr lang="cs-CZ" sz="2600" dirty="0">
              <a:latin typeface="+mn-lt"/>
            </a:endParaRPr>
          </a:p>
        </p:txBody>
      </p:sp>
    </p:spTree>
    <p:extLst>
      <p:ext uri="{BB962C8B-B14F-4D97-AF65-F5344CB8AC3E}">
        <p14:creationId xmlns:p14="http://schemas.microsoft.com/office/powerpoint/2010/main" val="3680485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D744B480-A0E0-4560-8F1E-214DABF1E416}"/>
              </a:ext>
            </a:extLst>
          </p:cNvPr>
          <p:cNvSpPr>
            <a:spLocks noGrp="1"/>
          </p:cNvSpPr>
          <p:nvPr>
            <p:ph type="title"/>
          </p:nvPr>
        </p:nvSpPr>
        <p:spPr>
          <a:xfrm>
            <a:off x="832512" y="4249979"/>
            <a:ext cx="5492087" cy="2253446"/>
          </a:xfrm>
        </p:spPr>
        <p:txBody>
          <a:bodyPr/>
          <a:lstStyle/>
          <a:p>
            <a:r>
              <a:rPr lang="cs-CZ" err="1"/>
              <a:t>Thank</a:t>
            </a:r>
            <a:r>
              <a:rPr lang="cs-CZ"/>
              <a:t> </a:t>
            </a:r>
            <a:r>
              <a:rPr lang="cs-CZ" err="1"/>
              <a:t>you</a:t>
            </a:r>
            <a:r>
              <a:rPr lang="cs-CZ"/>
              <a:t>.</a:t>
            </a:r>
          </a:p>
        </p:txBody>
      </p:sp>
      <p:sp>
        <p:nvSpPr>
          <p:cNvPr id="5" name="Nadpis 1">
            <a:extLst>
              <a:ext uri="{FF2B5EF4-FFF2-40B4-BE49-F238E27FC236}">
                <a16:creationId xmlns:a16="http://schemas.microsoft.com/office/drawing/2014/main" id="{3434602D-78F7-433D-ACF3-AB9EB850205F}"/>
              </a:ext>
            </a:extLst>
          </p:cNvPr>
          <p:cNvSpPr txBox="1">
            <a:spLocks/>
          </p:cNvSpPr>
          <p:nvPr/>
        </p:nvSpPr>
        <p:spPr>
          <a:xfrm>
            <a:off x="7110483" y="4249979"/>
            <a:ext cx="4249003" cy="225344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l"/>
            <a:r>
              <a:rPr lang="cs-CZ" sz="3200" b="1" err="1">
                <a:latin typeface="+mn-lt"/>
                <a:cs typeface="Times New Roman" panose="02020603050405020304" pitchFamily="18" charset="0"/>
              </a:rPr>
              <a:t>Contact</a:t>
            </a:r>
            <a:r>
              <a:rPr lang="cs-CZ" sz="3200" b="1">
                <a:latin typeface="+mn-lt"/>
                <a:cs typeface="Times New Roman" panose="02020603050405020304" pitchFamily="18" charset="0"/>
              </a:rPr>
              <a:t>:</a:t>
            </a:r>
          </a:p>
          <a:p>
            <a:pPr algn="l"/>
            <a:r>
              <a:rPr lang="cs-CZ" sz="2000" err="1">
                <a:latin typeface="+mn-lt"/>
                <a:cs typeface="Times New Roman" panose="02020603050405020304" pitchFamily="18" charset="0"/>
              </a:rPr>
              <a:t>Ms</a:t>
            </a:r>
            <a:r>
              <a:rPr lang="cs-CZ" sz="2000">
                <a:latin typeface="+mn-lt"/>
                <a:cs typeface="Times New Roman" panose="02020603050405020304" pitchFamily="18" charset="0"/>
              </a:rPr>
              <a:t> Monika Vejchodová</a:t>
            </a:r>
          </a:p>
          <a:p>
            <a:pPr algn="l"/>
            <a:r>
              <a:rPr lang="cs-CZ" sz="2000">
                <a:latin typeface="+mn-lt"/>
                <a:cs typeface="Times New Roman" panose="02020603050405020304" pitchFamily="18" charset="0"/>
              </a:rPr>
              <a:t>Email: monika.vejchodova@upce.cz</a:t>
            </a:r>
          </a:p>
          <a:p>
            <a:pPr algn="l"/>
            <a:r>
              <a:rPr lang="cs-CZ" sz="2000">
                <a:latin typeface="+mn-lt"/>
                <a:cs typeface="Times New Roman" panose="02020603050405020304" pitchFamily="18" charset="0"/>
              </a:rPr>
              <a:t>Telefon: 	+420 466 036 417 </a:t>
            </a:r>
          </a:p>
          <a:p>
            <a:pPr algn="l"/>
            <a:r>
              <a:rPr lang="cs-CZ" sz="2000">
                <a:latin typeface="+mn-lt"/>
                <a:cs typeface="Times New Roman" panose="02020603050405020304" pitchFamily="18" charset="0"/>
              </a:rPr>
              <a:t>	+420 602 122 737</a:t>
            </a:r>
            <a:endParaRPr lang="cs-CZ" sz="3200">
              <a:latin typeface="+mn-lt"/>
              <a:cs typeface="Times New Roman" panose="02020603050405020304" pitchFamily="18" charset="0"/>
            </a:endParaRPr>
          </a:p>
        </p:txBody>
      </p:sp>
    </p:spTree>
    <p:extLst>
      <p:ext uri="{BB962C8B-B14F-4D97-AF65-F5344CB8AC3E}">
        <p14:creationId xmlns:p14="http://schemas.microsoft.com/office/powerpoint/2010/main" val="236015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633412F-15FD-4CB0-BCC7-7D333F0B604F}"/>
              </a:ext>
            </a:extLst>
          </p:cNvPr>
          <p:cNvSpPr>
            <a:spLocks noGrp="1"/>
          </p:cNvSpPr>
          <p:nvPr>
            <p:ph type="title"/>
          </p:nvPr>
        </p:nvSpPr>
        <p:spPr>
          <a:xfrm>
            <a:off x="838200" y="473825"/>
            <a:ext cx="10515600" cy="1778923"/>
          </a:xfrm>
        </p:spPr>
        <p:txBody>
          <a:bodyPr>
            <a:normAutofit fontScale="90000"/>
          </a:bodyPr>
          <a:lstStyle/>
          <a:p>
            <a:br>
              <a:rPr lang="cs-CZ" dirty="0"/>
            </a:br>
            <a:br>
              <a:rPr lang="cs-CZ" dirty="0"/>
            </a:br>
            <a:r>
              <a:rPr lang="cs-CZ" dirty="0"/>
              <a:t>WIDE </a:t>
            </a:r>
            <a:r>
              <a:rPr lang="cs-CZ" dirty="0" err="1"/>
              <a:t>AcrossEU</a:t>
            </a:r>
            <a:br>
              <a:rPr lang="cs-CZ" dirty="0"/>
            </a:br>
            <a:r>
              <a:rPr lang="cs-CZ" dirty="0"/>
              <a:t>Basic </a:t>
            </a:r>
            <a:r>
              <a:rPr lang="cs-CZ" dirty="0" err="1"/>
              <a:t>Information</a:t>
            </a:r>
            <a:endParaRPr lang="cs-CZ" dirty="0"/>
          </a:p>
        </p:txBody>
      </p:sp>
      <p:sp>
        <p:nvSpPr>
          <p:cNvPr id="5" name="Zástupný text 4">
            <a:extLst>
              <a:ext uri="{FF2B5EF4-FFF2-40B4-BE49-F238E27FC236}">
                <a16:creationId xmlns:a16="http://schemas.microsoft.com/office/drawing/2014/main" id="{36C2A908-2F00-48CD-A691-C991D6F32A86}"/>
              </a:ext>
            </a:extLst>
          </p:cNvPr>
          <p:cNvSpPr>
            <a:spLocks noGrp="1"/>
          </p:cNvSpPr>
          <p:nvPr>
            <p:ph type="body" idx="1"/>
          </p:nvPr>
        </p:nvSpPr>
        <p:spPr>
          <a:xfrm>
            <a:off x="838200" y="2939144"/>
            <a:ext cx="10515600" cy="3245526"/>
          </a:xfrm>
        </p:spPr>
        <p:txBody>
          <a:bodyPr>
            <a:normAutofit/>
          </a:bodyPr>
          <a:lstStyle/>
          <a:p>
            <a:pPr algn="just">
              <a:spcBef>
                <a:spcPct val="0"/>
              </a:spcBef>
            </a:pPr>
            <a:r>
              <a:rPr lang="cs-CZ" altLang="cs-CZ" sz="2400">
                <a:latin typeface="+mn-lt"/>
              </a:rPr>
              <a:t>Name:		</a:t>
            </a:r>
            <a:r>
              <a:rPr lang="cs-CZ" altLang="cs-CZ" b="1" err="1">
                <a:solidFill>
                  <a:srgbClr val="FF0000"/>
                </a:solidFill>
                <a:latin typeface="+mn-lt"/>
              </a:rPr>
              <a:t>WIDEn</a:t>
            </a:r>
            <a:r>
              <a:rPr lang="cs-CZ" altLang="cs-CZ" b="1">
                <a:solidFill>
                  <a:srgbClr val="FF0000"/>
                </a:solidFill>
                <a:latin typeface="+mn-lt"/>
              </a:rPr>
              <a:t> performance in </a:t>
            </a:r>
            <a:r>
              <a:rPr lang="cs-CZ" altLang="cs-CZ" b="1" err="1">
                <a:solidFill>
                  <a:srgbClr val="FF0000"/>
                </a:solidFill>
                <a:latin typeface="+mn-lt"/>
              </a:rPr>
              <a:t>research</a:t>
            </a:r>
            <a:r>
              <a:rPr lang="cs-CZ" altLang="cs-CZ" b="1">
                <a:solidFill>
                  <a:srgbClr val="FF0000"/>
                </a:solidFill>
                <a:latin typeface="+mn-lt"/>
              </a:rPr>
              <a:t> and Innovation </a:t>
            </a:r>
            <a:r>
              <a:rPr lang="cs-CZ" altLang="cs-CZ" b="1" err="1">
                <a:solidFill>
                  <a:srgbClr val="FF0000"/>
                </a:solidFill>
                <a:latin typeface="+mn-lt"/>
              </a:rPr>
              <a:t>capacity</a:t>
            </a:r>
            <a:r>
              <a:rPr lang="cs-CZ" altLang="cs-CZ" b="1">
                <a:solidFill>
                  <a:srgbClr val="FF0000"/>
                </a:solidFill>
                <a:latin typeface="+mn-lt"/>
              </a:rPr>
              <a:t> and</a:t>
            </a:r>
          </a:p>
          <a:p>
            <a:pPr algn="just">
              <a:spcBef>
                <a:spcPct val="0"/>
              </a:spcBef>
            </a:pPr>
            <a:r>
              <a:rPr lang="cs-CZ" altLang="cs-CZ" b="1">
                <a:solidFill>
                  <a:srgbClr val="FF0000"/>
                </a:solidFill>
                <a:latin typeface="+mn-lt"/>
              </a:rPr>
              <a:t>		</a:t>
            </a:r>
            <a:r>
              <a:rPr lang="cs-CZ" altLang="cs-CZ" b="1" err="1">
                <a:solidFill>
                  <a:srgbClr val="FF0000"/>
                </a:solidFill>
                <a:latin typeface="+mn-lt"/>
              </a:rPr>
              <a:t>competence</a:t>
            </a:r>
            <a:r>
              <a:rPr lang="cs-CZ" altLang="cs-CZ" b="1">
                <a:solidFill>
                  <a:srgbClr val="FF0000"/>
                </a:solidFill>
                <a:latin typeface="+mn-lt"/>
              </a:rPr>
              <a:t> </a:t>
            </a:r>
            <a:r>
              <a:rPr lang="cs-CZ" altLang="cs-CZ" b="1" err="1">
                <a:solidFill>
                  <a:srgbClr val="FF0000"/>
                </a:solidFill>
                <a:latin typeface="+mn-lt"/>
              </a:rPr>
              <a:t>AcrossEU</a:t>
            </a:r>
            <a:r>
              <a:rPr lang="cs-CZ" altLang="cs-CZ" sz="2400" b="1">
                <a:solidFill>
                  <a:srgbClr val="FF0000"/>
                </a:solidFill>
                <a:latin typeface="+mn-lt"/>
              </a:rPr>
              <a:t> (WIDE </a:t>
            </a:r>
            <a:r>
              <a:rPr lang="cs-CZ" altLang="cs-CZ" sz="2400" b="1" err="1">
                <a:solidFill>
                  <a:srgbClr val="FF0000"/>
                </a:solidFill>
                <a:latin typeface="+mn-lt"/>
              </a:rPr>
              <a:t>AcrossEU</a:t>
            </a:r>
            <a:r>
              <a:rPr lang="cs-CZ" altLang="cs-CZ" sz="2400" b="1">
                <a:solidFill>
                  <a:srgbClr val="FF0000"/>
                </a:solidFill>
                <a:latin typeface="+mn-lt"/>
              </a:rPr>
              <a:t>)</a:t>
            </a:r>
            <a:endParaRPr lang="cs-CZ" altLang="cs-CZ">
              <a:solidFill>
                <a:srgbClr val="FF0000"/>
              </a:solidFill>
              <a:latin typeface="+mn-lt"/>
            </a:endParaRPr>
          </a:p>
          <a:p>
            <a:pPr algn="just" eaLnBrk="1" hangingPunct="1">
              <a:spcBef>
                <a:spcPct val="0"/>
              </a:spcBef>
              <a:buFontTx/>
              <a:buNone/>
            </a:pPr>
            <a:r>
              <a:rPr lang="cs-CZ" altLang="cs-CZ" err="1">
                <a:latin typeface="+mn-lt"/>
              </a:rPr>
              <a:t>Consortium</a:t>
            </a:r>
            <a:r>
              <a:rPr lang="cs-CZ" altLang="cs-CZ">
                <a:latin typeface="+mn-lt"/>
              </a:rPr>
              <a:t>:	5 </a:t>
            </a:r>
            <a:r>
              <a:rPr lang="cs-CZ" altLang="cs-CZ" err="1">
                <a:latin typeface="+mn-lt"/>
              </a:rPr>
              <a:t>partners</a:t>
            </a:r>
            <a:r>
              <a:rPr lang="cs-CZ" altLang="cs-CZ">
                <a:latin typeface="+mn-lt"/>
              </a:rPr>
              <a:t> (</a:t>
            </a:r>
            <a:r>
              <a:rPr lang="cs-CZ" altLang="cs-CZ" b="1">
                <a:latin typeface="+mn-lt"/>
              </a:rPr>
              <a:t>UPCE</a:t>
            </a:r>
            <a:r>
              <a:rPr lang="cs-CZ" altLang="cs-CZ">
                <a:latin typeface="+mn-lt"/>
              </a:rPr>
              <a:t>, UKIM, ZPSU, ULAPLAND, UMU)</a:t>
            </a:r>
          </a:p>
          <a:p>
            <a:pPr algn="just" eaLnBrk="1" hangingPunct="1">
              <a:spcBef>
                <a:spcPct val="0"/>
              </a:spcBef>
              <a:buFontTx/>
              <a:buNone/>
            </a:pPr>
            <a:r>
              <a:rPr lang="cs-CZ" altLang="cs-CZ" sz="2400">
                <a:latin typeface="+mn-lt"/>
              </a:rPr>
              <a:t>Provider:	</a:t>
            </a:r>
            <a:r>
              <a:rPr lang="cs-CZ" altLang="cs-CZ" err="1">
                <a:latin typeface="+mn-lt"/>
              </a:rPr>
              <a:t>European</a:t>
            </a:r>
            <a:r>
              <a:rPr lang="cs-CZ" altLang="cs-CZ">
                <a:latin typeface="+mn-lt"/>
              </a:rPr>
              <a:t> </a:t>
            </a:r>
            <a:r>
              <a:rPr lang="cs-CZ" altLang="cs-CZ" err="1">
                <a:latin typeface="+mn-lt"/>
              </a:rPr>
              <a:t>Commission</a:t>
            </a:r>
            <a:endParaRPr lang="cs-CZ" altLang="cs-CZ">
              <a:latin typeface="+mn-lt"/>
            </a:endParaRPr>
          </a:p>
          <a:p>
            <a:pPr algn="just" eaLnBrk="1" hangingPunct="1">
              <a:spcBef>
                <a:spcPct val="0"/>
              </a:spcBef>
              <a:buFontTx/>
              <a:buNone/>
            </a:pPr>
            <a:r>
              <a:rPr lang="cs-CZ" altLang="cs-CZ" sz="2400">
                <a:latin typeface="+mn-lt"/>
              </a:rPr>
              <a:t>Call:		</a:t>
            </a:r>
            <a:r>
              <a:rPr lang="cs-CZ" altLang="cs-CZ" sz="2400" err="1">
                <a:latin typeface="+mn-lt"/>
              </a:rPr>
              <a:t>Pathway</a:t>
            </a:r>
            <a:r>
              <a:rPr lang="cs-CZ" altLang="cs-CZ" sz="2400">
                <a:latin typeface="+mn-lt"/>
              </a:rPr>
              <a:t> to </a:t>
            </a:r>
            <a:r>
              <a:rPr lang="cs-CZ" altLang="cs-CZ" sz="2400" err="1">
                <a:latin typeface="+mn-lt"/>
              </a:rPr>
              <a:t>synergies</a:t>
            </a:r>
            <a:r>
              <a:rPr lang="cs-CZ" altLang="cs-CZ" sz="2400">
                <a:latin typeface="+mn-lt"/>
              </a:rPr>
              <a:t> (HORIZON-WIDERA-2023-ACCESS-04)</a:t>
            </a:r>
          </a:p>
          <a:p>
            <a:pPr algn="just" eaLnBrk="1" hangingPunct="1">
              <a:spcBef>
                <a:spcPct val="0"/>
              </a:spcBef>
              <a:buFontTx/>
              <a:buNone/>
            </a:pPr>
            <a:r>
              <a:rPr lang="cs-CZ" altLang="cs-CZ">
                <a:latin typeface="+mn-lt"/>
              </a:rPr>
              <a:t>		</a:t>
            </a:r>
            <a:r>
              <a:rPr lang="cs-CZ" altLang="cs-CZ" err="1">
                <a:latin typeface="+mn-lt"/>
              </a:rPr>
              <a:t>Pathway</a:t>
            </a:r>
            <a:r>
              <a:rPr lang="cs-CZ" altLang="cs-CZ">
                <a:latin typeface="+mn-lt"/>
              </a:rPr>
              <a:t> a) </a:t>
            </a:r>
            <a:r>
              <a:rPr lang="cs-CZ" altLang="cs-CZ" err="1">
                <a:latin typeface="+mn-lt"/>
              </a:rPr>
              <a:t>Upsteam</a:t>
            </a:r>
            <a:r>
              <a:rPr lang="cs-CZ" altLang="cs-CZ">
                <a:latin typeface="+mn-lt"/>
              </a:rPr>
              <a:t> </a:t>
            </a:r>
            <a:r>
              <a:rPr lang="cs-CZ" altLang="cs-CZ" err="1">
                <a:latin typeface="+mn-lt"/>
              </a:rPr>
              <a:t>synergy</a:t>
            </a:r>
            <a:r>
              <a:rPr lang="cs-CZ" altLang="cs-CZ">
                <a:latin typeface="+mn-lt"/>
              </a:rPr>
              <a:t> mode (</a:t>
            </a:r>
            <a:r>
              <a:rPr lang="cs-CZ" altLang="cs-CZ" err="1">
                <a:latin typeface="+mn-lt"/>
              </a:rPr>
              <a:t>focusing</a:t>
            </a:r>
            <a:r>
              <a:rPr lang="cs-CZ" altLang="cs-CZ">
                <a:latin typeface="+mn-lt"/>
              </a:rPr>
              <a:t> on </a:t>
            </a:r>
            <a:r>
              <a:rPr lang="cs-CZ" altLang="cs-CZ" err="1">
                <a:latin typeface="+mn-lt"/>
              </a:rPr>
              <a:t>human</a:t>
            </a:r>
            <a:r>
              <a:rPr lang="cs-CZ" altLang="cs-CZ">
                <a:latin typeface="+mn-lt"/>
              </a:rPr>
              <a:t> </a:t>
            </a:r>
            <a:r>
              <a:rPr lang="cs-CZ" altLang="cs-CZ" err="1">
                <a:latin typeface="+mn-lt"/>
              </a:rPr>
              <a:t>resource</a:t>
            </a:r>
            <a:r>
              <a:rPr lang="cs-CZ" altLang="cs-CZ">
                <a:latin typeface="+mn-lt"/>
              </a:rPr>
              <a:t> 			development and </a:t>
            </a:r>
            <a:r>
              <a:rPr lang="cs-CZ" altLang="cs-CZ" err="1">
                <a:latin typeface="+mn-lt"/>
              </a:rPr>
              <a:t>internationalisation</a:t>
            </a:r>
            <a:r>
              <a:rPr lang="cs-CZ" altLang="cs-CZ">
                <a:latin typeface="+mn-lt"/>
              </a:rPr>
              <a:t>)</a:t>
            </a:r>
            <a:endParaRPr lang="cs-CZ" altLang="cs-CZ" sz="2400">
              <a:latin typeface="+mn-lt"/>
            </a:endParaRPr>
          </a:p>
          <a:p>
            <a:pPr algn="just" eaLnBrk="1" hangingPunct="1">
              <a:spcBef>
                <a:spcPct val="0"/>
              </a:spcBef>
              <a:buFontTx/>
              <a:buNone/>
            </a:pPr>
            <a:r>
              <a:rPr lang="cs-CZ" altLang="cs-CZ" sz="2400">
                <a:latin typeface="+mn-lt"/>
              </a:rPr>
              <a:t>Time period:	1. 5. 2024 – 31. 8. 2027 (40 </a:t>
            </a:r>
            <a:r>
              <a:rPr lang="cs-CZ" altLang="cs-CZ" sz="2400" err="1">
                <a:latin typeface="+mn-lt"/>
              </a:rPr>
              <a:t>months</a:t>
            </a:r>
            <a:r>
              <a:rPr lang="cs-CZ" altLang="cs-CZ" sz="2400">
                <a:latin typeface="+mn-lt"/>
              </a:rPr>
              <a:t>)</a:t>
            </a:r>
          </a:p>
          <a:p>
            <a:pPr algn="just" eaLnBrk="1" hangingPunct="1">
              <a:spcBef>
                <a:spcPct val="0"/>
              </a:spcBef>
              <a:buFontTx/>
              <a:buNone/>
            </a:pPr>
            <a:r>
              <a:rPr lang="cs-CZ" altLang="cs-CZ">
                <a:latin typeface="+mn-lt"/>
              </a:rPr>
              <a:t>Budget</a:t>
            </a:r>
            <a:r>
              <a:rPr lang="cs-CZ" altLang="cs-CZ" sz="2400">
                <a:latin typeface="+mn-lt"/>
              </a:rPr>
              <a:t>:	</a:t>
            </a:r>
            <a:r>
              <a:rPr lang="cs-CZ" altLang="cs-CZ" sz="2400" b="1">
                <a:solidFill>
                  <a:srgbClr val="FF0000"/>
                </a:solidFill>
                <a:latin typeface="+mn-lt"/>
              </a:rPr>
              <a:t>1 200 000</a:t>
            </a:r>
            <a:r>
              <a:rPr lang="cs-CZ" altLang="cs-CZ" b="1">
                <a:solidFill>
                  <a:srgbClr val="FF0000"/>
                </a:solidFill>
                <a:latin typeface="+mn-lt"/>
              </a:rPr>
              <a:t> EUR</a:t>
            </a:r>
            <a:endParaRPr lang="cs-CZ" altLang="cs-CZ" sz="2400" b="1">
              <a:solidFill>
                <a:srgbClr val="FF0000"/>
              </a:solidFill>
              <a:latin typeface="+mn-lt"/>
            </a:endParaRPr>
          </a:p>
        </p:txBody>
      </p:sp>
    </p:spTree>
    <p:extLst>
      <p:ext uri="{BB962C8B-B14F-4D97-AF65-F5344CB8AC3E}">
        <p14:creationId xmlns:p14="http://schemas.microsoft.com/office/powerpoint/2010/main" val="2244210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633412F-15FD-4CB0-BCC7-7D333F0B604F}"/>
              </a:ext>
            </a:extLst>
          </p:cNvPr>
          <p:cNvSpPr>
            <a:spLocks noGrp="1"/>
          </p:cNvSpPr>
          <p:nvPr>
            <p:ph type="title"/>
          </p:nvPr>
        </p:nvSpPr>
        <p:spPr>
          <a:xfrm>
            <a:off x="838200" y="342901"/>
            <a:ext cx="10515600" cy="922563"/>
          </a:xfrm>
        </p:spPr>
        <p:txBody>
          <a:bodyPr>
            <a:normAutofit fontScale="90000"/>
          </a:bodyPr>
          <a:lstStyle/>
          <a:p>
            <a:br>
              <a:rPr lang="cs-CZ" dirty="0"/>
            </a:br>
            <a:br>
              <a:rPr lang="cs-CZ" dirty="0"/>
            </a:br>
            <a:r>
              <a:rPr lang="cs-CZ" dirty="0"/>
              <a:t>KEY OBJECTIVE</a:t>
            </a:r>
          </a:p>
        </p:txBody>
      </p:sp>
      <p:sp>
        <p:nvSpPr>
          <p:cNvPr id="5" name="Zástupný text 4">
            <a:extLst>
              <a:ext uri="{FF2B5EF4-FFF2-40B4-BE49-F238E27FC236}">
                <a16:creationId xmlns:a16="http://schemas.microsoft.com/office/drawing/2014/main" id="{36C2A908-2F00-48CD-A691-C991D6F32A86}"/>
              </a:ext>
            </a:extLst>
          </p:cNvPr>
          <p:cNvSpPr>
            <a:spLocks noGrp="1"/>
          </p:cNvSpPr>
          <p:nvPr>
            <p:ph type="body" idx="1"/>
          </p:nvPr>
        </p:nvSpPr>
        <p:spPr>
          <a:xfrm>
            <a:off x="838200" y="1600200"/>
            <a:ext cx="10515600" cy="4584470"/>
          </a:xfrm>
        </p:spPr>
        <p:txBody>
          <a:bodyPr>
            <a:noAutofit/>
          </a:bodyPr>
          <a:lstStyle/>
          <a:p>
            <a:pPr algn="just">
              <a:spcBef>
                <a:spcPct val="0"/>
              </a:spcBef>
            </a:pPr>
            <a:r>
              <a:rPr lang="cs-CZ">
                <a:latin typeface="+mn-lt"/>
                <a:ea typeface="Times New Roman" panose="02020603050405020304" pitchFamily="18" charset="0"/>
              </a:rPr>
              <a:t>T</a:t>
            </a:r>
            <a:r>
              <a:rPr lang="en-GB" sz="2600">
                <a:effectLst/>
                <a:latin typeface="+mn-lt"/>
                <a:ea typeface="Times New Roman" panose="02020603050405020304" pitchFamily="18" charset="0"/>
              </a:rPr>
              <a:t>o move participants from Widening countries (CZ, MK and UA) to higher level and prepare for wider and more successful participation in direct EU funding programmes. </a:t>
            </a:r>
            <a:endParaRPr lang="cs-CZ" sz="2600">
              <a:effectLst/>
              <a:latin typeface="+mn-lt"/>
              <a:ea typeface="Times New Roman" panose="02020603050405020304" pitchFamily="18" charset="0"/>
            </a:endParaRPr>
          </a:p>
          <a:p>
            <a:pPr algn="just">
              <a:spcBef>
                <a:spcPct val="0"/>
              </a:spcBef>
            </a:pPr>
            <a:endParaRPr lang="cs-CZ" sz="2600">
              <a:latin typeface="+mn-lt"/>
              <a:ea typeface="Times New Roman" panose="02020603050405020304" pitchFamily="18" charset="0"/>
            </a:endParaRPr>
          </a:p>
          <a:p>
            <a:pPr algn="just">
              <a:spcBef>
                <a:spcPct val="0"/>
              </a:spcBef>
            </a:pPr>
            <a:r>
              <a:rPr lang="cs-CZ" sz="2600">
                <a:effectLst/>
                <a:latin typeface="+mn-lt"/>
                <a:ea typeface="Times New Roman" panose="02020603050405020304" pitchFamily="18" charset="0"/>
              </a:rPr>
              <a:t>T</a:t>
            </a:r>
            <a:r>
              <a:rPr lang="en-GB" sz="2600">
                <a:effectLst/>
                <a:latin typeface="+mn-lt"/>
                <a:ea typeface="Times New Roman" panose="02020603050405020304" pitchFamily="18" charset="0"/>
              </a:rPr>
              <a:t>he focus is on Horizon Europe, Life, Digital Europe and Interreg calls. </a:t>
            </a:r>
            <a:endParaRPr lang="cs-CZ" sz="2600">
              <a:effectLst/>
              <a:latin typeface="+mn-lt"/>
              <a:ea typeface="Times New Roman" panose="02020603050405020304" pitchFamily="18" charset="0"/>
            </a:endParaRPr>
          </a:p>
          <a:p>
            <a:pPr algn="just">
              <a:spcBef>
                <a:spcPct val="0"/>
              </a:spcBef>
            </a:pPr>
            <a:endParaRPr lang="cs-CZ" sz="2600">
              <a:latin typeface="+mn-lt"/>
              <a:ea typeface="Times New Roman" panose="02020603050405020304" pitchFamily="18" charset="0"/>
            </a:endParaRPr>
          </a:p>
          <a:p>
            <a:pPr algn="just">
              <a:spcBef>
                <a:spcPct val="0"/>
              </a:spcBef>
            </a:pPr>
            <a:r>
              <a:rPr lang="cs-CZ" sz="2600">
                <a:effectLst/>
                <a:latin typeface="+mn-lt"/>
                <a:ea typeface="Times New Roman" panose="02020603050405020304" pitchFamily="18" charset="0"/>
              </a:rPr>
              <a:t>The</a:t>
            </a:r>
            <a:r>
              <a:rPr lang="en-GB" sz="2600">
                <a:effectLst/>
                <a:latin typeface="+mn-lt"/>
                <a:ea typeface="Times New Roman" panose="02020603050405020304" pitchFamily="18" charset="0"/>
              </a:rPr>
              <a:t> aim is to increase the number of submitted of HE proposals, also as main applicant (coordinator). </a:t>
            </a:r>
            <a:endParaRPr lang="cs-CZ" sz="2600">
              <a:effectLst/>
              <a:latin typeface="+mn-lt"/>
              <a:ea typeface="Times New Roman" panose="02020603050405020304" pitchFamily="18" charset="0"/>
            </a:endParaRPr>
          </a:p>
          <a:p>
            <a:pPr algn="just">
              <a:spcBef>
                <a:spcPct val="0"/>
              </a:spcBef>
            </a:pPr>
            <a:endParaRPr lang="cs-CZ" sz="2600">
              <a:latin typeface="+mn-lt"/>
              <a:ea typeface="Times New Roman" panose="02020603050405020304" pitchFamily="18" charset="0"/>
            </a:endParaRPr>
          </a:p>
          <a:p>
            <a:pPr algn="just">
              <a:spcBef>
                <a:spcPct val="0"/>
              </a:spcBef>
            </a:pPr>
            <a:r>
              <a:rPr lang="en-GB" sz="2600">
                <a:effectLst/>
                <a:latin typeface="+mn-lt"/>
                <a:ea typeface="Times New Roman" panose="02020603050405020304" pitchFamily="18" charset="0"/>
              </a:rPr>
              <a:t>This </a:t>
            </a:r>
            <a:r>
              <a:rPr lang="cs-CZ" sz="2600" err="1">
                <a:effectLst/>
                <a:latin typeface="+mn-lt"/>
                <a:ea typeface="Times New Roman" panose="02020603050405020304" pitchFamily="18" charset="0"/>
              </a:rPr>
              <a:t>will</a:t>
            </a:r>
            <a:r>
              <a:rPr lang="cs-CZ" sz="2600">
                <a:effectLst/>
                <a:latin typeface="+mn-lt"/>
                <a:ea typeface="Times New Roman" panose="02020603050405020304" pitchFamily="18" charset="0"/>
              </a:rPr>
              <a:t> </a:t>
            </a:r>
            <a:r>
              <a:rPr lang="cs-CZ" sz="2600" err="1">
                <a:effectLst/>
                <a:latin typeface="+mn-lt"/>
                <a:ea typeface="Times New Roman" panose="02020603050405020304" pitchFamily="18" charset="0"/>
              </a:rPr>
              <a:t>be</a:t>
            </a:r>
            <a:r>
              <a:rPr lang="en-GB" sz="2600">
                <a:effectLst/>
                <a:latin typeface="+mn-lt"/>
                <a:ea typeface="Times New Roman" panose="02020603050405020304" pitchFamily="18" charset="0"/>
              </a:rPr>
              <a:t> achieved by strengthening the competitiveness by means of a targeted training, work shadowing, mobility, benchmarking best practices and customised group of capacity and competence building activities. </a:t>
            </a:r>
            <a:endParaRPr lang="cs-CZ" sz="2600">
              <a:latin typeface="+mn-lt"/>
            </a:endParaRPr>
          </a:p>
        </p:txBody>
      </p:sp>
    </p:spTree>
    <p:extLst>
      <p:ext uri="{BB962C8B-B14F-4D97-AF65-F5344CB8AC3E}">
        <p14:creationId xmlns:p14="http://schemas.microsoft.com/office/powerpoint/2010/main" val="1133960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633412F-15FD-4CB0-BCC7-7D333F0B604F}"/>
              </a:ext>
            </a:extLst>
          </p:cNvPr>
          <p:cNvSpPr>
            <a:spLocks noGrp="1"/>
          </p:cNvSpPr>
          <p:nvPr>
            <p:ph type="title"/>
          </p:nvPr>
        </p:nvSpPr>
        <p:spPr>
          <a:xfrm>
            <a:off x="838200" y="342901"/>
            <a:ext cx="10515600" cy="922563"/>
          </a:xfrm>
        </p:spPr>
        <p:txBody>
          <a:bodyPr>
            <a:normAutofit fontScale="90000"/>
          </a:bodyPr>
          <a:lstStyle/>
          <a:p>
            <a:br>
              <a:rPr lang="cs-CZ"/>
            </a:br>
            <a:br>
              <a:rPr lang="cs-CZ"/>
            </a:br>
            <a:r>
              <a:rPr lang="cs-CZ"/>
              <a:t>SPECIFIC OBJECTIVES I</a:t>
            </a:r>
          </a:p>
        </p:txBody>
      </p:sp>
      <p:sp>
        <p:nvSpPr>
          <p:cNvPr id="5" name="Zástupný text 4">
            <a:extLst>
              <a:ext uri="{FF2B5EF4-FFF2-40B4-BE49-F238E27FC236}">
                <a16:creationId xmlns:a16="http://schemas.microsoft.com/office/drawing/2014/main" id="{36C2A908-2F00-48CD-A691-C991D6F32A86}"/>
              </a:ext>
            </a:extLst>
          </p:cNvPr>
          <p:cNvSpPr>
            <a:spLocks noGrp="1"/>
          </p:cNvSpPr>
          <p:nvPr>
            <p:ph type="body" idx="1"/>
          </p:nvPr>
        </p:nvSpPr>
        <p:spPr>
          <a:xfrm>
            <a:off x="838200" y="1600199"/>
            <a:ext cx="10515600" cy="4914899"/>
          </a:xfrm>
        </p:spPr>
        <p:txBody>
          <a:bodyPr>
            <a:noAutofit/>
          </a:bodyPr>
          <a:lstStyle/>
          <a:p>
            <a:pPr marL="514350" indent="-514350" algn="just">
              <a:spcBef>
                <a:spcPct val="0"/>
              </a:spcBef>
              <a:buFont typeface="+mj-lt"/>
              <a:buAutoNum type="arabicPeriod"/>
            </a:pPr>
            <a:r>
              <a:rPr lang="cs-CZ" sz="2600">
                <a:latin typeface="+mn-lt"/>
              </a:rPr>
              <a:t>To map the </a:t>
            </a:r>
            <a:r>
              <a:rPr lang="cs-CZ" sz="2600" err="1">
                <a:latin typeface="+mn-lt"/>
              </a:rPr>
              <a:t>needs</a:t>
            </a:r>
            <a:r>
              <a:rPr lang="cs-CZ" sz="2600">
                <a:latin typeface="+mn-lt"/>
              </a:rPr>
              <a:t> and </a:t>
            </a:r>
            <a:r>
              <a:rPr lang="cs-CZ" sz="2600" err="1">
                <a:latin typeface="+mn-lt"/>
              </a:rPr>
              <a:t>requirements</a:t>
            </a:r>
            <a:r>
              <a:rPr lang="cs-CZ" sz="2600">
                <a:latin typeface="+mn-lt"/>
              </a:rPr>
              <a:t> of </a:t>
            </a:r>
            <a:r>
              <a:rPr lang="cs-CZ" sz="2600" err="1">
                <a:latin typeface="+mn-lt"/>
              </a:rPr>
              <a:t>target</a:t>
            </a:r>
            <a:r>
              <a:rPr lang="cs-CZ" sz="2600">
                <a:latin typeface="+mn-lt"/>
              </a:rPr>
              <a:t> </a:t>
            </a:r>
            <a:r>
              <a:rPr lang="cs-CZ" sz="2600" err="1">
                <a:latin typeface="+mn-lt"/>
              </a:rPr>
              <a:t>groups</a:t>
            </a:r>
            <a:r>
              <a:rPr lang="cs-CZ" sz="2600">
                <a:latin typeface="+mn-lt"/>
              </a:rPr>
              <a:t> in </a:t>
            </a:r>
            <a:r>
              <a:rPr lang="cs-CZ" sz="2600" err="1">
                <a:latin typeface="+mn-lt"/>
              </a:rPr>
              <a:t>Widening</a:t>
            </a:r>
            <a:r>
              <a:rPr lang="cs-CZ" sz="2600">
                <a:latin typeface="+mn-lt"/>
              </a:rPr>
              <a:t> </a:t>
            </a:r>
            <a:r>
              <a:rPr lang="cs-CZ" sz="2600" err="1">
                <a:latin typeface="+mn-lt"/>
              </a:rPr>
              <a:t>partners</a:t>
            </a:r>
            <a:endParaRPr lang="cs-CZ" sz="2600">
              <a:solidFill>
                <a:schemeClr val="tx1">
                  <a:tint val="75000"/>
                </a:schemeClr>
              </a:solidFill>
              <a:latin typeface="+mn-lt"/>
            </a:endParaRPr>
          </a:p>
          <a:p>
            <a:pPr algn="just">
              <a:spcBef>
                <a:spcPct val="0"/>
              </a:spcBef>
            </a:pPr>
            <a:r>
              <a:rPr lang="cs-CZ" sz="2600" i="1">
                <a:solidFill>
                  <a:schemeClr val="tx1">
                    <a:tint val="75000"/>
                  </a:schemeClr>
                </a:solidFill>
                <a:latin typeface="+mn-lt"/>
              </a:rPr>
              <a:t>	</a:t>
            </a:r>
            <a:r>
              <a:rPr lang="cs-CZ" sz="2200" i="1">
                <a:solidFill>
                  <a:schemeClr val="tx1"/>
                </a:solidFill>
                <a:latin typeface="+mn-lt"/>
              </a:rPr>
              <a:t>At least 350 </a:t>
            </a:r>
            <a:r>
              <a:rPr lang="cs-CZ" sz="2200" i="1" err="1">
                <a:solidFill>
                  <a:schemeClr val="tx1"/>
                </a:solidFill>
                <a:latin typeface="+mn-lt"/>
              </a:rPr>
              <a:t>people</a:t>
            </a:r>
            <a:r>
              <a:rPr lang="cs-CZ" sz="2200" i="1">
                <a:solidFill>
                  <a:schemeClr val="tx1"/>
                </a:solidFill>
                <a:latin typeface="+mn-lt"/>
              </a:rPr>
              <a:t> </a:t>
            </a:r>
            <a:r>
              <a:rPr lang="cs-CZ" sz="2200" i="1" err="1">
                <a:solidFill>
                  <a:schemeClr val="tx1"/>
                </a:solidFill>
                <a:latin typeface="+mn-lt"/>
              </a:rPr>
              <a:t>will</a:t>
            </a:r>
            <a:r>
              <a:rPr lang="cs-CZ" sz="2200" i="1">
                <a:solidFill>
                  <a:schemeClr val="tx1"/>
                </a:solidFill>
                <a:latin typeface="+mn-lt"/>
              </a:rPr>
              <a:t> </a:t>
            </a:r>
            <a:r>
              <a:rPr lang="cs-CZ" sz="2200" i="1" err="1">
                <a:solidFill>
                  <a:schemeClr val="tx1"/>
                </a:solidFill>
                <a:latin typeface="+mn-lt"/>
              </a:rPr>
              <a:t>answer</a:t>
            </a:r>
            <a:r>
              <a:rPr lang="cs-CZ" sz="2200" i="1">
                <a:solidFill>
                  <a:schemeClr val="tx1"/>
                </a:solidFill>
                <a:latin typeface="+mn-lt"/>
              </a:rPr>
              <a:t> the </a:t>
            </a:r>
            <a:r>
              <a:rPr lang="cs-CZ" sz="2200" i="1" err="1">
                <a:solidFill>
                  <a:schemeClr val="tx1"/>
                </a:solidFill>
                <a:latin typeface="+mn-lt"/>
              </a:rPr>
              <a:t>questionnaires</a:t>
            </a:r>
            <a:endParaRPr lang="cs-CZ" sz="2200" i="1">
              <a:solidFill>
                <a:schemeClr val="tx1"/>
              </a:solidFill>
              <a:latin typeface="+mn-lt"/>
            </a:endParaRPr>
          </a:p>
          <a:p>
            <a:pPr marL="514350" indent="-514350" algn="just">
              <a:spcBef>
                <a:spcPct val="0"/>
              </a:spcBef>
              <a:buFont typeface="+mj-lt"/>
              <a:buAutoNum type="arabicPeriod"/>
            </a:pPr>
            <a:r>
              <a:rPr lang="cs-CZ" sz="2600">
                <a:latin typeface="+mn-lt"/>
              </a:rPr>
              <a:t>To </a:t>
            </a:r>
            <a:r>
              <a:rPr lang="cs-CZ" sz="2600" err="1">
                <a:latin typeface="+mn-lt"/>
              </a:rPr>
              <a:t>strengthen</a:t>
            </a:r>
            <a:r>
              <a:rPr lang="cs-CZ" sz="2600">
                <a:latin typeface="+mn-lt"/>
              </a:rPr>
              <a:t> </a:t>
            </a:r>
            <a:r>
              <a:rPr lang="cs-CZ" sz="2600" err="1">
                <a:latin typeface="+mn-lt"/>
              </a:rPr>
              <a:t>competitiveness</a:t>
            </a:r>
            <a:r>
              <a:rPr lang="cs-CZ" sz="2600">
                <a:latin typeface="+mn-lt"/>
              </a:rPr>
              <a:t> of </a:t>
            </a:r>
            <a:r>
              <a:rPr lang="cs-CZ" sz="2600" err="1">
                <a:latin typeface="+mn-lt"/>
              </a:rPr>
              <a:t>target</a:t>
            </a:r>
            <a:r>
              <a:rPr lang="cs-CZ" sz="2600">
                <a:latin typeface="+mn-lt"/>
              </a:rPr>
              <a:t> </a:t>
            </a:r>
            <a:r>
              <a:rPr lang="cs-CZ" sz="2600" err="1">
                <a:latin typeface="+mn-lt"/>
              </a:rPr>
              <a:t>groups</a:t>
            </a:r>
            <a:r>
              <a:rPr lang="cs-CZ" sz="2600">
                <a:latin typeface="+mn-lt"/>
              </a:rPr>
              <a:t> in </a:t>
            </a:r>
            <a:r>
              <a:rPr lang="cs-CZ" sz="2600" err="1">
                <a:latin typeface="+mn-lt"/>
              </a:rPr>
              <a:t>Widening</a:t>
            </a:r>
            <a:r>
              <a:rPr lang="cs-CZ" sz="2600">
                <a:latin typeface="+mn-lt"/>
              </a:rPr>
              <a:t> </a:t>
            </a:r>
            <a:r>
              <a:rPr lang="cs-CZ" sz="2600" err="1">
                <a:latin typeface="+mn-lt"/>
              </a:rPr>
              <a:t>countries</a:t>
            </a:r>
            <a:r>
              <a:rPr lang="cs-CZ" sz="2600">
                <a:latin typeface="+mn-lt"/>
              </a:rPr>
              <a:t> by </a:t>
            </a:r>
            <a:r>
              <a:rPr lang="cs-CZ" sz="2600" err="1">
                <a:latin typeface="+mn-lt"/>
              </a:rPr>
              <a:t>acquiring</a:t>
            </a:r>
            <a:r>
              <a:rPr lang="cs-CZ" sz="2600">
                <a:latin typeface="+mn-lt"/>
              </a:rPr>
              <a:t> </a:t>
            </a:r>
            <a:r>
              <a:rPr lang="cs-CZ" sz="2600" err="1">
                <a:latin typeface="+mn-lt"/>
              </a:rPr>
              <a:t>new</a:t>
            </a:r>
            <a:r>
              <a:rPr lang="cs-CZ" sz="2600">
                <a:latin typeface="+mn-lt"/>
              </a:rPr>
              <a:t> </a:t>
            </a:r>
            <a:r>
              <a:rPr lang="cs-CZ" sz="2600" err="1">
                <a:latin typeface="+mn-lt"/>
              </a:rPr>
              <a:t>transferable</a:t>
            </a:r>
            <a:r>
              <a:rPr lang="cs-CZ" sz="2600">
                <a:latin typeface="+mn-lt"/>
              </a:rPr>
              <a:t> </a:t>
            </a:r>
            <a:r>
              <a:rPr lang="cs-CZ" sz="2600" err="1">
                <a:latin typeface="+mn-lt"/>
              </a:rPr>
              <a:t>skills</a:t>
            </a:r>
            <a:r>
              <a:rPr lang="cs-CZ" sz="2600">
                <a:latin typeface="+mn-lt"/>
              </a:rPr>
              <a:t> </a:t>
            </a:r>
            <a:r>
              <a:rPr lang="cs-CZ" sz="2600" err="1">
                <a:latin typeface="+mn-lt"/>
              </a:rPr>
              <a:t>for</a:t>
            </a:r>
            <a:r>
              <a:rPr lang="cs-CZ" sz="2600">
                <a:latin typeface="+mn-lt"/>
              </a:rPr>
              <a:t> R&amp;I </a:t>
            </a:r>
            <a:r>
              <a:rPr lang="cs-CZ" sz="2600" err="1">
                <a:latin typeface="+mn-lt"/>
              </a:rPr>
              <a:t>staff</a:t>
            </a:r>
            <a:endParaRPr lang="cs-CZ" sz="2600">
              <a:solidFill>
                <a:schemeClr val="tx1">
                  <a:tint val="75000"/>
                </a:schemeClr>
              </a:solidFill>
              <a:latin typeface="+mn-lt"/>
            </a:endParaRPr>
          </a:p>
          <a:p>
            <a:pPr algn="just">
              <a:spcBef>
                <a:spcPct val="0"/>
              </a:spcBef>
            </a:pPr>
            <a:r>
              <a:rPr lang="cs-CZ" sz="2600" i="1">
                <a:solidFill>
                  <a:schemeClr val="tx1">
                    <a:tint val="75000"/>
                  </a:schemeClr>
                </a:solidFill>
                <a:latin typeface="+mn-lt"/>
              </a:rPr>
              <a:t>	</a:t>
            </a:r>
            <a:r>
              <a:rPr lang="cs-CZ" sz="2200" i="1">
                <a:solidFill>
                  <a:schemeClr val="tx1"/>
                </a:solidFill>
                <a:latin typeface="+mn-lt"/>
              </a:rPr>
              <a:t>1 </a:t>
            </a:r>
            <a:r>
              <a:rPr lang="cs-CZ" sz="2200" i="1" err="1">
                <a:solidFill>
                  <a:schemeClr val="tx1"/>
                </a:solidFill>
                <a:latin typeface="+mn-lt"/>
              </a:rPr>
              <a:t>training</a:t>
            </a:r>
            <a:r>
              <a:rPr lang="cs-CZ" sz="2200" i="1">
                <a:solidFill>
                  <a:schemeClr val="tx1"/>
                </a:solidFill>
                <a:latin typeface="+mn-lt"/>
              </a:rPr>
              <a:t> </a:t>
            </a:r>
            <a:r>
              <a:rPr lang="cs-CZ" sz="2200" i="1" err="1">
                <a:solidFill>
                  <a:schemeClr val="tx1"/>
                </a:solidFill>
                <a:latin typeface="+mn-lt"/>
              </a:rPr>
              <a:t>programme</a:t>
            </a:r>
            <a:r>
              <a:rPr lang="cs-CZ" sz="2200" i="1">
                <a:solidFill>
                  <a:schemeClr val="tx1"/>
                </a:solidFill>
                <a:latin typeface="+mn-lt"/>
              </a:rPr>
              <a:t> </a:t>
            </a:r>
            <a:r>
              <a:rPr lang="cs-CZ" sz="2200" i="1" err="1">
                <a:solidFill>
                  <a:schemeClr val="tx1"/>
                </a:solidFill>
                <a:latin typeface="+mn-lt"/>
              </a:rPr>
              <a:t>with</a:t>
            </a:r>
            <a:r>
              <a:rPr lang="cs-CZ" sz="2200" i="1">
                <a:solidFill>
                  <a:schemeClr val="tx1"/>
                </a:solidFill>
                <a:latin typeface="+mn-lt"/>
              </a:rPr>
              <a:t> 10-15 </a:t>
            </a:r>
            <a:r>
              <a:rPr lang="cs-CZ" sz="2200" i="1" err="1">
                <a:solidFill>
                  <a:schemeClr val="tx1"/>
                </a:solidFill>
                <a:latin typeface="+mn-lt"/>
              </a:rPr>
              <a:t>thematic</a:t>
            </a:r>
            <a:r>
              <a:rPr lang="cs-CZ" sz="2200" i="1">
                <a:solidFill>
                  <a:schemeClr val="tx1"/>
                </a:solidFill>
                <a:latin typeface="+mn-lt"/>
              </a:rPr>
              <a:t> and </a:t>
            </a:r>
            <a:r>
              <a:rPr lang="cs-CZ" sz="2200" i="1" err="1">
                <a:solidFill>
                  <a:schemeClr val="tx1"/>
                </a:solidFill>
                <a:latin typeface="+mn-lt"/>
              </a:rPr>
              <a:t>targeted</a:t>
            </a:r>
            <a:r>
              <a:rPr lang="cs-CZ" sz="2200" i="1">
                <a:solidFill>
                  <a:schemeClr val="tx1"/>
                </a:solidFill>
                <a:latin typeface="+mn-lt"/>
              </a:rPr>
              <a:t> </a:t>
            </a:r>
            <a:r>
              <a:rPr lang="cs-CZ" sz="2200" i="1" err="1">
                <a:solidFill>
                  <a:schemeClr val="tx1"/>
                </a:solidFill>
                <a:latin typeface="+mn-lt"/>
              </a:rPr>
              <a:t>events</a:t>
            </a:r>
            <a:r>
              <a:rPr lang="cs-CZ" sz="2200" i="1">
                <a:solidFill>
                  <a:schemeClr val="tx1"/>
                </a:solidFill>
                <a:latin typeface="+mn-lt"/>
              </a:rPr>
              <a:t> and </a:t>
            </a:r>
            <a:r>
              <a:rPr lang="cs-CZ" sz="2200" i="1" err="1">
                <a:solidFill>
                  <a:schemeClr val="tx1"/>
                </a:solidFill>
                <a:latin typeface="+mn-lt"/>
              </a:rPr>
              <a:t>courses</a:t>
            </a:r>
            <a:r>
              <a:rPr lang="cs-CZ" sz="2200" i="1">
                <a:solidFill>
                  <a:schemeClr val="tx1"/>
                </a:solidFill>
                <a:latin typeface="+mn-lt"/>
              </a:rPr>
              <a:t> </a:t>
            </a:r>
            <a:r>
              <a:rPr lang="cs-CZ" sz="2200" i="1" err="1">
                <a:solidFill>
                  <a:schemeClr val="tx1"/>
                </a:solidFill>
                <a:latin typeface="+mn-lt"/>
              </a:rPr>
              <a:t>with</a:t>
            </a:r>
            <a:r>
              <a:rPr lang="cs-CZ" sz="2200" i="1">
                <a:solidFill>
                  <a:schemeClr val="tx1"/>
                </a:solidFill>
                <a:latin typeface="+mn-lt"/>
              </a:rPr>
              <a:t> 	minimum 350 peple </a:t>
            </a:r>
            <a:r>
              <a:rPr lang="cs-CZ" sz="2200" i="1" err="1">
                <a:solidFill>
                  <a:schemeClr val="tx1"/>
                </a:solidFill>
                <a:latin typeface="+mn-lt"/>
              </a:rPr>
              <a:t>trained</a:t>
            </a:r>
            <a:endParaRPr lang="cs-CZ" sz="2200" i="1">
              <a:solidFill>
                <a:schemeClr val="tx1"/>
              </a:solidFill>
              <a:latin typeface="+mn-lt"/>
            </a:endParaRPr>
          </a:p>
          <a:p>
            <a:pPr lvl="1" algn="just">
              <a:spcBef>
                <a:spcPct val="0"/>
              </a:spcBef>
            </a:pPr>
            <a:r>
              <a:rPr lang="cs-CZ" sz="2200" i="1">
                <a:solidFill>
                  <a:schemeClr val="tx1"/>
                </a:solidFill>
                <a:latin typeface="+mn-lt"/>
              </a:rPr>
              <a:t>	30 </a:t>
            </a:r>
            <a:r>
              <a:rPr lang="cs-CZ" sz="2200" i="1" err="1">
                <a:solidFill>
                  <a:schemeClr val="tx1"/>
                </a:solidFill>
                <a:latin typeface="+mn-lt"/>
              </a:rPr>
              <a:t>cooperating</a:t>
            </a:r>
            <a:r>
              <a:rPr lang="cs-CZ" sz="2200" i="1">
                <a:solidFill>
                  <a:schemeClr val="tx1"/>
                </a:solidFill>
                <a:latin typeface="+mn-lt"/>
              </a:rPr>
              <a:t> </a:t>
            </a:r>
            <a:r>
              <a:rPr lang="cs-CZ" sz="2200" i="1" err="1">
                <a:solidFill>
                  <a:schemeClr val="tx1"/>
                </a:solidFill>
                <a:latin typeface="+mn-lt"/>
              </a:rPr>
              <a:t>industries</a:t>
            </a:r>
            <a:r>
              <a:rPr lang="cs-CZ" sz="2200" i="1">
                <a:solidFill>
                  <a:schemeClr val="tx1"/>
                </a:solidFill>
                <a:latin typeface="+mn-lt"/>
              </a:rPr>
              <a:t> (</a:t>
            </a:r>
            <a:r>
              <a:rPr lang="cs-CZ" sz="2200" i="1" err="1">
                <a:solidFill>
                  <a:schemeClr val="tx1"/>
                </a:solidFill>
                <a:latin typeface="+mn-lt"/>
              </a:rPr>
              <a:t>cooperation</a:t>
            </a:r>
            <a:r>
              <a:rPr lang="cs-CZ" sz="2200" i="1">
                <a:solidFill>
                  <a:schemeClr val="tx1"/>
                </a:solidFill>
                <a:latin typeface="+mn-lt"/>
              </a:rPr>
              <a:t>)</a:t>
            </a:r>
          </a:p>
          <a:p>
            <a:pPr lvl="1" algn="just">
              <a:spcBef>
                <a:spcPct val="0"/>
              </a:spcBef>
            </a:pPr>
            <a:r>
              <a:rPr lang="cs-CZ" sz="2200" i="1">
                <a:solidFill>
                  <a:schemeClr val="tx1"/>
                </a:solidFill>
                <a:latin typeface="+mn-lt"/>
              </a:rPr>
              <a:t>	15 networking </a:t>
            </a:r>
            <a:r>
              <a:rPr lang="cs-CZ" sz="2200" i="1" err="1">
                <a:solidFill>
                  <a:schemeClr val="tx1"/>
                </a:solidFill>
                <a:latin typeface="+mn-lt"/>
              </a:rPr>
              <a:t>events</a:t>
            </a:r>
            <a:r>
              <a:rPr lang="cs-CZ" sz="2200" i="1">
                <a:solidFill>
                  <a:schemeClr val="tx1"/>
                </a:solidFill>
                <a:latin typeface="+mn-lt"/>
              </a:rPr>
              <a:t> (networking)</a:t>
            </a:r>
          </a:p>
          <a:p>
            <a:pPr lvl="1" algn="just">
              <a:spcBef>
                <a:spcPct val="0"/>
              </a:spcBef>
            </a:pPr>
            <a:r>
              <a:rPr lang="cs-CZ" sz="2200" i="1">
                <a:solidFill>
                  <a:schemeClr val="tx1"/>
                </a:solidFill>
                <a:latin typeface="+mn-lt"/>
              </a:rPr>
              <a:t>	</a:t>
            </a:r>
            <a:r>
              <a:rPr lang="cs-CZ" sz="2200" i="1" err="1">
                <a:solidFill>
                  <a:schemeClr val="tx1"/>
                </a:solidFill>
                <a:latin typeface="+mn-lt"/>
              </a:rPr>
              <a:t>Involvement</a:t>
            </a:r>
            <a:r>
              <a:rPr lang="cs-CZ" sz="2200" i="1">
                <a:solidFill>
                  <a:schemeClr val="tx1"/>
                </a:solidFill>
                <a:latin typeface="+mn-lt"/>
              </a:rPr>
              <a:t> in 5 </a:t>
            </a:r>
            <a:r>
              <a:rPr lang="cs-CZ" sz="2200" i="1" err="1">
                <a:solidFill>
                  <a:schemeClr val="tx1"/>
                </a:solidFill>
                <a:latin typeface="+mn-lt"/>
              </a:rPr>
              <a:t>experienced</a:t>
            </a:r>
            <a:r>
              <a:rPr lang="cs-CZ" sz="2200" i="1">
                <a:solidFill>
                  <a:schemeClr val="tx1"/>
                </a:solidFill>
                <a:latin typeface="+mn-lt"/>
              </a:rPr>
              <a:t> R&amp;I </a:t>
            </a:r>
            <a:r>
              <a:rPr lang="cs-CZ" sz="2200" i="1" err="1">
                <a:solidFill>
                  <a:schemeClr val="tx1"/>
                </a:solidFill>
                <a:latin typeface="+mn-lt"/>
              </a:rPr>
              <a:t>networks</a:t>
            </a:r>
            <a:r>
              <a:rPr lang="cs-CZ" sz="2200" i="1">
                <a:solidFill>
                  <a:schemeClr val="tx1"/>
                </a:solidFill>
                <a:latin typeface="+mn-lt"/>
              </a:rPr>
              <a:t> (networking)</a:t>
            </a:r>
          </a:p>
          <a:p>
            <a:pPr lvl="1" algn="just">
              <a:spcBef>
                <a:spcPct val="0"/>
              </a:spcBef>
            </a:pPr>
            <a:r>
              <a:rPr lang="cs-CZ" sz="2200" i="1">
                <a:solidFill>
                  <a:schemeClr val="tx1"/>
                </a:solidFill>
                <a:latin typeface="+mn-lt"/>
              </a:rPr>
              <a:t>	50 </a:t>
            </a:r>
            <a:r>
              <a:rPr lang="cs-CZ" sz="2200" i="1" err="1">
                <a:solidFill>
                  <a:schemeClr val="tx1"/>
                </a:solidFill>
                <a:latin typeface="+mn-lt"/>
              </a:rPr>
              <a:t>short</a:t>
            </a:r>
            <a:r>
              <a:rPr lang="cs-CZ" sz="2200" i="1">
                <a:solidFill>
                  <a:schemeClr val="tx1"/>
                </a:solidFill>
                <a:latin typeface="+mn-lt"/>
              </a:rPr>
              <a:t> term </a:t>
            </a:r>
            <a:r>
              <a:rPr lang="cs-CZ" sz="2200" i="1" err="1">
                <a:solidFill>
                  <a:schemeClr val="tx1"/>
                </a:solidFill>
                <a:latin typeface="+mn-lt"/>
              </a:rPr>
              <a:t>stays</a:t>
            </a:r>
            <a:r>
              <a:rPr lang="cs-CZ" sz="2200" i="1">
                <a:solidFill>
                  <a:schemeClr val="tx1"/>
                </a:solidFill>
                <a:latin typeface="+mn-lt"/>
              </a:rPr>
              <a:t>/</a:t>
            </a:r>
            <a:r>
              <a:rPr lang="cs-CZ" sz="2200" i="1" err="1">
                <a:solidFill>
                  <a:schemeClr val="tx1"/>
                </a:solidFill>
                <a:latin typeface="+mn-lt"/>
              </a:rPr>
              <a:t>secondments</a:t>
            </a:r>
            <a:r>
              <a:rPr lang="cs-CZ" sz="2200" i="1">
                <a:solidFill>
                  <a:schemeClr val="tx1"/>
                </a:solidFill>
                <a:latin typeface="+mn-lt"/>
              </a:rPr>
              <a:t>/</a:t>
            </a:r>
            <a:r>
              <a:rPr lang="cs-CZ" sz="2200" i="1" err="1">
                <a:solidFill>
                  <a:schemeClr val="tx1"/>
                </a:solidFill>
                <a:latin typeface="+mn-lt"/>
              </a:rPr>
              <a:t>work</a:t>
            </a:r>
            <a:r>
              <a:rPr lang="cs-CZ" sz="2200" i="1">
                <a:solidFill>
                  <a:schemeClr val="tx1"/>
                </a:solidFill>
                <a:latin typeface="+mn-lt"/>
              </a:rPr>
              <a:t> </a:t>
            </a:r>
            <a:r>
              <a:rPr lang="cs-CZ" sz="2200" i="1" err="1">
                <a:solidFill>
                  <a:schemeClr val="tx1"/>
                </a:solidFill>
                <a:latin typeface="+mn-lt"/>
              </a:rPr>
              <a:t>shadowing</a:t>
            </a:r>
            <a:endParaRPr lang="cs-CZ" sz="2600" i="1">
              <a:solidFill>
                <a:schemeClr val="tx1"/>
              </a:solidFill>
              <a:latin typeface="+mn-lt"/>
            </a:endParaRPr>
          </a:p>
          <a:p>
            <a:pPr marL="514350" indent="-514350" algn="just">
              <a:spcBef>
                <a:spcPct val="0"/>
              </a:spcBef>
              <a:buFont typeface="+mj-lt"/>
              <a:buAutoNum type="arabicPeriod"/>
            </a:pPr>
            <a:r>
              <a:rPr lang="cs-CZ" sz="2600" i="1">
                <a:solidFill>
                  <a:schemeClr val="tx1"/>
                </a:solidFill>
                <a:latin typeface="+mn-lt"/>
              </a:rPr>
              <a:t>To </a:t>
            </a:r>
            <a:r>
              <a:rPr lang="cs-CZ" sz="2600" i="1" err="1">
                <a:solidFill>
                  <a:schemeClr val="tx1"/>
                </a:solidFill>
                <a:latin typeface="+mn-lt"/>
              </a:rPr>
              <a:t>create</a:t>
            </a:r>
            <a:r>
              <a:rPr lang="cs-CZ" sz="2600" i="1">
                <a:solidFill>
                  <a:schemeClr val="tx1"/>
                </a:solidFill>
                <a:latin typeface="+mn-lt"/>
              </a:rPr>
              <a:t> </a:t>
            </a:r>
            <a:r>
              <a:rPr lang="cs-CZ" sz="2600" i="1" err="1">
                <a:solidFill>
                  <a:schemeClr val="tx1"/>
                </a:solidFill>
                <a:latin typeface="+mn-lt"/>
              </a:rPr>
              <a:t>strategic</a:t>
            </a:r>
            <a:r>
              <a:rPr lang="cs-CZ" sz="2600" i="1">
                <a:solidFill>
                  <a:schemeClr val="tx1"/>
                </a:solidFill>
                <a:latin typeface="+mn-lt"/>
              </a:rPr>
              <a:t> </a:t>
            </a:r>
            <a:r>
              <a:rPr lang="cs-CZ" sz="2600" i="1" err="1">
                <a:solidFill>
                  <a:schemeClr val="tx1"/>
                </a:solidFill>
                <a:latin typeface="+mn-lt"/>
              </a:rPr>
              <a:t>priorities</a:t>
            </a:r>
            <a:r>
              <a:rPr lang="cs-CZ" sz="2600" i="1">
                <a:solidFill>
                  <a:schemeClr val="tx1"/>
                </a:solidFill>
                <a:latin typeface="+mn-lt"/>
              </a:rPr>
              <a:t> </a:t>
            </a:r>
            <a:r>
              <a:rPr lang="cs-CZ" sz="2600" i="1" err="1">
                <a:solidFill>
                  <a:schemeClr val="tx1"/>
                </a:solidFill>
                <a:latin typeface="+mn-lt"/>
              </a:rPr>
              <a:t>for</a:t>
            </a:r>
            <a:r>
              <a:rPr lang="cs-CZ" sz="2600" i="1">
                <a:solidFill>
                  <a:schemeClr val="tx1"/>
                </a:solidFill>
                <a:latin typeface="+mn-lt"/>
              </a:rPr>
              <a:t> international </a:t>
            </a:r>
            <a:r>
              <a:rPr lang="cs-CZ" sz="2600">
                <a:latin typeface="+mn-lt"/>
              </a:rPr>
              <a:t>R&amp;I and </a:t>
            </a:r>
            <a:r>
              <a:rPr lang="cs-CZ" sz="2600" err="1">
                <a:latin typeface="+mn-lt"/>
              </a:rPr>
              <a:t>Human</a:t>
            </a:r>
            <a:r>
              <a:rPr lang="cs-CZ" sz="2600">
                <a:latin typeface="+mn-lt"/>
              </a:rPr>
              <a:t> </a:t>
            </a:r>
            <a:r>
              <a:rPr lang="cs-CZ" sz="2600" err="1">
                <a:latin typeface="+mn-lt"/>
              </a:rPr>
              <a:t>Resources</a:t>
            </a:r>
            <a:endParaRPr lang="cs-CZ" sz="2600">
              <a:latin typeface="+mn-lt"/>
            </a:endParaRPr>
          </a:p>
          <a:p>
            <a:pPr lvl="1" algn="just">
              <a:spcBef>
                <a:spcPct val="0"/>
              </a:spcBef>
            </a:pPr>
            <a:r>
              <a:rPr lang="cs-CZ" sz="2200" i="1">
                <a:solidFill>
                  <a:schemeClr val="tx1"/>
                </a:solidFill>
                <a:latin typeface="+mn-lt"/>
              </a:rPr>
              <a:t>	Joint </a:t>
            </a:r>
            <a:r>
              <a:rPr lang="cs-CZ" sz="2200" i="1" err="1">
                <a:solidFill>
                  <a:schemeClr val="tx1"/>
                </a:solidFill>
                <a:latin typeface="+mn-lt"/>
              </a:rPr>
              <a:t>priorities</a:t>
            </a:r>
            <a:r>
              <a:rPr lang="cs-CZ" sz="2200" i="1">
                <a:solidFill>
                  <a:schemeClr val="tx1"/>
                </a:solidFill>
                <a:latin typeface="+mn-lt"/>
              </a:rPr>
              <a:t> </a:t>
            </a:r>
            <a:r>
              <a:rPr lang="cs-CZ" sz="2200" i="1" err="1">
                <a:solidFill>
                  <a:schemeClr val="tx1"/>
                </a:solidFill>
                <a:latin typeface="+mn-lt"/>
              </a:rPr>
              <a:t>for</a:t>
            </a:r>
            <a:r>
              <a:rPr lang="cs-CZ" sz="2200" i="1">
                <a:solidFill>
                  <a:schemeClr val="tx1"/>
                </a:solidFill>
                <a:latin typeface="+mn-lt"/>
              </a:rPr>
              <a:t> the joint international </a:t>
            </a:r>
            <a:r>
              <a:rPr lang="cs-CZ" sz="2400" i="1">
                <a:solidFill>
                  <a:schemeClr val="tx1"/>
                </a:solidFill>
                <a:latin typeface="+mn-lt"/>
              </a:rPr>
              <a:t>R&amp;I </a:t>
            </a:r>
            <a:r>
              <a:rPr lang="cs-CZ" sz="2400" i="1" err="1">
                <a:solidFill>
                  <a:schemeClr val="tx1"/>
                </a:solidFill>
                <a:latin typeface="+mn-lt"/>
              </a:rPr>
              <a:t>strategy</a:t>
            </a:r>
            <a:endParaRPr lang="cs-CZ" sz="2400" i="1">
              <a:solidFill>
                <a:schemeClr val="tx1"/>
              </a:solidFill>
              <a:latin typeface="+mn-lt"/>
            </a:endParaRPr>
          </a:p>
          <a:p>
            <a:pPr lvl="1" algn="just">
              <a:spcBef>
                <a:spcPct val="0"/>
              </a:spcBef>
            </a:pPr>
            <a:r>
              <a:rPr lang="cs-CZ" sz="2200" i="1">
                <a:solidFill>
                  <a:schemeClr val="tx1"/>
                </a:solidFill>
                <a:latin typeface="+mn-lt"/>
              </a:rPr>
              <a:t>	Joint </a:t>
            </a:r>
            <a:r>
              <a:rPr lang="cs-CZ" sz="2200" i="1" err="1">
                <a:solidFill>
                  <a:schemeClr val="tx1"/>
                </a:solidFill>
                <a:latin typeface="+mn-lt"/>
              </a:rPr>
              <a:t>priorities</a:t>
            </a:r>
            <a:r>
              <a:rPr lang="cs-CZ" sz="2200" i="1">
                <a:solidFill>
                  <a:schemeClr val="tx1"/>
                </a:solidFill>
                <a:latin typeface="+mn-lt"/>
              </a:rPr>
              <a:t> </a:t>
            </a:r>
            <a:r>
              <a:rPr lang="cs-CZ" sz="2200" i="1" err="1">
                <a:solidFill>
                  <a:schemeClr val="tx1"/>
                </a:solidFill>
                <a:latin typeface="+mn-lt"/>
              </a:rPr>
              <a:t>for</a:t>
            </a:r>
            <a:r>
              <a:rPr lang="cs-CZ" sz="2200" i="1">
                <a:solidFill>
                  <a:schemeClr val="tx1"/>
                </a:solidFill>
                <a:latin typeface="+mn-lt"/>
              </a:rPr>
              <a:t> HR development </a:t>
            </a:r>
            <a:r>
              <a:rPr lang="cs-CZ" sz="2200" i="1" err="1">
                <a:solidFill>
                  <a:schemeClr val="tx1"/>
                </a:solidFill>
                <a:latin typeface="+mn-lt"/>
              </a:rPr>
              <a:t>strategy</a:t>
            </a:r>
            <a:endParaRPr lang="cs-CZ" sz="2200" i="1">
              <a:solidFill>
                <a:schemeClr val="tx1"/>
              </a:solidFill>
              <a:latin typeface="+mn-lt"/>
            </a:endParaRPr>
          </a:p>
          <a:p>
            <a:pPr lvl="1" algn="just">
              <a:spcBef>
                <a:spcPct val="0"/>
              </a:spcBef>
            </a:pPr>
            <a:r>
              <a:rPr lang="cs-CZ" sz="2200" i="1">
                <a:solidFill>
                  <a:schemeClr val="tx1"/>
                </a:solidFill>
                <a:latin typeface="+mn-lt"/>
              </a:rPr>
              <a:t>	</a:t>
            </a:r>
            <a:r>
              <a:rPr lang="cs-CZ" sz="2200" i="1" err="1">
                <a:solidFill>
                  <a:schemeClr val="tx1"/>
                </a:solidFill>
                <a:latin typeface="+mn-lt"/>
              </a:rPr>
              <a:t>Preparation</a:t>
            </a:r>
            <a:r>
              <a:rPr lang="cs-CZ" sz="2200" i="1">
                <a:solidFill>
                  <a:schemeClr val="tx1"/>
                </a:solidFill>
                <a:latin typeface="+mn-lt"/>
              </a:rPr>
              <a:t> </a:t>
            </a:r>
            <a:r>
              <a:rPr lang="cs-CZ" sz="2200" i="1" err="1">
                <a:solidFill>
                  <a:schemeClr val="tx1"/>
                </a:solidFill>
                <a:latin typeface="+mn-lt"/>
              </a:rPr>
              <a:t>for</a:t>
            </a:r>
            <a:r>
              <a:rPr lang="cs-CZ" sz="2200" i="1">
                <a:solidFill>
                  <a:schemeClr val="tx1"/>
                </a:solidFill>
                <a:latin typeface="+mn-lt"/>
              </a:rPr>
              <a:t> HRS4R </a:t>
            </a:r>
            <a:r>
              <a:rPr lang="cs-CZ" sz="2200" i="1" err="1">
                <a:solidFill>
                  <a:schemeClr val="tx1"/>
                </a:solidFill>
                <a:latin typeface="+mn-lt"/>
              </a:rPr>
              <a:t>award</a:t>
            </a:r>
            <a:r>
              <a:rPr lang="cs-CZ" sz="2200" i="1">
                <a:solidFill>
                  <a:schemeClr val="tx1"/>
                </a:solidFill>
                <a:latin typeface="+mn-lt"/>
              </a:rPr>
              <a:t> </a:t>
            </a:r>
            <a:r>
              <a:rPr lang="cs-CZ" sz="2200" i="1" err="1">
                <a:solidFill>
                  <a:schemeClr val="tx1"/>
                </a:solidFill>
                <a:latin typeface="+mn-lt"/>
              </a:rPr>
              <a:t>application</a:t>
            </a:r>
            <a:r>
              <a:rPr lang="cs-CZ" sz="2200" i="1">
                <a:solidFill>
                  <a:schemeClr val="tx1"/>
                </a:solidFill>
                <a:latin typeface="+mn-lt"/>
              </a:rPr>
              <a:t> (UKIM, ZPSU)</a:t>
            </a:r>
          </a:p>
        </p:txBody>
      </p:sp>
    </p:spTree>
    <p:extLst>
      <p:ext uri="{BB962C8B-B14F-4D97-AF65-F5344CB8AC3E}">
        <p14:creationId xmlns:p14="http://schemas.microsoft.com/office/powerpoint/2010/main" val="1184019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633412F-15FD-4CB0-BCC7-7D333F0B604F}"/>
              </a:ext>
            </a:extLst>
          </p:cNvPr>
          <p:cNvSpPr>
            <a:spLocks noGrp="1"/>
          </p:cNvSpPr>
          <p:nvPr>
            <p:ph type="title"/>
          </p:nvPr>
        </p:nvSpPr>
        <p:spPr>
          <a:xfrm>
            <a:off x="838200" y="342901"/>
            <a:ext cx="10515600" cy="922563"/>
          </a:xfrm>
        </p:spPr>
        <p:txBody>
          <a:bodyPr>
            <a:normAutofit fontScale="90000"/>
          </a:bodyPr>
          <a:lstStyle/>
          <a:p>
            <a:br>
              <a:rPr lang="cs-CZ"/>
            </a:br>
            <a:br>
              <a:rPr lang="cs-CZ"/>
            </a:br>
            <a:r>
              <a:rPr lang="cs-CZ"/>
              <a:t>SPECIFIC OBJECTIVES II</a:t>
            </a:r>
          </a:p>
        </p:txBody>
      </p:sp>
      <p:sp>
        <p:nvSpPr>
          <p:cNvPr id="5" name="Zástupný text 4">
            <a:extLst>
              <a:ext uri="{FF2B5EF4-FFF2-40B4-BE49-F238E27FC236}">
                <a16:creationId xmlns:a16="http://schemas.microsoft.com/office/drawing/2014/main" id="{36C2A908-2F00-48CD-A691-C991D6F32A86}"/>
              </a:ext>
            </a:extLst>
          </p:cNvPr>
          <p:cNvSpPr>
            <a:spLocks noGrp="1"/>
          </p:cNvSpPr>
          <p:nvPr>
            <p:ph type="body" idx="1"/>
          </p:nvPr>
        </p:nvSpPr>
        <p:spPr>
          <a:xfrm>
            <a:off x="838200" y="1600199"/>
            <a:ext cx="10515600" cy="3503815"/>
          </a:xfrm>
        </p:spPr>
        <p:txBody>
          <a:bodyPr>
            <a:noAutofit/>
          </a:bodyPr>
          <a:lstStyle/>
          <a:p>
            <a:pPr marL="514350" indent="-514350" algn="just">
              <a:spcBef>
                <a:spcPct val="0"/>
              </a:spcBef>
              <a:buFont typeface="+mj-lt"/>
              <a:buAutoNum type="arabicPeriod" startAt="4"/>
            </a:pPr>
            <a:r>
              <a:rPr lang="cs-CZ" sz="2600">
                <a:latin typeface="+mn-lt"/>
              </a:rPr>
              <a:t>Access to </a:t>
            </a:r>
            <a:r>
              <a:rPr lang="cs-CZ" sz="2600" err="1">
                <a:latin typeface="+mn-lt"/>
              </a:rPr>
              <a:t>networks</a:t>
            </a:r>
            <a:r>
              <a:rPr lang="cs-CZ" sz="2600">
                <a:latin typeface="+mn-lt"/>
              </a:rPr>
              <a:t> and </a:t>
            </a:r>
            <a:r>
              <a:rPr lang="cs-CZ" sz="2600" err="1">
                <a:latin typeface="+mn-lt"/>
              </a:rPr>
              <a:t>partnerships</a:t>
            </a:r>
            <a:r>
              <a:rPr lang="cs-CZ" sz="2600">
                <a:latin typeface="+mn-lt"/>
              </a:rPr>
              <a:t> to </a:t>
            </a:r>
            <a:r>
              <a:rPr lang="cs-CZ" sz="2600" err="1">
                <a:latin typeface="+mn-lt"/>
              </a:rPr>
              <a:t>secure</a:t>
            </a:r>
            <a:r>
              <a:rPr lang="cs-CZ" sz="2600">
                <a:latin typeface="+mn-lt"/>
              </a:rPr>
              <a:t> more </a:t>
            </a:r>
            <a:r>
              <a:rPr lang="cs-CZ" sz="2600" err="1">
                <a:latin typeface="+mn-lt"/>
              </a:rPr>
              <a:t>successful</a:t>
            </a:r>
            <a:r>
              <a:rPr lang="cs-CZ" sz="2600">
                <a:latin typeface="+mn-lt"/>
              </a:rPr>
              <a:t> </a:t>
            </a:r>
            <a:r>
              <a:rPr lang="cs-CZ" sz="2600" err="1">
                <a:latin typeface="+mn-lt"/>
              </a:rPr>
              <a:t>proposals</a:t>
            </a:r>
            <a:r>
              <a:rPr lang="cs-CZ" sz="2600">
                <a:latin typeface="+mn-lt"/>
              </a:rPr>
              <a:t> and </a:t>
            </a:r>
            <a:r>
              <a:rPr lang="cs-CZ" sz="2600" err="1">
                <a:latin typeface="+mn-lt"/>
              </a:rPr>
              <a:t>create</a:t>
            </a:r>
            <a:r>
              <a:rPr lang="cs-CZ" sz="2600">
                <a:latin typeface="+mn-lt"/>
              </a:rPr>
              <a:t> a base </a:t>
            </a:r>
            <a:r>
              <a:rPr lang="cs-CZ" sz="2600" err="1">
                <a:latin typeface="+mn-lt"/>
              </a:rPr>
              <a:t>for</a:t>
            </a:r>
            <a:r>
              <a:rPr lang="cs-CZ" sz="2600">
                <a:latin typeface="+mn-lt"/>
              </a:rPr>
              <a:t> lead partner </a:t>
            </a:r>
            <a:r>
              <a:rPr lang="cs-CZ" sz="2600" err="1">
                <a:latin typeface="+mn-lt"/>
              </a:rPr>
              <a:t>rules</a:t>
            </a:r>
            <a:r>
              <a:rPr lang="cs-CZ" sz="2600">
                <a:latin typeface="+mn-lt"/>
              </a:rPr>
              <a:t> </a:t>
            </a:r>
            <a:r>
              <a:rPr lang="cs-CZ" sz="2600" err="1">
                <a:latin typeface="+mn-lt"/>
              </a:rPr>
              <a:t>for</a:t>
            </a:r>
            <a:r>
              <a:rPr lang="cs-CZ" sz="2600">
                <a:latin typeface="+mn-lt"/>
              </a:rPr>
              <a:t> </a:t>
            </a:r>
            <a:r>
              <a:rPr lang="cs-CZ" sz="2600" err="1">
                <a:latin typeface="+mn-lt"/>
              </a:rPr>
              <a:t>Widening</a:t>
            </a:r>
            <a:r>
              <a:rPr lang="cs-CZ" sz="2600">
                <a:latin typeface="+mn-lt"/>
              </a:rPr>
              <a:t> </a:t>
            </a:r>
            <a:r>
              <a:rPr lang="cs-CZ" sz="2600" err="1">
                <a:latin typeface="+mn-lt"/>
              </a:rPr>
              <a:t>partners</a:t>
            </a:r>
            <a:endParaRPr lang="cs-CZ" sz="2600">
              <a:latin typeface="+mn-lt"/>
            </a:endParaRPr>
          </a:p>
          <a:p>
            <a:pPr lvl="1" algn="just">
              <a:spcBef>
                <a:spcPct val="0"/>
              </a:spcBef>
            </a:pPr>
            <a:r>
              <a:rPr lang="cs-CZ" sz="2200" i="1">
                <a:solidFill>
                  <a:schemeClr val="tx1"/>
                </a:solidFill>
                <a:latin typeface="+mn-lt"/>
              </a:rPr>
              <a:t>	60 in person </a:t>
            </a:r>
            <a:r>
              <a:rPr lang="cs-CZ" sz="2200" i="1" err="1">
                <a:solidFill>
                  <a:schemeClr val="tx1"/>
                </a:solidFill>
                <a:latin typeface="+mn-lt"/>
              </a:rPr>
              <a:t>or</a:t>
            </a:r>
            <a:r>
              <a:rPr lang="cs-CZ" sz="2200" i="1">
                <a:solidFill>
                  <a:schemeClr val="tx1"/>
                </a:solidFill>
                <a:latin typeface="+mn-lt"/>
              </a:rPr>
              <a:t> online </a:t>
            </a:r>
            <a:r>
              <a:rPr lang="cs-CZ" sz="2200" i="1" err="1">
                <a:solidFill>
                  <a:schemeClr val="tx1"/>
                </a:solidFill>
                <a:latin typeface="+mn-lt"/>
              </a:rPr>
              <a:t>meetings</a:t>
            </a:r>
            <a:r>
              <a:rPr lang="cs-CZ" sz="2200" i="1">
                <a:solidFill>
                  <a:schemeClr val="tx1"/>
                </a:solidFill>
                <a:latin typeface="+mn-lt"/>
              </a:rPr>
              <a:t> (</a:t>
            </a:r>
            <a:r>
              <a:rPr lang="cs-CZ" sz="2200" i="1" err="1">
                <a:solidFill>
                  <a:schemeClr val="tx1"/>
                </a:solidFill>
                <a:latin typeface="+mn-lt"/>
              </a:rPr>
              <a:t>consultations</a:t>
            </a:r>
            <a:r>
              <a:rPr lang="cs-CZ" sz="2200" i="1">
                <a:solidFill>
                  <a:schemeClr val="tx1"/>
                </a:solidFill>
                <a:latin typeface="+mn-lt"/>
              </a:rPr>
              <a:t>, </a:t>
            </a:r>
            <a:r>
              <a:rPr lang="cs-CZ" sz="2200" i="1" err="1">
                <a:solidFill>
                  <a:schemeClr val="tx1"/>
                </a:solidFill>
                <a:latin typeface="+mn-lt"/>
              </a:rPr>
              <a:t>advice</a:t>
            </a:r>
            <a:r>
              <a:rPr lang="cs-CZ" sz="2200" i="1">
                <a:solidFill>
                  <a:schemeClr val="tx1"/>
                </a:solidFill>
                <a:latin typeface="+mn-lt"/>
              </a:rPr>
              <a:t>, </a:t>
            </a:r>
            <a:r>
              <a:rPr lang="cs-CZ" sz="2200" i="1" err="1">
                <a:solidFill>
                  <a:schemeClr val="tx1"/>
                </a:solidFill>
                <a:latin typeface="+mn-lt"/>
              </a:rPr>
              <a:t>methodological</a:t>
            </a:r>
            <a:r>
              <a:rPr lang="cs-CZ" sz="2200" i="1">
                <a:solidFill>
                  <a:schemeClr val="tx1"/>
                </a:solidFill>
                <a:latin typeface="+mn-lt"/>
              </a:rPr>
              <a:t> support)</a:t>
            </a:r>
          </a:p>
          <a:p>
            <a:pPr lvl="1" algn="just">
              <a:spcBef>
                <a:spcPct val="0"/>
              </a:spcBef>
            </a:pPr>
            <a:r>
              <a:rPr lang="cs-CZ" sz="2200" i="1">
                <a:solidFill>
                  <a:schemeClr val="tx1"/>
                </a:solidFill>
                <a:latin typeface="+mn-lt"/>
              </a:rPr>
              <a:t>	31 </a:t>
            </a:r>
            <a:r>
              <a:rPr lang="cs-CZ" sz="2200" i="1" err="1">
                <a:solidFill>
                  <a:schemeClr val="tx1"/>
                </a:solidFill>
                <a:latin typeface="+mn-lt"/>
              </a:rPr>
              <a:t>project</a:t>
            </a:r>
            <a:r>
              <a:rPr lang="cs-CZ" sz="2200" i="1">
                <a:solidFill>
                  <a:schemeClr val="tx1"/>
                </a:solidFill>
                <a:latin typeface="+mn-lt"/>
              </a:rPr>
              <a:t> </a:t>
            </a:r>
            <a:r>
              <a:rPr lang="cs-CZ" sz="2200" i="1" err="1">
                <a:solidFill>
                  <a:schemeClr val="tx1"/>
                </a:solidFill>
                <a:latin typeface="+mn-lt"/>
              </a:rPr>
              <a:t>proposals</a:t>
            </a:r>
            <a:r>
              <a:rPr lang="cs-CZ" sz="2200" i="1">
                <a:solidFill>
                  <a:schemeClr val="tx1"/>
                </a:solidFill>
                <a:latin typeface="+mn-lt"/>
              </a:rPr>
              <a:t> </a:t>
            </a:r>
            <a:r>
              <a:rPr lang="cs-CZ" sz="2200" i="1" err="1">
                <a:solidFill>
                  <a:schemeClr val="tx1"/>
                </a:solidFill>
                <a:latin typeface="+mn-lt"/>
              </a:rPr>
              <a:t>will</a:t>
            </a:r>
            <a:r>
              <a:rPr lang="cs-CZ" sz="2200" i="1">
                <a:solidFill>
                  <a:schemeClr val="tx1"/>
                </a:solidFill>
                <a:latin typeface="+mn-lt"/>
              </a:rPr>
              <a:t> </a:t>
            </a:r>
            <a:r>
              <a:rPr lang="cs-CZ" sz="2200" i="1" err="1">
                <a:solidFill>
                  <a:schemeClr val="tx1"/>
                </a:solidFill>
                <a:latin typeface="+mn-lt"/>
              </a:rPr>
              <a:t>be</a:t>
            </a:r>
            <a:r>
              <a:rPr lang="cs-CZ" sz="2200" i="1">
                <a:solidFill>
                  <a:schemeClr val="tx1"/>
                </a:solidFill>
                <a:latin typeface="+mn-lt"/>
              </a:rPr>
              <a:t> </a:t>
            </a:r>
            <a:r>
              <a:rPr lang="cs-CZ" sz="2200" i="1" err="1">
                <a:solidFill>
                  <a:schemeClr val="tx1"/>
                </a:solidFill>
                <a:latin typeface="+mn-lt"/>
              </a:rPr>
              <a:t>written</a:t>
            </a:r>
            <a:r>
              <a:rPr lang="cs-CZ" sz="2200" i="1">
                <a:solidFill>
                  <a:schemeClr val="tx1"/>
                </a:solidFill>
                <a:latin typeface="+mn-lt"/>
              </a:rPr>
              <a:t> and </a:t>
            </a:r>
            <a:r>
              <a:rPr lang="cs-CZ" sz="2200" i="1" err="1">
                <a:solidFill>
                  <a:schemeClr val="tx1"/>
                </a:solidFill>
                <a:latin typeface="+mn-lt"/>
              </a:rPr>
              <a:t>submitted</a:t>
            </a:r>
            <a:r>
              <a:rPr lang="cs-CZ" sz="2200" i="1">
                <a:solidFill>
                  <a:schemeClr val="tx1"/>
                </a:solidFill>
                <a:latin typeface="+mn-lt"/>
              </a:rPr>
              <a:t> (6 as </a:t>
            </a:r>
            <a:r>
              <a:rPr lang="cs-CZ" sz="2200" i="1" err="1">
                <a:solidFill>
                  <a:schemeClr val="tx1"/>
                </a:solidFill>
                <a:latin typeface="+mn-lt"/>
              </a:rPr>
              <a:t>coordinator</a:t>
            </a:r>
            <a:r>
              <a:rPr lang="cs-CZ" sz="2200" i="1">
                <a:solidFill>
                  <a:schemeClr val="tx1"/>
                </a:solidFill>
                <a:latin typeface="+mn-lt"/>
              </a:rPr>
              <a:t>, 25 as partner)</a:t>
            </a:r>
          </a:p>
          <a:p>
            <a:pPr marL="514350" indent="-514350" algn="just">
              <a:spcBef>
                <a:spcPct val="0"/>
              </a:spcBef>
              <a:buFont typeface="+mj-lt"/>
              <a:buAutoNum type="arabicPeriod" startAt="4"/>
            </a:pPr>
            <a:r>
              <a:rPr lang="cs-CZ" sz="2600">
                <a:latin typeface="+mn-lt"/>
              </a:rPr>
              <a:t>To </a:t>
            </a:r>
            <a:r>
              <a:rPr lang="cs-CZ" sz="2600" err="1">
                <a:latin typeface="+mn-lt"/>
              </a:rPr>
              <a:t>better</a:t>
            </a:r>
            <a:r>
              <a:rPr lang="cs-CZ" sz="2600">
                <a:latin typeface="+mn-lt"/>
              </a:rPr>
              <a:t> use R&amp;I </a:t>
            </a:r>
            <a:r>
              <a:rPr lang="cs-CZ" sz="2600" err="1">
                <a:latin typeface="+mn-lt"/>
              </a:rPr>
              <a:t>infrastructure</a:t>
            </a:r>
            <a:r>
              <a:rPr lang="cs-CZ" sz="2600">
                <a:latin typeface="+mn-lt"/>
              </a:rPr>
              <a:t> </a:t>
            </a:r>
            <a:r>
              <a:rPr lang="cs-CZ" sz="2600" err="1">
                <a:latin typeface="+mn-lt"/>
              </a:rPr>
              <a:t>funded</a:t>
            </a:r>
            <a:r>
              <a:rPr lang="cs-CZ" sz="2600">
                <a:latin typeface="+mn-lt"/>
              </a:rPr>
              <a:t> </a:t>
            </a:r>
            <a:r>
              <a:rPr lang="cs-CZ" sz="2600" err="1">
                <a:latin typeface="+mn-lt"/>
              </a:rPr>
              <a:t>under</a:t>
            </a:r>
            <a:r>
              <a:rPr lang="cs-CZ" sz="2600">
                <a:latin typeface="+mn-lt"/>
              </a:rPr>
              <a:t> ERDF </a:t>
            </a:r>
            <a:r>
              <a:rPr lang="cs-CZ" sz="2600" err="1">
                <a:latin typeface="+mn-lt"/>
              </a:rPr>
              <a:t>or</a:t>
            </a:r>
            <a:r>
              <a:rPr lang="cs-CZ" sz="2600">
                <a:latin typeface="+mn-lt"/>
              </a:rPr>
              <a:t> </a:t>
            </a:r>
            <a:r>
              <a:rPr lang="cs-CZ" sz="2600" err="1">
                <a:latin typeface="+mn-lt"/>
              </a:rPr>
              <a:t>similar</a:t>
            </a:r>
            <a:r>
              <a:rPr lang="cs-CZ" sz="2600">
                <a:latin typeface="+mn-lt"/>
              </a:rPr>
              <a:t> </a:t>
            </a:r>
            <a:r>
              <a:rPr lang="cs-CZ" sz="2600" err="1">
                <a:latin typeface="+mn-lt"/>
              </a:rPr>
              <a:t>investments</a:t>
            </a:r>
            <a:endParaRPr lang="cs-CZ" sz="2600">
              <a:latin typeface="+mn-lt"/>
            </a:endParaRPr>
          </a:p>
          <a:p>
            <a:pPr lvl="1" algn="just">
              <a:spcBef>
                <a:spcPct val="0"/>
              </a:spcBef>
            </a:pPr>
            <a:r>
              <a:rPr lang="cs-CZ" sz="2200" i="1">
                <a:solidFill>
                  <a:schemeClr val="tx1"/>
                </a:solidFill>
                <a:latin typeface="+mn-lt"/>
              </a:rPr>
              <a:t>	Online </a:t>
            </a:r>
            <a:r>
              <a:rPr lang="cs-CZ" sz="2200" i="1" err="1">
                <a:solidFill>
                  <a:schemeClr val="tx1"/>
                </a:solidFill>
                <a:latin typeface="+mn-lt"/>
              </a:rPr>
              <a:t>platform</a:t>
            </a:r>
            <a:r>
              <a:rPr lang="cs-CZ" sz="2200" i="1">
                <a:solidFill>
                  <a:schemeClr val="tx1"/>
                </a:solidFill>
                <a:latin typeface="+mn-lt"/>
              </a:rPr>
              <a:t> of R&amp;I </a:t>
            </a:r>
            <a:r>
              <a:rPr lang="cs-CZ" sz="2200" i="1" err="1">
                <a:solidFill>
                  <a:schemeClr val="tx1"/>
                </a:solidFill>
                <a:latin typeface="+mn-lt"/>
              </a:rPr>
              <a:t>infrastructure</a:t>
            </a:r>
            <a:endParaRPr lang="cs-CZ" sz="2200" i="1">
              <a:solidFill>
                <a:schemeClr val="tx1"/>
              </a:solidFill>
              <a:latin typeface="+mn-lt"/>
            </a:endParaRPr>
          </a:p>
          <a:p>
            <a:pPr marL="514350" indent="-514350" algn="just">
              <a:spcBef>
                <a:spcPct val="0"/>
              </a:spcBef>
              <a:buFont typeface="+mj-lt"/>
              <a:buAutoNum type="arabicPeriod" startAt="4"/>
            </a:pPr>
            <a:r>
              <a:rPr lang="cs-CZ" sz="2600" i="1">
                <a:solidFill>
                  <a:schemeClr val="tx1"/>
                </a:solidFill>
                <a:latin typeface="+mn-lt"/>
              </a:rPr>
              <a:t>To </a:t>
            </a:r>
            <a:r>
              <a:rPr lang="cs-CZ" sz="2600" i="1" err="1">
                <a:solidFill>
                  <a:schemeClr val="tx1"/>
                </a:solidFill>
                <a:latin typeface="+mn-lt"/>
              </a:rPr>
              <a:t>improve</a:t>
            </a:r>
            <a:r>
              <a:rPr lang="cs-CZ" sz="2600" i="1">
                <a:solidFill>
                  <a:schemeClr val="tx1"/>
                </a:solidFill>
                <a:latin typeface="+mn-lt"/>
              </a:rPr>
              <a:t> </a:t>
            </a:r>
            <a:r>
              <a:rPr lang="cs-CZ" sz="2600" i="1" err="1">
                <a:solidFill>
                  <a:schemeClr val="tx1"/>
                </a:solidFill>
                <a:latin typeface="+mn-lt"/>
              </a:rPr>
              <a:t>access</a:t>
            </a:r>
            <a:r>
              <a:rPr lang="cs-CZ" sz="2600" i="1">
                <a:solidFill>
                  <a:schemeClr val="tx1"/>
                </a:solidFill>
                <a:latin typeface="+mn-lt"/>
              </a:rPr>
              <a:t> to </a:t>
            </a:r>
            <a:r>
              <a:rPr lang="cs-CZ" sz="2600" i="1" err="1">
                <a:solidFill>
                  <a:schemeClr val="tx1"/>
                </a:solidFill>
                <a:latin typeface="+mn-lt"/>
              </a:rPr>
              <a:t>excellent</a:t>
            </a:r>
            <a:r>
              <a:rPr lang="cs-CZ" sz="2600" i="1">
                <a:solidFill>
                  <a:schemeClr val="tx1"/>
                </a:solidFill>
                <a:latin typeface="+mn-lt"/>
              </a:rPr>
              <a:t> </a:t>
            </a:r>
            <a:r>
              <a:rPr lang="cs-CZ" sz="2600" i="1" err="1">
                <a:solidFill>
                  <a:schemeClr val="tx1"/>
                </a:solidFill>
                <a:latin typeface="+mn-lt"/>
              </a:rPr>
              <a:t>European</a:t>
            </a:r>
            <a:r>
              <a:rPr lang="cs-CZ" sz="2600" i="1">
                <a:solidFill>
                  <a:schemeClr val="tx1"/>
                </a:solidFill>
                <a:latin typeface="+mn-lt"/>
              </a:rPr>
              <a:t> </a:t>
            </a:r>
            <a:r>
              <a:rPr lang="cs-CZ" sz="2600">
                <a:latin typeface="+mn-lt"/>
              </a:rPr>
              <a:t>R&amp;I </a:t>
            </a:r>
            <a:r>
              <a:rPr lang="cs-CZ" sz="2600" err="1">
                <a:latin typeface="+mn-lt"/>
              </a:rPr>
              <a:t>networks</a:t>
            </a:r>
            <a:r>
              <a:rPr lang="cs-CZ" sz="2600">
                <a:latin typeface="+mn-lt"/>
              </a:rPr>
              <a:t> and </a:t>
            </a:r>
            <a:r>
              <a:rPr lang="cs-CZ" sz="2600" err="1">
                <a:latin typeface="+mn-lt"/>
              </a:rPr>
              <a:t>communities</a:t>
            </a:r>
            <a:endParaRPr lang="cs-CZ" sz="2600">
              <a:latin typeface="+mn-lt"/>
            </a:endParaRPr>
          </a:p>
          <a:p>
            <a:pPr lvl="1" algn="just">
              <a:spcBef>
                <a:spcPct val="0"/>
              </a:spcBef>
            </a:pPr>
            <a:r>
              <a:rPr lang="cs-CZ" sz="2200" i="1">
                <a:solidFill>
                  <a:schemeClr val="tx1"/>
                </a:solidFill>
                <a:latin typeface="+mn-lt"/>
              </a:rPr>
              <a:t>	</a:t>
            </a:r>
            <a:r>
              <a:rPr lang="cs-CZ" sz="2200" i="1" err="1">
                <a:solidFill>
                  <a:schemeClr val="tx1"/>
                </a:solidFill>
                <a:latin typeface="+mn-lt"/>
              </a:rPr>
              <a:t>Involvement</a:t>
            </a:r>
            <a:r>
              <a:rPr lang="cs-CZ" sz="2200" i="1">
                <a:solidFill>
                  <a:schemeClr val="tx1"/>
                </a:solidFill>
                <a:latin typeface="+mn-lt"/>
              </a:rPr>
              <a:t> in 5 </a:t>
            </a:r>
            <a:r>
              <a:rPr lang="cs-CZ" sz="2200" i="1" err="1">
                <a:solidFill>
                  <a:schemeClr val="tx1"/>
                </a:solidFill>
                <a:latin typeface="+mn-lt"/>
              </a:rPr>
              <a:t>experienced</a:t>
            </a:r>
            <a:r>
              <a:rPr lang="cs-CZ" sz="2200" i="1">
                <a:solidFill>
                  <a:schemeClr val="tx1"/>
                </a:solidFill>
                <a:latin typeface="+mn-lt"/>
              </a:rPr>
              <a:t> R&amp;I </a:t>
            </a:r>
            <a:r>
              <a:rPr lang="cs-CZ" sz="2200" i="1" err="1">
                <a:solidFill>
                  <a:schemeClr val="tx1"/>
                </a:solidFill>
                <a:latin typeface="+mn-lt"/>
              </a:rPr>
              <a:t>networks</a:t>
            </a:r>
            <a:endParaRPr lang="cs-CZ" sz="2200" i="1">
              <a:solidFill>
                <a:schemeClr val="tx1"/>
              </a:solidFill>
              <a:latin typeface="+mn-lt"/>
            </a:endParaRPr>
          </a:p>
          <a:p>
            <a:pPr lvl="1" algn="just">
              <a:spcBef>
                <a:spcPct val="0"/>
              </a:spcBef>
            </a:pPr>
            <a:r>
              <a:rPr lang="cs-CZ" sz="2200" i="1">
                <a:solidFill>
                  <a:schemeClr val="tx1"/>
                </a:solidFill>
                <a:latin typeface="+mn-lt"/>
              </a:rPr>
              <a:t>	30 </a:t>
            </a:r>
            <a:r>
              <a:rPr lang="cs-CZ" sz="2200" i="1" err="1">
                <a:solidFill>
                  <a:schemeClr val="tx1"/>
                </a:solidFill>
                <a:latin typeface="+mn-lt"/>
              </a:rPr>
              <a:t>cooperating</a:t>
            </a:r>
            <a:r>
              <a:rPr lang="cs-CZ" sz="2200" i="1">
                <a:solidFill>
                  <a:schemeClr val="tx1"/>
                </a:solidFill>
                <a:latin typeface="+mn-lt"/>
              </a:rPr>
              <a:t> </a:t>
            </a:r>
            <a:r>
              <a:rPr lang="cs-CZ" sz="2200" i="1" err="1">
                <a:solidFill>
                  <a:schemeClr val="tx1"/>
                </a:solidFill>
                <a:latin typeface="+mn-lt"/>
              </a:rPr>
              <a:t>industries</a:t>
            </a:r>
            <a:r>
              <a:rPr lang="cs-CZ" sz="2200" i="1">
                <a:solidFill>
                  <a:schemeClr val="tx1"/>
                </a:solidFill>
                <a:latin typeface="+mn-lt"/>
              </a:rPr>
              <a:t>/</a:t>
            </a:r>
            <a:r>
              <a:rPr lang="cs-CZ" sz="2200" i="1" err="1">
                <a:solidFill>
                  <a:schemeClr val="tx1"/>
                </a:solidFill>
                <a:latin typeface="+mn-lt"/>
              </a:rPr>
              <a:t>collaboration</a:t>
            </a:r>
            <a:r>
              <a:rPr lang="cs-CZ" sz="2200" i="1">
                <a:solidFill>
                  <a:schemeClr val="tx1"/>
                </a:solidFill>
                <a:latin typeface="+mn-lt"/>
              </a:rPr>
              <a:t> </a:t>
            </a:r>
            <a:r>
              <a:rPr lang="cs-CZ" sz="2200" i="1" err="1">
                <a:solidFill>
                  <a:schemeClr val="tx1"/>
                </a:solidFill>
                <a:latin typeface="+mn-lt"/>
              </a:rPr>
              <a:t>partners</a:t>
            </a:r>
            <a:endParaRPr lang="cs-CZ" sz="2200" i="1">
              <a:solidFill>
                <a:schemeClr val="tx1"/>
              </a:solidFill>
              <a:latin typeface="+mn-lt"/>
            </a:endParaRPr>
          </a:p>
        </p:txBody>
      </p:sp>
    </p:spTree>
    <p:extLst>
      <p:ext uri="{BB962C8B-B14F-4D97-AF65-F5344CB8AC3E}">
        <p14:creationId xmlns:p14="http://schemas.microsoft.com/office/powerpoint/2010/main" val="1010592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840927997">
            <a:extLst>
              <a:ext uri="{FF2B5EF4-FFF2-40B4-BE49-F238E27FC236}">
                <a16:creationId xmlns:a16="http://schemas.microsoft.com/office/drawing/2014/main" id="{118E6C68-D9BA-AA79-CF2C-5E001CB3DB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013984" y="-93253"/>
            <a:ext cx="10064952" cy="7114539"/>
          </a:xfrm>
          <a:prstGeom prst="rect">
            <a:avLst/>
          </a:prstGeom>
          <a:noFill/>
          <a:ln>
            <a:noFill/>
          </a:ln>
        </p:spPr>
      </p:pic>
    </p:spTree>
    <p:extLst>
      <p:ext uri="{BB962C8B-B14F-4D97-AF65-F5344CB8AC3E}">
        <p14:creationId xmlns:p14="http://schemas.microsoft.com/office/powerpoint/2010/main" val="1731901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633412F-15FD-4CB0-BCC7-7D333F0B604F}"/>
              </a:ext>
            </a:extLst>
          </p:cNvPr>
          <p:cNvSpPr>
            <a:spLocks noGrp="1"/>
          </p:cNvSpPr>
          <p:nvPr>
            <p:ph type="title"/>
          </p:nvPr>
        </p:nvSpPr>
        <p:spPr>
          <a:xfrm>
            <a:off x="838200" y="342901"/>
            <a:ext cx="10515600" cy="922563"/>
          </a:xfrm>
        </p:spPr>
        <p:txBody>
          <a:bodyPr>
            <a:normAutofit fontScale="90000"/>
          </a:bodyPr>
          <a:lstStyle/>
          <a:p>
            <a:br>
              <a:rPr lang="cs-CZ"/>
            </a:br>
            <a:r>
              <a:rPr lang="cs-CZ" sz="3600">
                <a:solidFill>
                  <a:schemeClr val="accent1"/>
                </a:solidFill>
              </a:rPr>
              <a:t>WP1</a:t>
            </a:r>
            <a:r>
              <a:rPr lang="cs-CZ" sz="3600"/>
              <a:t> NEED OF ANALYSIS FOR CAPACITY AND COMPETENCE BUILDING (UPCE, M1–M7)</a:t>
            </a:r>
          </a:p>
        </p:txBody>
      </p:sp>
      <p:sp>
        <p:nvSpPr>
          <p:cNvPr id="5" name="Zástupný text 4">
            <a:extLst>
              <a:ext uri="{FF2B5EF4-FFF2-40B4-BE49-F238E27FC236}">
                <a16:creationId xmlns:a16="http://schemas.microsoft.com/office/drawing/2014/main" id="{36C2A908-2F00-48CD-A691-C991D6F32A86}"/>
              </a:ext>
            </a:extLst>
          </p:cNvPr>
          <p:cNvSpPr>
            <a:spLocks noGrp="1"/>
          </p:cNvSpPr>
          <p:nvPr>
            <p:ph type="body" idx="1"/>
          </p:nvPr>
        </p:nvSpPr>
        <p:spPr>
          <a:xfrm>
            <a:off x="838200" y="1450570"/>
            <a:ext cx="10515600" cy="5064529"/>
          </a:xfrm>
        </p:spPr>
        <p:txBody>
          <a:bodyPr>
            <a:noAutofit/>
          </a:bodyPr>
          <a:lstStyle/>
          <a:p>
            <a:pPr algn="just">
              <a:spcBef>
                <a:spcPct val="0"/>
              </a:spcBef>
            </a:pPr>
            <a:r>
              <a:rPr lang="cs-CZ" sz="2600">
                <a:latin typeface="+mn-lt"/>
              </a:rPr>
              <a:t>T</a:t>
            </a:r>
            <a:r>
              <a:rPr lang="en-GB" sz="2600">
                <a:latin typeface="+mn-lt"/>
              </a:rPr>
              <a:t>1</a:t>
            </a:r>
            <a:r>
              <a:rPr lang="cs-CZ" sz="2600">
                <a:latin typeface="+mn-lt"/>
              </a:rPr>
              <a:t>.1	</a:t>
            </a:r>
            <a:r>
              <a:rPr lang="cs-CZ" sz="2600" b="1" err="1">
                <a:latin typeface="+mn-lt"/>
              </a:rPr>
              <a:t>Planning</a:t>
            </a:r>
            <a:r>
              <a:rPr lang="cs-CZ" sz="2600" b="1">
                <a:latin typeface="+mn-lt"/>
              </a:rPr>
              <a:t> the </a:t>
            </a:r>
            <a:r>
              <a:rPr lang="cs-CZ" sz="2600" b="1" err="1">
                <a:latin typeface="+mn-lt"/>
              </a:rPr>
              <a:t>surveyes</a:t>
            </a:r>
            <a:r>
              <a:rPr lang="cs-CZ" sz="2600" b="1">
                <a:latin typeface="+mn-lt"/>
              </a:rPr>
              <a:t> (UKIM, M1–M3)</a:t>
            </a:r>
          </a:p>
          <a:p>
            <a:pPr algn="just">
              <a:spcBef>
                <a:spcPct val="0"/>
              </a:spcBef>
            </a:pPr>
            <a:r>
              <a:rPr lang="cs-CZ" sz="2600">
                <a:latin typeface="+mn-lt"/>
              </a:rPr>
              <a:t>	Leadership and management (</a:t>
            </a:r>
            <a:r>
              <a:rPr lang="cs-CZ" sz="2600" err="1">
                <a:latin typeface="+mn-lt"/>
              </a:rPr>
              <a:t>Directors</a:t>
            </a:r>
            <a:r>
              <a:rPr lang="cs-CZ" sz="2600">
                <a:latin typeface="+mn-lt"/>
              </a:rPr>
              <a:t>, support, HR, finance, …)</a:t>
            </a:r>
          </a:p>
          <a:p>
            <a:pPr algn="just">
              <a:spcBef>
                <a:spcPct val="0"/>
              </a:spcBef>
            </a:pPr>
            <a:r>
              <a:rPr lang="cs-CZ" sz="2600">
                <a:latin typeface="+mn-lt"/>
              </a:rPr>
              <a:t>	</a:t>
            </a:r>
            <a:r>
              <a:rPr lang="cs-CZ" sz="2600" err="1">
                <a:latin typeface="+mn-lt"/>
              </a:rPr>
              <a:t>Academics</a:t>
            </a:r>
            <a:r>
              <a:rPr lang="cs-CZ" sz="2600">
                <a:latin typeface="+mn-lt"/>
              </a:rPr>
              <a:t> (Early-</a:t>
            </a:r>
            <a:r>
              <a:rPr lang="cs-CZ" sz="2600" err="1">
                <a:latin typeface="+mn-lt"/>
              </a:rPr>
              <a:t>stage</a:t>
            </a:r>
            <a:r>
              <a:rPr lang="cs-CZ" sz="2600">
                <a:latin typeface="+mn-lt"/>
              </a:rPr>
              <a:t> </a:t>
            </a:r>
            <a:r>
              <a:rPr lang="cs-CZ" sz="2600" err="1">
                <a:latin typeface="+mn-lt"/>
              </a:rPr>
              <a:t>researchers</a:t>
            </a:r>
            <a:r>
              <a:rPr lang="cs-CZ" sz="2600">
                <a:latin typeface="+mn-lt"/>
              </a:rPr>
              <a:t> to </a:t>
            </a:r>
            <a:r>
              <a:rPr lang="cs-CZ" sz="2600" err="1">
                <a:latin typeface="+mn-lt"/>
              </a:rPr>
              <a:t>Professors</a:t>
            </a:r>
            <a:r>
              <a:rPr lang="cs-CZ" sz="2600">
                <a:latin typeface="+mn-lt"/>
              </a:rPr>
              <a:t>)</a:t>
            </a:r>
          </a:p>
          <a:p>
            <a:pPr algn="just">
              <a:spcBef>
                <a:spcPct val="0"/>
              </a:spcBef>
            </a:pPr>
            <a:r>
              <a:rPr lang="cs-CZ" sz="2600">
                <a:latin typeface="+mn-lt"/>
              </a:rPr>
              <a:t>T1.2	</a:t>
            </a:r>
            <a:r>
              <a:rPr lang="cs-CZ" sz="2600" b="1" err="1">
                <a:latin typeface="+mn-lt"/>
              </a:rPr>
              <a:t>Targeting</a:t>
            </a:r>
            <a:r>
              <a:rPr lang="cs-CZ" sz="2600" b="1">
                <a:latin typeface="+mn-lt"/>
              </a:rPr>
              <a:t> the </a:t>
            </a:r>
            <a:r>
              <a:rPr lang="cs-CZ" sz="2600" b="1" err="1">
                <a:latin typeface="+mn-lt"/>
              </a:rPr>
              <a:t>survey</a:t>
            </a:r>
            <a:r>
              <a:rPr lang="cs-CZ" sz="2600" b="1">
                <a:latin typeface="+mn-lt"/>
              </a:rPr>
              <a:t> and </a:t>
            </a:r>
            <a:r>
              <a:rPr lang="cs-CZ" sz="2600" b="1" err="1">
                <a:latin typeface="+mn-lt"/>
              </a:rPr>
              <a:t>participation</a:t>
            </a:r>
            <a:r>
              <a:rPr lang="cs-CZ" sz="2600" b="1">
                <a:latin typeface="+mn-lt"/>
              </a:rPr>
              <a:t> </a:t>
            </a:r>
            <a:r>
              <a:rPr lang="cs-CZ" sz="2600" b="1" err="1">
                <a:latin typeface="+mn-lt"/>
              </a:rPr>
              <a:t>optimisation</a:t>
            </a:r>
            <a:r>
              <a:rPr lang="cs-CZ" sz="2600" b="1">
                <a:latin typeface="+mn-lt"/>
              </a:rPr>
              <a:t> (ZPSU, M3–M4)</a:t>
            </a:r>
          </a:p>
          <a:p>
            <a:pPr algn="just">
              <a:spcBef>
                <a:spcPct val="0"/>
              </a:spcBef>
            </a:pPr>
            <a:r>
              <a:rPr lang="cs-CZ" sz="2600">
                <a:latin typeface="+mn-lt"/>
              </a:rPr>
              <a:t>	</a:t>
            </a:r>
            <a:r>
              <a:rPr lang="cs-CZ" sz="2600" err="1">
                <a:latin typeface="+mn-lt"/>
              </a:rPr>
              <a:t>Pre-announced</a:t>
            </a:r>
            <a:r>
              <a:rPr lang="cs-CZ" sz="2600">
                <a:latin typeface="+mn-lt"/>
              </a:rPr>
              <a:t> and </a:t>
            </a:r>
            <a:r>
              <a:rPr lang="cs-CZ" sz="2600" err="1">
                <a:latin typeface="+mn-lt"/>
              </a:rPr>
              <a:t>published</a:t>
            </a:r>
            <a:r>
              <a:rPr lang="cs-CZ" sz="2600">
                <a:latin typeface="+mn-lt"/>
              </a:rPr>
              <a:t> </a:t>
            </a:r>
            <a:r>
              <a:rPr lang="cs-CZ" sz="2600" err="1">
                <a:latin typeface="+mn-lt"/>
              </a:rPr>
              <a:t>surveys</a:t>
            </a:r>
            <a:r>
              <a:rPr lang="cs-CZ" sz="2600">
                <a:latin typeface="+mn-lt"/>
              </a:rPr>
              <a:t> (</a:t>
            </a:r>
            <a:r>
              <a:rPr lang="cs-CZ" sz="2600" err="1">
                <a:latin typeface="+mn-lt"/>
              </a:rPr>
              <a:t>for</a:t>
            </a:r>
            <a:r>
              <a:rPr lang="cs-CZ" sz="2600">
                <a:latin typeface="+mn-lt"/>
              </a:rPr>
              <a:t> </a:t>
            </a:r>
            <a:r>
              <a:rPr lang="cs-CZ" sz="2600" err="1">
                <a:latin typeface="+mn-lt"/>
              </a:rPr>
              <a:t>each</a:t>
            </a:r>
            <a:r>
              <a:rPr lang="cs-CZ" sz="2600">
                <a:latin typeface="+mn-lt"/>
              </a:rPr>
              <a:t> </a:t>
            </a:r>
            <a:r>
              <a:rPr lang="cs-CZ" sz="2600" err="1">
                <a:latin typeface="+mn-lt"/>
              </a:rPr>
              <a:t>target</a:t>
            </a:r>
            <a:r>
              <a:rPr lang="cs-CZ" sz="2600">
                <a:latin typeface="+mn-lt"/>
              </a:rPr>
              <a:t> </a:t>
            </a:r>
            <a:r>
              <a:rPr lang="cs-CZ" sz="2600" err="1">
                <a:latin typeface="+mn-lt"/>
              </a:rPr>
              <a:t>group</a:t>
            </a:r>
            <a:r>
              <a:rPr lang="cs-CZ" sz="2600">
                <a:latin typeface="+mn-lt"/>
              </a:rPr>
              <a:t>)</a:t>
            </a:r>
          </a:p>
          <a:p>
            <a:pPr algn="just">
              <a:spcBef>
                <a:spcPct val="0"/>
              </a:spcBef>
            </a:pPr>
            <a:r>
              <a:rPr lang="cs-CZ" sz="2600">
                <a:latin typeface="+mn-lt"/>
              </a:rPr>
              <a:t>	All </a:t>
            </a:r>
            <a:r>
              <a:rPr lang="cs-CZ" sz="2600" err="1">
                <a:latin typeface="+mn-lt"/>
              </a:rPr>
              <a:t>partners</a:t>
            </a:r>
            <a:r>
              <a:rPr lang="cs-CZ" sz="2600">
                <a:latin typeface="+mn-lt"/>
              </a:rPr>
              <a:t> </a:t>
            </a:r>
            <a:r>
              <a:rPr lang="cs-CZ" sz="2600" err="1">
                <a:latin typeface="+mn-lt"/>
              </a:rPr>
              <a:t>websites</a:t>
            </a:r>
            <a:r>
              <a:rPr lang="cs-CZ" sz="2600">
                <a:latin typeface="+mn-lt"/>
              </a:rPr>
              <a:t> and media </a:t>
            </a:r>
            <a:r>
              <a:rPr lang="cs-CZ" sz="2600" err="1">
                <a:latin typeface="+mn-lt"/>
              </a:rPr>
              <a:t>channels</a:t>
            </a:r>
            <a:r>
              <a:rPr lang="cs-CZ" sz="2600">
                <a:latin typeface="+mn-lt"/>
              </a:rPr>
              <a:t> (source: UPCE)</a:t>
            </a:r>
          </a:p>
          <a:p>
            <a:pPr algn="just">
              <a:spcBef>
                <a:spcPct val="0"/>
              </a:spcBef>
            </a:pPr>
            <a:r>
              <a:rPr lang="cs-CZ" sz="2600">
                <a:latin typeface="+mn-lt"/>
              </a:rPr>
              <a:t>	</a:t>
            </a:r>
            <a:r>
              <a:rPr lang="cs-CZ" sz="2600" err="1">
                <a:latin typeface="+mn-lt"/>
              </a:rPr>
              <a:t>Questionnaires</a:t>
            </a:r>
            <a:r>
              <a:rPr lang="cs-CZ" sz="2600">
                <a:latin typeface="+mn-lt"/>
              </a:rPr>
              <a:t> </a:t>
            </a:r>
            <a:r>
              <a:rPr lang="cs-CZ" sz="2600" err="1">
                <a:latin typeface="+mn-lt"/>
              </a:rPr>
              <a:t>available</a:t>
            </a:r>
            <a:r>
              <a:rPr lang="cs-CZ" sz="2600">
                <a:latin typeface="+mn-lt"/>
              </a:rPr>
              <a:t> in M4</a:t>
            </a:r>
          </a:p>
          <a:p>
            <a:pPr algn="just">
              <a:spcBef>
                <a:spcPct val="0"/>
              </a:spcBef>
            </a:pPr>
            <a:r>
              <a:rPr lang="cs-CZ" sz="2600">
                <a:latin typeface="+mn-lt"/>
              </a:rPr>
              <a:t>T1.3	</a:t>
            </a:r>
            <a:r>
              <a:rPr lang="cs-CZ" sz="2600" b="1" err="1">
                <a:latin typeface="+mn-lt"/>
              </a:rPr>
              <a:t>Survey</a:t>
            </a:r>
            <a:r>
              <a:rPr lang="cs-CZ" sz="2600" b="1">
                <a:latin typeface="+mn-lt"/>
              </a:rPr>
              <a:t> (UPCE, M4–M5)</a:t>
            </a:r>
          </a:p>
          <a:p>
            <a:pPr algn="just">
              <a:spcBef>
                <a:spcPct val="0"/>
              </a:spcBef>
            </a:pPr>
            <a:r>
              <a:rPr lang="cs-CZ" sz="2600">
                <a:latin typeface="+mn-lt"/>
              </a:rPr>
              <a:t>	Minimum 50 </a:t>
            </a:r>
            <a:r>
              <a:rPr lang="cs-CZ" sz="2600" err="1">
                <a:latin typeface="+mn-lt"/>
              </a:rPr>
              <a:t>people</a:t>
            </a:r>
            <a:r>
              <a:rPr lang="cs-CZ" sz="2600">
                <a:latin typeface="+mn-lt"/>
              </a:rPr>
              <a:t> </a:t>
            </a:r>
            <a:r>
              <a:rPr lang="cs-CZ" sz="2600" err="1">
                <a:latin typeface="+mn-lt"/>
              </a:rPr>
              <a:t>respond</a:t>
            </a:r>
            <a:r>
              <a:rPr lang="cs-CZ" sz="2600">
                <a:latin typeface="+mn-lt"/>
              </a:rPr>
              <a:t> </a:t>
            </a:r>
            <a:r>
              <a:rPr lang="cs-CZ" sz="2600" err="1">
                <a:latin typeface="+mn-lt"/>
              </a:rPr>
              <a:t>questionnaire</a:t>
            </a:r>
            <a:r>
              <a:rPr lang="cs-CZ" sz="2600">
                <a:latin typeface="+mn-lt"/>
              </a:rPr>
              <a:t> 1</a:t>
            </a:r>
          </a:p>
          <a:p>
            <a:pPr algn="just">
              <a:spcBef>
                <a:spcPct val="0"/>
              </a:spcBef>
            </a:pPr>
            <a:r>
              <a:rPr lang="cs-CZ" sz="2600">
                <a:latin typeface="+mn-lt"/>
              </a:rPr>
              <a:t>	Minimum 300 </a:t>
            </a:r>
            <a:r>
              <a:rPr lang="cs-CZ" sz="2600" err="1">
                <a:latin typeface="+mn-lt"/>
              </a:rPr>
              <a:t>people</a:t>
            </a:r>
            <a:r>
              <a:rPr lang="cs-CZ" sz="2600">
                <a:latin typeface="+mn-lt"/>
              </a:rPr>
              <a:t> </a:t>
            </a:r>
            <a:r>
              <a:rPr lang="cs-CZ" sz="2600" err="1">
                <a:latin typeface="+mn-lt"/>
              </a:rPr>
              <a:t>respond</a:t>
            </a:r>
            <a:r>
              <a:rPr lang="cs-CZ" sz="2600">
                <a:latin typeface="+mn-lt"/>
              </a:rPr>
              <a:t> </a:t>
            </a:r>
            <a:r>
              <a:rPr lang="cs-CZ" sz="2600" err="1">
                <a:latin typeface="+mn-lt"/>
              </a:rPr>
              <a:t>questionnare</a:t>
            </a:r>
            <a:r>
              <a:rPr lang="cs-CZ" sz="2600">
                <a:latin typeface="+mn-lt"/>
              </a:rPr>
              <a:t> 2</a:t>
            </a:r>
          </a:p>
          <a:p>
            <a:pPr algn="just">
              <a:spcBef>
                <a:spcPct val="0"/>
              </a:spcBef>
            </a:pPr>
            <a:r>
              <a:rPr lang="cs-CZ" sz="2600">
                <a:latin typeface="+mn-lt"/>
              </a:rPr>
              <a:t>T1.4	</a:t>
            </a:r>
            <a:r>
              <a:rPr lang="cs-CZ" sz="2600" b="1" err="1">
                <a:latin typeface="+mn-lt"/>
              </a:rPr>
              <a:t>Analysis</a:t>
            </a:r>
            <a:r>
              <a:rPr lang="cs-CZ" sz="2600" b="1">
                <a:latin typeface="+mn-lt"/>
              </a:rPr>
              <a:t> of R&amp;I </a:t>
            </a:r>
            <a:r>
              <a:rPr lang="cs-CZ" sz="2600" b="1" err="1">
                <a:latin typeface="+mn-lt"/>
              </a:rPr>
              <a:t>infrastructures</a:t>
            </a:r>
            <a:r>
              <a:rPr lang="cs-CZ" sz="2600" b="1">
                <a:latin typeface="+mn-lt"/>
              </a:rPr>
              <a:t> (UMU, M3–M6)</a:t>
            </a:r>
          </a:p>
          <a:p>
            <a:pPr algn="just">
              <a:spcBef>
                <a:spcPct val="0"/>
              </a:spcBef>
            </a:pPr>
            <a:r>
              <a:rPr lang="cs-CZ" sz="2600">
                <a:latin typeface="+mn-lt"/>
              </a:rPr>
              <a:t>	</a:t>
            </a:r>
            <a:r>
              <a:rPr lang="cs-CZ" sz="2600" err="1">
                <a:latin typeface="+mn-lt"/>
              </a:rPr>
              <a:t>Analysis</a:t>
            </a:r>
            <a:r>
              <a:rPr lang="cs-CZ" sz="2600">
                <a:latin typeface="+mn-lt"/>
              </a:rPr>
              <a:t> of </a:t>
            </a:r>
            <a:r>
              <a:rPr lang="cs-CZ" sz="2600" err="1">
                <a:latin typeface="+mn-lt"/>
              </a:rPr>
              <a:t>available</a:t>
            </a:r>
            <a:r>
              <a:rPr lang="cs-CZ" sz="2600">
                <a:latin typeface="+mn-lt"/>
              </a:rPr>
              <a:t> R&amp;I </a:t>
            </a:r>
            <a:r>
              <a:rPr lang="cs-CZ" sz="2600" err="1">
                <a:latin typeface="+mn-lt"/>
              </a:rPr>
              <a:t>infrastructures</a:t>
            </a:r>
            <a:r>
              <a:rPr lang="cs-CZ" sz="2600">
                <a:latin typeface="+mn-lt"/>
              </a:rPr>
              <a:t>, </a:t>
            </a:r>
            <a:r>
              <a:rPr lang="cs-CZ" sz="2600" err="1">
                <a:latin typeface="+mn-lt"/>
              </a:rPr>
              <a:t>research</a:t>
            </a:r>
            <a:r>
              <a:rPr lang="cs-CZ" sz="2600">
                <a:latin typeface="+mn-lt"/>
              </a:rPr>
              <a:t> </a:t>
            </a:r>
            <a:r>
              <a:rPr lang="cs-CZ" sz="2600" err="1">
                <a:latin typeface="+mn-lt"/>
              </a:rPr>
              <a:t>areas</a:t>
            </a:r>
            <a:r>
              <a:rPr lang="cs-CZ" sz="2600">
                <a:latin typeface="+mn-lt"/>
              </a:rPr>
              <a:t> and Teams</a:t>
            </a:r>
          </a:p>
          <a:p>
            <a:pPr algn="just">
              <a:spcBef>
                <a:spcPct val="0"/>
              </a:spcBef>
            </a:pPr>
            <a:r>
              <a:rPr lang="cs-CZ" sz="2600">
                <a:latin typeface="+mn-lt"/>
              </a:rPr>
              <a:t>	All </a:t>
            </a:r>
            <a:r>
              <a:rPr lang="cs-CZ" sz="2600" err="1">
                <a:latin typeface="+mn-lt"/>
              </a:rPr>
              <a:t>partners</a:t>
            </a:r>
            <a:endParaRPr lang="cs-CZ" sz="2600">
              <a:latin typeface="+mn-lt"/>
            </a:endParaRPr>
          </a:p>
          <a:p>
            <a:pPr algn="just">
              <a:spcBef>
                <a:spcPct val="0"/>
              </a:spcBef>
            </a:pPr>
            <a:r>
              <a:rPr lang="cs-CZ" sz="2600">
                <a:latin typeface="+mn-lt"/>
              </a:rPr>
              <a:t>T1.5	</a:t>
            </a:r>
            <a:r>
              <a:rPr lang="cs-CZ" sz="2600" b="1" err="1">
                <a:latin typeface="+mn-lt"/>
              </a:rPr>
              <a:t>Survey</a:t>
            </a:r>
            <a:r>
              <a:rPr lang="cs-CZ" sz="2600" b="1">
                <a:latin typeface="+mn-lt"/>
              </a:rPr>
              <a:t> </a:t>
            </a:r>
            <a:r>
              <a:rPr lang="cs-CZ" sz="2600" b="1" err="1">
                <a:latin typeface="+mn-lt"/>
              </a:rPr>
              <a:t>analysis</a:t>
            </a:r>
            <a:r>
              <a:rPr lang="cs-CZ" sz="2600" b="1">
                <a:latin typeface="+mn-lt"/>
              </a:rPr>
              <a:t> and </a:t>
            </a:r>
            <a:r>
              <a:rPr lang="cs-CZ" sz="2600" b="1" err="1">
                <a:latin typeface="+mn-lt"/>
              </a:rPr>
              <a:t>inputs</a:t>
            </a:r>
            <a:r>
              <a:rPr lang="cs-CZ" sz="2600" b="1">
                <a:latin typeface="+mn-lt"/>
              </a:rPr>
              <a:t> to WP2 (UPCE, M5–M7)</a:t>
            </a:r>
            <a:endParaRPr lang="en-GB" sz="2600">
              <a:latin typeface="+mn-lt"/>
            </a:endParaRPr>
          </a:p>
        </p:txBody>
      </p:sp>
    </p:spTree>
    <p:extLst>
      <p:ext uri="{BB962C8B-B14F-4D97-AF65-F5344CB8AC3E}">
        <p14:creationId xmlns:p14="http://schemas.microsoft.com/office/powerpoint/2010/main" val="740654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633412F-15FD-4CB0-BCC7-7D333F0B604F}"/>
              </a:ext>
            </a:extLst>
          </p:cNvPr>
          <p:cNvSpPr>
            <a:spLocks noGrp="1"/>
          </p:cNvSpPr>
          <p:nvPr>
            <p:ph type="title"/>
          </p:nvPr>
        </p:nvSpPr>
        <p:spPr>
          <a:xfrm>
            <a:off x="838200" y="342901"/>
            <a:ext cx="10515600" cy="922563"/>
          </a:xfrm>
        </p:spPr>
        <p:txBody>
          <a:bodyPr>
            <a:normAutofit fontScale="90000"/>
          </a:bodyPr>
          <a:lstStyle/>
          <a:p>
            <a:br>
              <a:rPr lang="cs-CZ"/>
            </a:br>
            <a:r>
              <a:rPr lang="cs-CZ" sz="3600">
                <a:solidFill>
                  <a:schemeClr val="accent1"/>
                </a:solidFill>
              </a:rPr>
              <a:t>WP2</a:t>
            </a:r>
            <a:r>
              <a:rPr lang="cs-CZ" sz="3600"/>
              <a:t> ACQUISITION OF NEW TRANSFERABLE SKILLS (UPCE, M4–M36)</a:t>
            </a:r>
          </a:p>
        </p:txBody>
      </p:sp>
      <p:sp>
        <p:nvSpPr>
          <p:cNvPr id="5" name="Zástupný text 4">
            <a:extLst>
              <a:ext uri="{FF2B5EF4-FFF2-40B4-BE49-F238E27FC236}">
                <a16:creationId xmlns:a16="http://schemas.microsoft.com/office/drawing/2014/main" id="{36C2A908-2F00-48CD-A691-C991D6F32A86}"/>
              </a:ext>
            </a:extLst>
          </p:cNvPr>
          <p:cNvSpPr>
            <a:spLocks noGrp="1"/>
          </p:cNvSpPr>
          <p:nvPr>
            <p:ph type="body" idx="1"/>
          </p:nvPr>
        </p:nvSpPr>
        <p:spPr>
          <a:xfrm>
            <a:off x="838200" y="1450570"/>
            <a:ext cx="10515600" cy="5064529"/>
          </a:xfrm>
        </p:spPr>
        <p:txBody>
          <a:bodyPr>
            <a:noAutofit/>
          </a:bodyPr>
          <a:lstStyle/>
          <a:p>
            <a:pPr algn="just">
              <a:spcBef>
                <a:spcPct val="0"/>
              </a:spcBef>
            </a:pPr>
            <a:r>
              <a:rPr lang="cs-CZ" sz="2600">
                <a:latin typeface="+mn-lt"/>
              </a:rPr>
              <a:t>T2.1	</a:t>
            </a:r>
            <a:r>
              <a:rPr lang="cs-CZ" sz="2600" b="1" err="1">
                <a:latin typeface="+mn-lt"/>
              </a:rPr>
              <a:t>Preparation</a:t>
            </a:r>
            <a:r>
              <a:rPr lang="cs-CZ" sz="2600" b="1">
                <a:latin typeface="+mn-lt"/>
              </a:rPr>
              <a:t> of the </a:t>
            </a:r>
            <a:r>
              <a:rPr lang="cs-CZ" sz="2600" b="1" err="1">
                <a:latin typeface="+mn-lt"/>
              </a:rPr>
              <a:t>training</a:t>
            </a:r>
            <a:r>
              <a:rPr lang="cs-CZ" sz="2600" b="1">
                <a:latin typeface="+mn-lt"/>
              </a:rPr>
              <a:t>, </a:t>
            </a:r>
            <a:r>
              <a:rPr lang="cs-CZ" sz="2600" b="1" err="1">
                <a:latin typeface="+mn-lt"/>
              </a:rPr>
              <a:t>capacity</a:t>
            </a:r>
            <a:r>
              <a:rPr lang="cs-CZ" sz="2600" b="1">
                <a:latin typeface="+mn-lt"/>
              </a:rPr>
              <a:t> and </a:t>
            </a:r>
            <a:r>
              <a:rPr lang="cs-CZ" sz="2600" b="1" err="1">
                <a:latin typeface="+mn-lt"/>
              </a:rPr>
              <a:t>competence</a:t>
            </a:r>
            <a:r>
              <a:rPr lang="cs-CZ" sz="2600" b="1">
                <a:latin typeface="+mn-lt"/>
              </a:rPr>
              <a:t> </a:t>
            </a:r>
            <a:r>
              <a:rPr lang="cs-CZ" sz="2600" b="1" err="1">
                <a:latin typeface="+mn-lt"/>
              </a:rPr>
              <a:t>programme</a:t>
            </a:r>
            <a:r>
              <a:rPr lang="cs-CZ" sz="2600" b="1">
                <a:latin typeface="+mn-lt"/>
              </a:rPr>
              <a:t> 	(ULAPLAND, M4–M12)</a:t>
            </a:r>
          </a:p>
          <a:p>
            <a:pPr algn="just">
              <a:spcBef>
                <a:spcPct val="0"/>
              </a:spcBef>
            </a:pPr>
            <a:r>
              <a:rPr lang="cs-CZ" sz="2600">
                <a:latin typeface="+mn-lt"/>
              </a:rPr>
              <a:t>	</a:t>
            </a:r>
            <a:r>
              <a:rPr lang="cs-CZ" sz="2600" err="1">
                <a:latin typeface="+mn-lt"/>
              </a:rPr>
              <a:t>Creation</a:t>
            </a:r>
            <a:r>
              <a:rPr lang="cs-CZ" sz="2600">
                <a:latin typeface="+mn-lt"/>
              </a:rPr>
              <a:t> of </a:t>
            </a:r>
            <a:r>
              <a:rPr lang="cs-CZ" sz="2600" err="1">
                <a:latin typeface="+mn-lt"/>
              </a:rPr>
              <a:t>training</a:t>
            </a:r>
            <a:r>
              <a:rPr lang="cs-CZ" sz="2600">
                <a:latin typeface="+mn-lt"/>
              </a:rPr>
              <a:t> </a:t>
            </a:r>
            <a:r>
              <a:rPr lang="cs-CZ" sz="2600" err="1">
                <a:latin typeface="+mn-lt"/>
              </a:rPr>
              <a:t>courses</a:t>
            </a:r>
            <a:r>
              <a:rPr lang="cs-CZ" sz="2600">
                <a:latin typeface="+mn-lt"/>
              </a:rPr>
              <a:t>/</a:t>
            </a:r>
            <a:r>
              <a:rPr lang="cs-CZ" sz="2600" err="1">
                <a:latin typeface="+mn-lt"/>
              </a:rPr>
              <a:t>seminars</a:t>
            </a:r>
            <a:r>
              <a:rPr lang="cs-CZ" sz="2600">
                <a:latin typeface="+mn-lt"/>
              </a:rPr>
              <a:t> (10–15)</a:t>
            </a:r>
          </a:p>
          <a:p>
            <a:pPr algn="just">
              <a:spcBef>
                <a:spcPct val="0"/>
              </a:spcBef>
            </a:pPr>
            <a:r>
              <a:rPr lang="cs-CZ" sz="2600">
                <a:latin typeface="+mn-lt"/>
              </a:rPr>
              <a:t>	</a:t>
            </a:r>
            <a:r>
              <a:rPr lang="cs-CZ" sz="2600" err="1">
                <a:latin typeface="+mn-lt"/>
              </a:rPr>
              <a:t>Pre-award</a:t>
            </a:r>
            <a:r>
              <a:rPr lang="cs-CZ" sz="2600">
                <a:latin typeface="+mn-lt"/>
              </a:rPr>
              <a:t> (</a:t>
            </a:r>
            <a:r>
              <a:rPr lang="cs-CZ" sz="2600" err="1">
                <a:latin typeface="+mn-lt"/>
              </a:rPr>
              <a:t>calls</a:t>
            </a:r>
            <a:r>
              <a:rPr lang="cs-CZ" sz="2600">
                <a:latin typeface="+mn-lt"/>
              </a:rPr>
              <a:t>, </a:t>
            </a:r>
            <a:r>
              <a:rPr lang="cs-CZ" sz="2600" err="1">
                <a:latin typeface="+mn-lt"/>
              </a:rPr>
              <a:t>Cordis</a:t>
            </a:r>
            <a:r>
              <a:rPr lang="cs-CZ" sz="2600">
                <a:latin typeface="+mn-lt"/>
              </a:rPr>
              <a:t>, F&amp;T </a:t>
            </a:r>
            <a:r>
              <a:rPr lang="cs-CZ" sz="2600" err="1">
                <a:latin typeface="+mn-lt"/>
              </a:rPr>
              <a:t>Portal</a:t>
            </a:r>
            <a:r>
              <a:rPr lang="cs-CZ" sz="2600">
                <a:latin typeface="+mn-lt"/>
              </a:rPr>
              <a:t>, </a:t>
            </a:r>
            <a:r>
              <a:rPr lang="cs-CZ" sz="2600" err="1">
                <a:latin typeface="+mn-lt"/>
              </a:rPr>
              <a:t>project</a:t>
            </a:r>
            <a:r>
              <a:rPr lang="cs-CZ" sz="2600">
                <a:latin typeface="+mn-lt"/>
              </a:rPr>
              <a:t> </a:t>
            </a:r>
            <a:r>
              <a:rPr lang="cs-CZ" sz="2600" err="1">
                <a:latin typeface="+mn-lt"/>
              </a:rPr>
              <a:t>proposal</a:t>
            </a:r>
            <a:r>
              <a:rPr lang="cs-CZ" sz="2600">
                <a:latin typeface="+mn-lt"/>
              </a:rPr>
              <a:t>, </a:t>
            </a:r>
            <a:r>
              <a:rPr lang="cs-CZ" sz="2600" err="1">
                <a:latin typeface="+mn-lt"/>
              </a:rPr>
              <a:t>eligibility</a:t>
            </a:r>
            <a:r>
              <a:rPr lang="cs-CZ" sz="2600">
                <a:latin typeface="+mn-lt"/>
              </a:rPr>
              <a:t>, IPR)</a:t>
            </a:r>
          </a:p>
          <a:p>
            <a:pPr algn="just">
              <a:spcBef>
                <a:spcPct val="0"/>
              </a:spcBef>
            </a:pPr>
            <a:r>
              <a:rPr lang="cs-CZ" sz="2600">
                <a:latin typeface="+mn-lt"/>
              </a:rPr>
              <a:t>	Post-</a:t>
            </a:r>
            <a:r>
              <a:rPr lang="cs-CZ" sz="2600" err="1">
                <a:latin typeface="+mn-lt"/>
              </a:rPr>
              <a:t>award</a:t>
            </a:r>
            <a:r>
              <a:rPr lang="cs-CZ" sz="2600">
                <a:latin typeface="+mn-lt"/>
              </a:rPr>
              <a:t> </a:t>
            </a:r>
            <a:r>
              <a:rPr lang="cs-CZ" sz="2600" err="1">
                <a:latin typeface="+mn-lt"/>
              </a:rPr>
              <a:t>services</a:t>
            </a:r>
            <a:r>
              <a:rPr lang="cs-CZ" sz="2600">
                <a:latin typeface="+mn-lt"/>
              </a:rPr>
              <a:t> (</a:t>
            </a:r>
            <a:r>
              <a:rPr lang="cs-CZ" sz="2600" err="1">
                <a:latin typeface="+mn-lt"/>
              </a:rPr>
              <a:t>agreements</a:t>
            </a:r>
            <a:r>
              <a:rPr lang="cs-CZ" sz="2600">
                <a:latin typeface="+mn-lt"/>
              </a:rPr>
              <a:t>, management, reporting)</a:t>
            </a:r>
          </a:p>
          <a:p>
            <a:pPr algn="just">
              <a:spcBef>
                <a:spcPct val="0"/>
              </a:spcBef>
            </a:pPr>
            <a:r>
              <a:rPr lang="cs-CZ" sz="2600">
                <a:latin typeface="+mn-lt"/>
              </a:rPr>
              <a:t>T2.2	</a:t>
            </a:r>
            <a:r>
              <a:rPr lang="cs-CZ" sz="2600" b="1" err="1">
                <a:latin typeface="+mn-lt"/>
              </a:rPr>
              <a:t>Training</a:t>
            </a:r>
            <a:r>
              <a:rPr lang="cs-CZ" sz="2600" b="1">
                <a:latin typeface="+mn-lt"/>
              </a:rPr>
              <a:t> </a:t>
            </a:r>
            <a:r>
              <a:rPr lang="cs-CZ" sz="2600" b="1" err="1">
                <a:latin typeface="+mn-lt"/>
              </a:rPr>
              <a:t>courses</a:t>
            </a:r>
            <a:r>
              <a:rPr lang="cs-CZ" sz="2600" b="1">
                <a:latin typeface="+mn-lt"/>
              </a:rPr>
              <a:t> and </a:t>
            </a:r>
            <a:r>
              <a:rPr lang="cs-CZ" sz="2600" b="1" err="1">
                <a:latin typeface="+mn-lt"/>
              </a:rPr>
              <a:t>interactive</a:t>
            </a:r>
            <a:r>
              <a:rPr lang="cs-CZ" sz="2600" b="1">
                <a:latin typeface="+mn-lt"/>
              </a:rPr>
              <a:t> </a:t>
            </a:r>
            <a:r>
              <a:rPr lang="cs-CZ" sz="2600" b="1" err="1">
                <a:latin typeface="+mn-lt"/>
              </a:rPr>
              <a:t>workshops</a:t>
            </a:r>
            <a:r>
              <a:rPr lang="cs-CZ" sz="2600" b="1">
                <a:latin typeface="+mn-lt"/>
              </a:rPr>
              <a:t> (UPCE, M6–M24)</a:t>
            </a:r>
          </a:p>
          <a:p>
            <a:pPr algn="just">
              <a:spcBef>
                <a:spcPct val="0"/>
              </a:spcBef>
            </a:pPr>
            <a:r>
              <a:rPr lang="cs-CZ" sz="2600">
                <a:latin typeface="+mn-lt"/>
              </a:rPr>
              <a:t>	</a:t>
            </a:r>
            <a:r>
              <a:rPr lang="cs-CZ" sz="2600" err="1">
                <a:latin typeface="+mn-lt"/>
              </a:rPr>
              <a:t>Implementation</a:t>
            </a:r>
            <a:endParaRPr lang="cs-CZ" sz="2600">
              <a:latin typeface="+mn-lt"/>
            </a:endParaRPr>
          </a:p>
          <a:p>
            <a:pPr algn="just">
              <a:spcBef>
                <a:spcPct val="0"/>
              </a:spcBef>
            </a:pPr>
            <a:r>
              <a:rPr lang="cs-CZ" sz="2600">
                <a:latin typeface="+mn-lt"/>
              </a:rPr>
              <a:t>	</a:t>
            </a:r>
            <a:r>
              <a:rPr lang="cs-CZ" sz="2600" err="1">
                <a:latin typeface="+mn-lt"/>
              </a:rPr>
              <a:t>Each</a:t>
            </a:r>
            <a:r>
              <a:rPr lang="cs-CZ" sz="2600">
                <a:latin typeface="+mn-lt"/>
              </a:rPr>
              <a:t> </a:t>
            </a:r>
            <a:r>
              <a:rPr lang="cs-CZ" sz="2600" err="1">
                <a:latin typeface="+mn-lt"/>
              </a:rPr>
              <a:t>course</a:t>
            </a:r>
            <a:r>
              <a:rPr lang="cs-CZ" sz="2600">
                <a:latin typeface="+mn-lt"/>
              </a:rPr>
              <a:t>/workshop ½ - 2 </a:t>
            </a:r>
            <a:r>
              <a:rPr lang="cs-CZ" sz="2600" err="1">
                <a:latin typeface="+mn-lt"/>
              </a:rPr>
              <a:t>days</a:t>
            </a:r>
            <a:r>
              <a:rPr lang="cs-CZ" sz="2600">
                <a:latin typeface="+mn-lt"/>
              </a:rPr>
              <a:t> long (online, in person, hybrid)</a:t>
            </a:r>
          </a:p>
          <a:p>
            <a:pPr algn="just">
              <a:spcBef>
                <a:spcPct val="0"/>
              </a:spcBef>
            </a:pPr>
            <a:r>
              <a:rPr lang="cs-CZ" sz="2600">
                <a:latin typeface="+mn-lt"/>
              </a:rPr>
              <a:t>T2.3	</a:t>
            </a:r>
            <a:r>
              <a:rPr lang="cs-CZ" sz="2600" b="1" err="1">
                <a:latin typeface="+mn-lt"/>
              </a:rPr>
              <a:t>Short</a:t>
            </a:r>
            <a:r>
              <a:rPr lang="cs-CZ" sz="2600" b="1">
                <a:latin typeface="+mn-lt"/>
              </a:rPr>
              <a:t>-term </a:t>
            </a:r>
            <a:r>
              <a:rPr lang="cs-CZ" sz="2600" b="1" err="1">
                <a:latin typeface="+mn-lt"/>
              </a:rPr>
              <a:t>stays</a:t>
            </a:r>
            <a:r>
              <a:rPr lang="cs-CZ" sz="2600" b="1">
                <a:latin typeface="+mn-lt"/>
              </a:rPr>
              <a:t>, </a:t>
            </a:r>
            <a:r>
              <a:rPr lang="cs-CZ" sz="2600" b="1" err="1">
                <a:latin typeface="+mn-lt"/>
              </a:rPr>
              <a:t>secondments</a:t>
            </a:r>
            <a:r>
              <a:rPr lang="cs-CZ" sz="2600" b="1">
                <a:latin typeface="+mn-lt"/>
              </a:rPr>
              <a:t> and </a:t>
            </a:r>
            <a:r>
              <a:rPr lang="cs-CZ" sz="2600" b="1" err="1">
                <a:latin typeface="+mn-lt"/>
              </a:rPr>
              <a:t>work-shadowing</a:t>
            </a:r>
            <a:r>
              <a:rPr lang="cs-CZ" sz="2600" b="1">
                <a:latin typeface="+mn-lt"/>
              </a:rPr>
              <a:t> (UMU, </a:t>
            </a:r>
          </a:p>
          <a:p>
            <a:pPr algn="just">
              <a:spcBef>
                <a:spcPct val="0"/>
              </a:spcBef>
            </a:pPr>
            <a:r>
              <a:rPr lang="cs-CZ" sz="2600" b="1">
                <a:latin typeface="+mn-lt"/>
              </a:rPr>
              <a:t>	M8–M36)</a:t>
            </a:r>
          </a:p>
          <a:p>
            <a:pPr algn="just">
              <a:spcBef>
                <a:spcPct val="0"/>
              </a:spcBef>
            </a:pPr>
            <a:r>
              <a:rPr lang="cs-CZ" sz="2600">
                <a:latin typeface="+mn-lt"/>
              </a:rPr>
              <a:t>	50 </a:t>
            </a:r>
            <a:r>
              <a:rPr lang="cs-CZ" sz="2600" err="1">
                <a:latin typeface="+mn-lt"/>
              </a:rPr>
              <a:t>stays</a:t>
            </a:r>
            <a:r>
              <a:rPr lang="cs-CZ" sz="2600">
                <a:latin typeface="+mn-lt"/>
              </a:rPr>
              <a:t>/</a:t>
            </a:r>
            <a:r>
              <a:rPr lang="cs-CZ" sz="2600" err="1">
                <a:latin typeface="+mn-lt"/>
              </a:rPr>
              <a:t>secondments</a:t>
            </a:r>
            <a:r>
              <a:rPr lang="cs-CZ" sz="2600">
                <a:latin typeface="+mn-lt"/>
              </a:rPr>
              <a:t>/</a:t>
            </a:r>
            <a:r>
              <a:rPr lang="cs-CZ" sz="2600" err="1">
                <a:latin typeface="+mn-lt"/>
              </a:rPr>
              <a:t>work-shadowing</a:t>
            </a:r>
            <a:r>
              <a:rPr lang="cs-CZ" sz="2600">
                <a:latin typeface="+mn-lt"/>
              </a:rPr>
              <a:t> (7–14 </a:t>
            </a:r>
            <a:r>
              <a:rPr lang="cs-CZ" sz="2600" err="1">
                <a:latin typeface="+mn-lt"/>
              </a:rPr>
              <a:t>days</a:t>
            </a:r>
            <a:r>
              <a:rPr lang="cs-CZ" sz="2600">
                <a:latin typeface="+mn-lt"/>
              </a:rPr>
              <a:t>)</a:t>
            </a:r>
          </a:p>
          <a:p>
            <a:pPr algn="just">
              <a:spcBef>
                <a:spcPct val="0"/>
              </a:spcBef>
            </a:pPr>
            <a:r>
              <a:rPr lang="cs-CZ" sz="2600">
                <a:latin typeface="+mn-lt"/>
              </a:rPr>
              <a:t>	75% </a:t>
            </a:r>
            <a:r>
              <a:rPr lang="cs-CZ" sz="2600" err="1">
                <a:latin typeface="+mn-lt"/>
              </a:rPr>
              <a:t>from</a:t>
            </a:r>
            <a:r>
              <a:rPr lang="cs-CZ" sz="2600">
                <a:latin typeface="+mn-lt"/>
              </a:rPr>
              <a:t> </a:t>
            </a:r>
            <a:r>
              <a:rPr lang="cs-CZ" sz="2600" err="1">
                <a:latin typeface="+mn-lt"/>
              </a:rPr>
              <a:t>Widening</a:t>
            </a:r>
            <a:r>
              <a:rPr lang="cs-CZ" sz="2600">
                <a:latin typeface="+mn-lt"/>
              </a:rPr>
              <a:t> to non-</a:t>
            </a:r>
            <a:r>
              <a:rPr lang="cs-CZ" sz="2600" err="1">
                <a:latin typeface="+mn-lt"/>
              </a:rPr>
              <a:t>Widening</a:t>
            </a:r>
            <a:r>
              <a:rPr lang="cs-CZ" sz="2600">
                <a:latin typeface="+mn-lt"/>
              </a:rPr>
              <a:t> (UMU, ULAPLAND, </a:t>
            </a:r>
            <a:r>
              <a:rPr lang="cs-CZ" sz="2600" err="1">
                <a:latin typeface="+mn-lt"/>
              </a:rPr>
              <a:t>AcrossEU</a:t>
            </a:r>
            <a:r>
              <a:rPr lang="cs-CZ" sz="2600">
                <a:latin typeface="+mn-lt"/>
              </a:rPr>
              <a:t> 	</a:t>
            </a:r>
            <a:r>
              <a:rPr lang="cs-CZ" sz="2600" err="1">
                <a:latin typeface="+mn-lt"/>
              </a:rPr>
              <a:t>partners</a:t>
            </a:r>
            <a:r>
              <a:rPr lang="cs-CZ" sz="2600">
                <a:latin typeface="+mn-lt"/>
              </a:rPr>
              <a:t>, </a:t>
            </a:r>
            <a:r>
              <a:rPr lang="cs-CZ" sz="2600" err="1">
                <a:latin typeface="+mn-lt"/>
              </a:rPr>
              <a:t>other</a:t>
            </a:r>
            <a:r>
              <a:rPr lang="cs-CZ" sz="2600">
                <a:latin typeface="+mn-lt"/>
              </a:rPr>
              <a:t> </a:t>
            </a:r>
            <a:r>
              <a:rPr lang="cs-CZ" sz="2600" err="1">
                <a:latin typeface="+mn-lt"/>
              </a:rPr>
              <a:t>institutions</a:t>
            </a:r>
            <a:r>
              <a:rPr lang="cs-CZ" sz="2600">
                <a:latin typeface="+mn-lt"/>
              </a:rPr>
              <a:t> </a:t>
            </a:r>
            <a:r>
              <a:rPr lang="cs-CZ" sz="2600" err="1">
                <a:latin typeface="+mn-lt"/>
              </a:rPr>
              <a:t>from</a:t>
            </a:r>
            <a:r>
              <a:rPr lang="cs-CZ" sz="2600">
                <a:latin typeface="+mn-lt"/>
              </a:rPr>
              <a:t> non-</a:t>
            </a:r>
            <a:r>
              <a:rPr lang="cs-CZ" sz="2600" err="1">
                <a:latin typeface="+mn-lt"/>
              </a:rPr>
              <a:t>Widening</a:t>
            </a:r>
            <a:r>
              <a:rPr lang="cs-CZ" sz="2600">
                <a:latin typeface="+mn-lt"/>
              </a:rPr>
              <a:t> </a:t>
            </a:r>
            <a:r>
              <a:rPr lang="cs-CZ" sz="2600" err="1">
                <a:latin typeface="+mn-lt"/>
              </a:rPr>
              <a:t>countries</a:t>
            </a:r>
            <a:r>
              <a:rPr lang="cs-CZ" sz="2600">
                <a:latin typeface="+mn-lt"/>
              </a:rPr>
              <a:t>)</a:t>
            </a:r>
          </a:p>
        </p:txBody>
      </p:sp>
    </p:spTree>
    <p:extLst>
      <p:ext uri="{BB962C8B-B14F-4D97-AF65-F5344CB8AC3E}">
        <p14:creationId xmlns:p14="http://schemas.microsoft.com/office/powerpoint/2010/main" val="3314139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633412F-15FD-4CB0-BCC7-7D333F0B604F}"/>
              </a:ext>
            </a:extLst>
          </p:cNvPr>
          <p:cNvSpPr>
            <a:spLocks noGrp="1"/>
          </p:cNvSpPr>
          <p:nvPr>
            <p:ph type="title"/>
          </p:nvPr>
        </p:nvSpPr>
        <p:spPr>
          <a:xfrm>
            <a:off x="838200" y="342901"/>
            <a:ext cx="10515600" cy="922563"/>
          </a:xfrm>
        </p:spPr>
        <p:txBody>
          <a:bodyPr>
            <a:normAutofit fontScale="90000"/>
          </a:bodyPr>
          <a:lstStyle/>
          <a:p>
            <a:br>
              <a:rPr lang="cs-CZ"/>
            </a:br>
            <a:r>
              <a:rPr lang="cs-CZ" sz="3600">
                <a:solidFill>
                  <a:schemeClr val="accent1"/>
                </a:solidFill>
              </a:rPr>
              <a:t>WP3</a:t>
            </a:r>
            <a:r>
              <a:rPr lang="cs-CZ" sz="3600"/>
              <a:t> </a:t>
            </a:r>
            <a:r>
              <a:rPr lang="cs-CZ" sz="3600" err="1"/>
              <a:t>Exploitation</a:t>
            </a:r>
            <a:r>
              <a:rPr lang="cs-CZ" sz="3600"/>
              <a:t> of R&amp;I </a:t>
            </a:r>
            <a:r>
              <a:rPr lang="cs-CZ" sz="3600" err="1"/>
              <a:t>funding</a:t>
            </a:r>
            <a:r>
              <a:rPr lang="cs-CZ" sz="3600"/>
              <a:t> </a:t>
            </a:r>
            <a:r>
              <a:rPr lang="cs-CZ" sz="3600" err="1"/>
              <a:t>opportunities</a:t>
            </a:r>
            <a:r>
              <a:rPr lang="cs-CZ" sz="3600"/>
              <a:t> &amp; </a:t>
            </a:r>
            <a:r>
              <a:rPr lang="cs-CZ" sz="3600" err="1"/>
              <a:t>networks</a:t>
            </a:r>
            <a:r>
              <a:rPr lang="cs-CZ" sz="3600"/>
              <a:t> (UKIM, M4–M38)</a:t>
            </a:r>
          </a:p>
        </p:txBody>
      </p:sp>
      <p:sp>
        <p:nvSpPr>
          <p:cNvPr id="5" name="Zástupný text 4">
            <a:extLst>
              <a:ext uri="{FF2B5EF4-FFF2-40B4-BE49-F238E27FC236}">
                <a16:creationId xmlns:a16="http://schemas.microsoft.com/office/drawing/2014/main" id="{36C2A908-2F00-48CD-A691-C991D6F32A86}"/>
              </a:ext>
            </a:extLst>
          </p:cNvPr>
          <p:cNvSpPr>
            <a:spLocks noGrp="1"/>
          </p:cNvSpPr>
          <p:nvPr>
            <p:ph type="body" idx="1"/>
          </p:nvPr>
        </p:nvSpPr>
        <p:spPr>
          <a:xfrm>
            <a:off x="838200" y="1450570"/>
            <a:ext cx="10515600" cy="5064529"/>
          </a:xfrm>
        </p:spPr>
        <p:txBody>
          <a:bodyPr>
            <a:noAutofit/>
          </a:bodyPr>
          <a:lstStyle/>
          <a:p>
            <a:pPr algn="just">
              <a:spcBef>
                <a:spcPct val="0"/>
              </a:spcBef>
            </a:pPr>
            <a:r>
              <a:rPr lang="cs-CZ" sz="2600">
                <a:latin typeface="+mn-lt"/>
              </a:rPr>
              <a:t>T3.1	</a:t>
            </a:r>
            <a:r>
              <a:rPr lang="cs-CZ" sz="2600" b="1" err="1">
                <a:latin typeface="+mn-lt"/>
              </a:rPr>
              <a:t>Provide</a:t>
            </a:r>
            <a:r>
              <a:rPr lang="cs-CZ" sz="2600" b="1">
                <a:latin typeface="+mn-lt"/>
              </a:rPr>
              <a:t> </a:t>
            </a:r>
            <a:r>
              <a:rPr lang="cs-CZ" sz="2600" b="1" err="1">
                <a:latin typeface="+mn-lt"/>
              </a:rPr>
              <a:t>better</a:t>
            </a:r>
            <a:r>
              <a:rPr lang="cs-CZ" sz="2600" b="1">
                <a:latin typeface="+mn-lt"/>
              </a:rPr>
              <a:t> </a:t>
            </a:r>
            <a:r>
              <a:rPr lang="cs-CZ" sz="2600" b="1" err="1">
                <a:latin typeface="+mn-lt"/>
              </a:rPr>
              <a:t>access</a:t>
            </a:r>
            <a:r>
              <a:rPr lang="cs-CZ" sz="2600" b="1">
                <a:latin typeface="+mn-lt"/>
              </a:rPr>
              <a:t> to EU R&amp;I </a:t>
            </a:r>
            <a:r>
              <a:rPr lang="cs-CZ" sz="2600" b="1" err="1">
                <a:latin typeface="+mn-lt"/>
              </a:rPr>
              <a:t>funding</a:t>
            </a:r>
            <a:r>
              <a:rPr lang="cs-CZ" sz="2600" b="1">
                <a:latin typeface="+mn-lt"/>
              </a:rPr>
              <a:t> </a:t>
            </a:r>
            <a:r>
              <a:rPr lang="cs-CZ" sz="2600" b="1" err="1">
                <a:latin typeface="+mn-lt"/>
              </a:rPr>
              <a:t>opportunities</a:t>
            </a:r>
            <a:r>
              <a:rPr lang="cs-CZ" sz="2600" b="1">
                <a:latin typeface="+mn-lt"/>
              </a:rPr>
              <a:t> (ULAPLAND, 	M4–M38)</a:t>
            </a:r>
          </a:p>
          <a:p>
            <a:pPr algn="just">
              <a:spcBef>
                <a:spcPct val="0"/>
              </a:spcBef>
            </a:pPr>
            <a:r>
              <a:rPr lang="cs-CZ" sz="2600">
                <a:latin typeface="+mn-lt"/>
              </a:rPr>
              <a:t>	Info </a:t>
            </a:r>
            <a:r>
              <a:rPr lang="cs-CZ" sz="2600" err="1">
                <a:latin typeface="+mn-lt"/>
              </a:rPr>
              <a:t>about</a:t>
            </a:r>
            <a:r>
              <a:rPr lang="cs-CZ" sz="2600">
                <a:latin typeface="+mn-lt"/>
              </a:rPr>
              <a:t> EU, international, </a:t>
            </a:r>
            <a:r>
              <a:rPr lang="cs-CZ" sz="2600" err="1">
                <a:latin typeface="+mn-lt"/>
              </a:rPr>
              <a:t>national</a:t>
            </a:r>
            <a:r>
              <a:rPr lang="cs-CZ" sz="2600">
                <a:latin typeface="+mn-lt"/>
              </a:rPr>
              <a:t> and </a:t>
            </a:r>
            <a:r>
              <a:rPr lang="cs-CZ" sz="2600" err="1">
                <a:latin typeface="+mn-lt"/>
              </a:rPr>
              <a:t>regional</a:t>
            </a:r>
            <a:r>
              <a:rPr lang="cs-CZ" sz="2600">
                <a:latin typeface="+mn-lt"/>
              </a:rPr>
              <a:t> R&amp;I grant </a:t>
            </a:r>
            <a:r>
              <a:rPr lang="cs-CZ" sz="2600" err="1">
                <a:latin typeface="+mn-lt"/>
              </a:rPr>
              <a:t>schemes</a:t>
            </a:r>
            <a:endParaRPr lang="cs-CZ" sz="2600">
              <a:latin typeface="+mn-lt"/>
            </a:endParaRPr>
          </a:p>
          <a:p>
            <a:pPr algn="just">
              <a:spcBef>
                <a:spcPct val="0"/>
              </a:spcBef>
            </a:pPr>
            <a:r>
              <a:rPr lang="cs-CZ" sz="2600">
                <a:latin typeface="+mn-lt"/>
              </a:rPr>
              <a:t>T3.2	</a:t>
            </a:r>
            <a:r>
              <a:rPr lang="cs-CZ" sz="2600" b="1" err="1">
                <a:latin typeface="+mn-lt"/>
              </a:rPr>
              <a:t>Increase</a:t>
            </a:r>
            <a:r>
              <a:rPr lang="cs-CZ" sz="2600" b="1">
                <a:latin typeface="+mn-lt"/>
              </a:rPr>
              <a:t> </a:t>
            </a:r>
            <a:r>
              <a:rPr lang="cs-CZ" sz="2600" b="1" err="1">
                <a:latin typeface="+mn-lt"/>
              </a:rPr>
              <a:t>access</a:t>
            </a:r>
            <a:r>
              <a:rPr lang="cs-CZ" sz="2600" b="1">
                <a:latin typeface="+mn-lt"/>
              </a:rPr>
              <a:t> and presence to EU R&amp;I </a:t>
            </a:r>
            <a:r>
              <a:rPr lang="cs-CZ" sz="2600" b="1" err="1">
                <a:latin typeface="+mn-lt"/>
              </a:rPr>
              <a:t>communities</a:t>
            </a:r>
            <a:r>
              <a:rPr lang="cs-CZ" sz="2600" b="1">
                <a:latin typeface="+mn-lt"/>
              </a:rPr>
              <a:t>, </a:t>
            </a:r>
            <a:r>
              <a:rPr lang="cs-CZ" sz="2600" b="1" err="1">
                <a:latin typeface="+mn-lt"/>
              </a:rPr>
              <a:t>platforms</a:t>
            </a:r>
            <a:r>
              <a:rPr lang="cs-CZ" sz="2600" b="1">
                <a:latin typeface="+mn-lt"/>
              </a:rPr>
              <a:t> and 	</a:t>
            </a:r>
            <a:r>
              <a:rPr lang="cs-CZ" sz="2600" b="1" err="1">
                <a:latin typeface="+mn-lt"/>
              </a:rPr>
              <a:t>networks</a:t>
            </a:r>
            <a:r>
              <a:rPr lang="cs-CZ" sz="2600" b="1">
                <a:latin typeface="+mn-lt"/>
              </a:rPr>
              <a:t> (UMU, M6–M30)</a:t>
            </a:r>
          </a:p>
          <a:p>
            <a:pPr algn="just">
              <a:spcBef>
                <a:spcPct val="0"/>
              </a:spcBef>
            </a:pPr>
            <a:r>
              <a:rPr lang="cs-CZ" sz="2600">
                <a:latin typeface="+mn-lt"/>
              </a:rPr>
              <a:t>	</a:t>
            </a:r>
            <a:r>
              <a:rPr lang="cs-CZ" sz="2600" err="1">
                <a:latin typeface="+mn-lt"/>
              </a:rPr>
              <a:t>Identify</a:t>
            </a:r>
            <a:r>
              <a:rPr lang="cs-CZ" sz="2600">
                <a:latin typeface="+mn-lt"/>
              </a:rPr>
              <a:t> and </a:t>
            </a:r>
            <a:r>
              <a:rPr lang="cs-CZ" sz="2600" err="1">
                <a:latin typeface="+mn-lt"/>
              </a:rPr>
              <a:t>facilitate</a:t>
            </a:r>
            <a:r>
              <a:rPr lang="cs-CZ" sz="2600">
                <a:latin typeface="+mn-lt"/>
              </a:rPr>
              <a:t> the </a:t>
            </a:r>
            <a:r>
              <a:rPr lang="cs-CZ" sz="2600" err="1">
                <a:latin typeface="+mn-lt"/>
              </a:rPr>
              <a:t>access</a:t>
            </a:r>
            <a:r>
              <a:rPr lang="cs-CZ" sz="2600">
                <a:latin typeface="+mn-lt"/>
              </a:rPr>
              <a:t> to </a:t>
            </a:r>
            <a:r>
              <a:rPr lang="cs-CZ" sz="2600" err="1">
                <a:latin typeface="+mn-lt"/>
              </a:rPr>
              <a:t>networks</a:t>
            </a:r>
            <a:r>
              <a:rPr lang="cs-CZ" sz="2600">
                <a:latin typeface="+mn-lt"/>
              </a:rPr>
              <a:t>/</a:t>
            </a:r>
            <a:r>
              <a:rPr lang="cs-CZ" sz="2600" err="1">
                <a:latin typeface="+mn-lt"/>
              </a:rPr>
              <a:t>platforms</a:t>
            </a:r>
            <a:r>
              <a:rPr lang="cs-CZ" sz="2600">
                <a:latin typeface="+mn-lt"/>
              </a:rPr>
              <a:t>/</a:t>
            </a:r>
            <a:r>
              <a:rPr lang="cs-CZ" sz="2600" err="1">
                <a:latin typeface="+mn-lt"/>
              </a:rPr>
              <a:t>communities</a:t>
            </a:r>
            <a:endParaRPr lang="cs-CZ" sz="2600">
              <a:latin typeface="+mn-lt"/>
            </a:endParaRPr>
          </a:p>
          <a:p>
            <a:pPr algn="just">
              <a:spcBef>
                <a:spcPct val="0"/>
              </a:spcBef>
            </a:pPr>
            <a:r>
              <a:rPr lang="cs-CZ" sz="2600">
                <a:latin typeface="+mn-lt"/>
              </a:rPr>
              <a:t>	</a:t>
            </a:r>
            <a:r>
              <a:rPr lang="cs-CZ" sz="2600" err="1">
                <a:latin typeface="+mn-lt"/>
              </a:rPr>
              <a:t>Involvement</a:t>
            </a:r>
            <a:r>
              <a:rPr lang="cs-CZ" sz="2600">
                <a:latin typeface="+mn-lt"/>
              </a:rPr>
              <a:t> in 5 </a:t>
            </a:r>
            <a:r>
              <a:rPr lang="cs-CZ" sz="2600" err="1">
                <a:latin typeface="+mn-lt"/>
              </a:rPr>
              <a:t>networks</a:t>
            </a:r>
            <a:endParaRPr lang="cs-CZ" sz="2600">
              <a:latin typeface="+mn-lt"/>
            </a:endParaRPr>
          </a:p>
          <a:p>
            <a:pPr algn="just">
              <a:spcBef>
                <a:spcPct val="0"/>
              </a:spcBef>
            </a:pPr>
            <a:r>
              <a:rPr lang="cs-CZ" sz="2600">
                <a:latin typeface="+mn-lt"/>
              </a:rPr>
              <a:t>T3.3	</a:t>
            </a:r>
            <a:r>
              <a:rPr lang="cs-CZ" sz="2600" b="1">
                <a:latin typeface="+mn-lt"/>
              </a:rPr>
              <a:t>Development of </a:t>
            </a:r>
            <a:r>
              <a:rPr lang="cs-CZ" sz="2600" b="1" err="1">
                <a:latin typeface="+mn-lt"/>
              </a:rPr>
              <a:t>new</a:t>
            </a:r>
            <a:r>
              <a:rPr lang="cs-CZ" sz="2600" b="1">
                <a:latin typeface="+mn-lt"/>
              </a:rPr>
              <a:t> </a:t>
            </a:r>
            <a:r>
              <a:rPr lang="cs-CZ" sz="2600" b="1" err="1">
                <a:latin typeface="+mn-lt"/>
              </a:rPr>
              <a:t>systematic</a:t>
            </a:r>
            <a:r>
              <a:rPr lang="cs-CZ" sz="2600" b="1">
                <a:latin typeface="+mn-lt"/>
              </a:rPr>
              <a:t> </a:t>
            </a:r>
            <a:r>
              <a:rPr lang="cs-CZ" sz="2600" b="1" err="1">
                <a:latin typeface="+mn-lt"/>
              </a:rPr>
              <a:t>aproach</a:t>
            </a:r>
            <a:r>
              <a:rPr lang="cs-CZ" sz="2600" b="1">
                <a:latin typeface="+mn-lt"/>
              </a:rPr>
              <a:t> to NCP and </a:t>
            </a:r>
            <a:r>
              <a:rPr lang="cs-CZ" sz="2600" b="1" err="1">
                <a:latin typeface="+mn-lt"/>
              </a:rPr>
              <a:t>cross-border</a:t>
            </a:r>
            <a:r>
              <a:rPr lang="cs-CZ" sz="2600" b="1">
                <a:latin typeface="+mn-lt"/>
              </a:rPr>
              <a:t> 	</a:t>
            </a:r>
            <a:r>
              <a:rPr lang="cs-CZ" sz="2600" b="1" err="1">
                <a:latin typeface="+mn-lt"/>
              </a:rPr>
              <a:t>cooperation</a:t>
            </a:r>
            <a:r>
              <a:rPr lang="cs-CZ" sz="2600" b="1">
                <a:latin typeface="+mn-lt"/>
              </a:rPr>
              <a:t> (UKIM, M4–M30)</a:t>
            </a:r>
          </a:p>
          <a:p>
            <a:pPr algn="just">
              <a:spcBef>
                <a:spcPct val="0"/>
              </a:spcBef>
            </a:pPr>
            <a:r>
              <a:rPr lang="cs-CZ" sz="2600">
                <a:latin typeface="+mn-lt"/>
              </a:rPr>
              <a:t>	Exchange of </a:t>
            </a:r>
            <a:r>
              <a:rPr lang="cs-CZ" sz="2600" err="1">
                <a:latin typeface="+mn-lt"/>
              </a:rPr>
              <a:t>information</a:t>
            </a:r>
            <a:r>
              <a:rPr lang="cs-CZ" sz="2600">
                <a:latin typeface="+mn-lt"/>
              </a:rPr>
              <a:t>, </a:t>
            </a:r>
            <a:r>
              <a:rPr lang="cs-CZ" sz="2600" err="1">
                <a:latin typeface="+mn-lt"/>
              </a:rPr>
              <a:t>experiences</a:t>
            </a:r>
            <a:r>
              <a:rPr lang="cs-CZ" sz="2600">
                <a:latin typeface="+mn-lt"/>
              </a:rPr>
              <a:t> and </a:t>
            </a:r>
            <a:r>
              <a:rPr lang="cs-CZ" sz="2600" err="1">
                <a:latin typeface="+mn-lt"/>
              </a:rPr>
              <a:t>results</a:t>
            </a:r>
            <a:r>
              <a:rPr lang="cs-CZ" sz="2600">
                <a:latin typeface="+mn-lt"/>
              </a:rPr>
              <a:t> </a:t>
            </a:r>
            <a:r>
              <a:rPr lang="cs-CZ" sz="2600" err="1">
                <a:latin typeface="+mn-lt"/>
              </a:rPr>
              <a:t>with</a:t>
            </a:r>
            <a:r>
              <a:rPr lang="cs-CZ" sz="2600">
                <a:latin typeface="+mn-lt"/>
              </a:rPr>
              <a:t> NCP </a:t>
            </a:r>
            <a:r>
              <a:rPr lang="cs-CZ" sz="2600" err="1">
                <a:latin typeface="+mn-lt"/>
              </a:rPr>
              <a:t>networks</a:t>
            </a:r>
            <a:endParaRPr lang="cs-CZ" sz="2600">
              <a:latin typeface="+mn-lt"/>
            </a:endParaRPr>
          </a:p>
          <a:p>
            <a:pPr algn="just">
              <a:spcBef>
                <a:spcPct val="0"/>
              </a:spcBef>
            </a:pPr>
            <a:r>
              <a:rPr lang="cs-CZ" sz="2600">
                <a:latin typeface="+mn-lt"/>
              </a:rPr>
              <a:t>	</a:t>
            </a:r>
            <a:r>
              <a:rPr lang="cs-CZ" sz="2600" err="1">
                <a:latin typeface="+mn-lt"/>
              </a:rPr>
              <a:t>Using</a:t>
            </a:r>
            <a:r>
              <a:rPr lang="cs-CZ" sz="2600">
                <a:latin typeface="+mn-lt"/>
              </a:rPr>
              <a:t> of </a:t>
            </a:r>
            <a:r>
              <a:rPr lang="cs-CZ" sz="2600" err="1">
                <a:latin typeface="+mn-lt"/>
              </a:rPr>
              <a:t>Cohesion</a:t>
            </a:r>
            <a:r>
              <a:rPr lang="cs-CZ" sz="2600">
                <a:latin typeface="+mn-lt"/>
              </a:rPr>
              <a:t> </a:t>
            </a:r>
            <a:r>
              <a:rPr lang="cs-CZ" sz="2600" err="1">
                <a:latin typeface="+mn-lt"/>
              </a:rPr>
              <a:t>funds</a:t>
            </a:r>
            <a:r>
              <a:rPr lang="cs-CZ" sz="2600">
                <a:latin typeface="+mn-lt"/>
              </a:rPr>
              <a:t>, </a:t>
            </a:r>
            <a:r>
              <a:rPr lang="cs-CZ" sz="2600" err="1">
                <a:latin typeface="+mn-lt"/>
              </a:rPr>
              <a:t>smart</a:t>
            </a:r>
            <a:r>
              <a:rPr lang="cs-CZ" sz="2600">
                <a:latin typeface="+mn-lt"/>
              </a:rPr>
              <a:t> </a:t>
            </a:r>
            <a:r>
              <a:rPr lang="cs-CZ" sz="2600" err="1">
                <a:latin typeface="+mn-lt"/>
              </a:rPr>
              <a:t>specialisation</a:t>
            </a:r>
            <a:r>
              <a:rPr lang="cs-CZ" sz="2600">
                <a:latin typeface="+mn-lt"/>
              </a:rPr>
              <a:t> </a:t>
            </a:r>
            <a:r>
              <a:rPr lang="cs-CZ" sz="2600" err="1">
                <a:latin typeface="+mn-lt"/>
              </a:rPr>
              <a:t>planning</a:t>
            </a:r>
            <a:endParaRPr lang="cs-CZ" sz="2600">
              <a:latin typeface="+mn-lt"/>
            </a:endParaRPr>
          </a:p>
          <a:p>
            <a:pPr algn="just">
              <a:spcBef>
                <a:spcPct val="0"/>
              </a:spcBef>
            </a:pPr>
            <a:r>
              <a:rPr lang="cs-CZ" sz="2600">
                <a:latin typeface="+mn-lt"/>
              </a:rPr>
              <a:t>T3.4	</a:t>
            </a:r>
            <a:r>
              <a:rPr lang="cs-CZ" sz="2600" b="1" err="1">
                <a:latin typeface="+mn-lt"/>
              </a:rPr>
              <a:t>Field</a:t>
            </a:r>
            <a:r>
              <a:rPr lang="cs-CZ" sz="2600" b="1">
                <a:latin typeface="+mn-lt"/>
              </a:rPr>
              <a:t> test </a:t>
            </a:r>
            <a:r>
              <a:rPr lang="cs-CZ" sz="2600" b="1" err="1">
                <a:latin typeface="+mn-lt"/>
              </a:rPr>
              <a:t>services</a:t>
            </a:r>
            <a:r>
              <a:rPr lang="cs-CZ" sz="2600" b="1">
                <a:latin typeface="+mn-lt"/>
              </a:rPr>
              <a:t> to </a:t>
            </a:r>
            <a:r>
              <a:rPr lang="cs-CZ" sz="2600" b="1" err="1">
                <a:latin typeface="+mn-lt"/>
              </a:rPr>
              <a:t>potential</a:t>
            </a:r>
            <a:r>
              <a:rPr lang="cs-CZ" sz="2600" b="1">
                <a:latin typeface="+mn-lt"/>
              </a:rPr>
              <a:t> </a:t>
            </a:r>
            <a:r>
              <a:rPr lang="cs-CZ" sz="2600" b="1" err="1">
                <a:latin typeface="+mn-lt"/>
              </a:rPr>
              <a:t>applicants</a:t>
            </a:r>
            <a:r>
              <a:rPr lang="cs-CZ" sz="2600" b="1">
                <a:latin typeface="+mn-lt"/>
              </a:rPr>
              <a:t> (UPCE, M10–M38)</a:t>
            </a:r>
          </a:p>
          <a:p>
            <a:pPr algn="just">
              <a:spcBef>
                <a:spcPct val="0"/>
              </a:spcBef>
            </a:pPr>
            <a:r>
              <a:rPr lang="cs-CZ" sz="2600">
                <a:latin typeface="+mn-lt"/>
              </a:rPr>
              <a:t>	Horizon Europe and </a:t>
            </a:r>
            <a:r>
              <a:rPr lang="cs-CZ" sz="2600" err="1">
                <a:latin typeface="+mn-lt"/>
              </a:rPr>
              <a:t>interregional</a:t>
            </a:r>
            <a:r>
              <a:rPr lang="cs-CZ" sz="2600">
                <a:latin typeface="+mn-lt"/>
              </a:rPr>
              <a:t> </a:t>
            </a:r>
            <a:r>
              <a:rPr lang="cs-CZ" sz="2600" err="1">
                <a:latin typeface="+mn-lt"/>
              </a:rPr>
              <a:t>project</a:t>
            </a:r>
            <a:r>
              <a:rPr lang="cs-CZ" sz="2600">
                <a:latin typeface="+mn-lt"/>
              </a:rPr>
              <a:t> </a:t>
            </a:r>
            <a:r>
              <a:rPr lang="cs-CZ" sz="2600" err="1">
                <a:latin typeface="+mn-lt"/>
              </a:rPr>
              <a:t>proposal</a:t>
            </a:r>
            <a:r>
              <a:rPr lang="cs-CZ" sz="2600">
                <a:latin typeface="+mn-lt"/>
              </a:rPr>
              <a:t> </a:t>
            </a:r>
            <a:r>
              <a:rPr lang="cs-CZ" sz="2600" err="1">
                <a:latin typeface="+mn-lt"/>
              </a:rPr>
              <a:t>preparation</a:t>
            </a:r>
            <a:endParaRPr lang="cs-CZ" sz="2600">
              <a:latin typeface="+mn-lt"/>
            </a:endParaRPr>
          </a:p>
          <a:p>
            <a:pPr algn="just">
              <a:spcBef>
                <a:spcPct val="0"/>
              </a:spcBef>
            </a:pPr>
            <a:r>
              <a:rPr lang="cs-CZ" sz="2600">
                <a:latin typeface="+mn-lt"/>
              </a:rPr>
              <a:t>	31 </a:t>
            </a:r>
            <a:r>
              <a:rPr lang="cs-CZ" sz="2600" err="1">
                <a:latin typeface="+mn-lt"/>
              </a:rPr>
              <a:t>project</a:t>
            </a:r>
            <a:r>
              <a:rPr lang="cs-CZ" sz="2600">
                <a:latin typeface="+mn-lt"/>
              </a:rPr>
              <a:t> </a:t>
            </a:r>
            <a:r>
              <a:rPr lang="cs-CZ" sz="2600" err="1">
                <a:latin typeface="+mn-lt"/>
              </a:rPr>
              <a:t>proposals</a:t>
            </a:r>
            <a:r>
              <a:rPr lang="cs-CZ" sz="2600">
                <a:latin typeface="+mn-lt"/>
              </a:rPr>
              <a:t> (6 as a </a:t>
            </a:r>
            <a:r>
              <a:rPr lang="cs-CZ" sz="2600" err="1">
                <a:latin typeface="+mn-lt"/>
              </a:rPr>
              <a:t>coordinator</a:t>
            </a:r>
            <a:r>
              <a:rPr lang="cs-CZ" sz="2600">
                <a:latin typeface="+mn-lt"/>
              </a:rPr>
              <a:t>, 25 as a partner) </a:t>
            </a:r>
          </a:p>
        </p:txBody>
      </p:sp>
    </p:spTree>
    <p:extLst>
      <p:ext uri="{BB962C8B-B14F-4D97-AF65-F5344CB8AC3E}">
        <p14:creationId xmlns:p14="http://schemas.microsoft.com/office/powerpoint/2010/main" val="3619543646"/>
      </p:ext>
    </p:extLst>
  </p:cSld>
  <p:clrMapOvr>
    <a:masterClrMapping/>
  </p:clrMapOvr>
</p:sld>
</file>

<file path=ppt/theme/theme1.xml><?xml version="1.0" encoding="utf-8"?>
<a:theme xmlns:a="http://schemas.openxmlformats.org/drawingml/2006/main" name="Motiv Office">
  <a:themeElements>
    <a:clrScheme name="barvy uni.">
      <a:dk1>
        <a:sysClr val="windowText" lastClr="000000"/>
      </a:dk1>
      <a:lt1>
        <a:sysClr val="window" lastClr="FFFFFF"/>
      </a:lt1>
      <a:dk2>
        <a:srgbClr val="44546A"/>
      </a:dk2>
      <a:lt2>
        <a:srgbClr val="E7E6E6"/>
      </a:lt2>
      <a:accent1>
        <a:srgbClr val="ED1C24"/>
      </a:accent1>
      <a:accent2>
        <a:srgbClr val="000000"/>
      </a:accent2>
      <a:accent3>
        <a:srgbClr val="C00000"/>
      </a:accent3>
      <a:accent4>
        <a:srgbClr val="BFBFBF"/>
      </a:accent4>
      <a:accent5>
        <a:srgbClr val="F2F2F2"/>
      </a:accent5>
      <a:accent6>
        <a:srgbClr val="7F7F7F"/>
      </a:accent6>
      <a:hlink>
        <a:srgbClr val="ED1C24"/>
      </a:hlink>
      <a:folHlink>
        <a:srgbClr val="A5A5A5"/>
      </a:folHlink>
    </a:clrScheme>
    <a:fontScheme name="Vlastní 4">
      <a:majorFont>
        <a:latin typeface="Calibri bo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3eee480-9342-49fa-b34f-7827bba28775" xsi:nil="true"/>
    <lcf76f155ced4ddcb4097134ff3c332f xmlns="79809be1-a23d-4fbb-ae41-e80da8be8c5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E5256AD02313B4B9D01908545C72405" ma:contentTypeVersion="15" ma:contentTypeDescription="Vytvoří nový dokument" ma:contentTypeScope="" ma:versionID="bb6007c9a435e8adc382901aa253a4a3">
  <xsd:schema xmlns:xsd="http://www.w3.org/2001/XMLSchema" xmlns:xs="http://www.w3.org/2001/XMLSchema" xmlns:p="http://schemas.microsoft.com/office/2006/metadata/properties" xmlns:ns2="79809be1-a23d-4fbb-ae41-e80da8be8c5c" xmlns:ns3="a3eee480-9342-49fa-b34f-7827bba28775" targetNamespace="http://schemas.microsoft.com/office/2006/metadata/properties" ma:root="true" ma:fieldsID="d3d239e3ab518c7be1966f33e93bc6c4" ns2:_="" ns3:_="">
    <xsd:import namespace="79809be1-a23d-4fbb-ae41-e80da8be8c5c"/>
    <xsd:import namespace="a3eee480-9342-49fa-b34f-7827bba2877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809be1-a23d-4fbb-ae41-e80da8be8c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Značky obrázků" ma:readOnly="false" ma:fieldId="{5cf76f15-5ced-4ddc-b409-7134ff3c332f}" ma:taxonomyMulti="true" ma:sspId="d9e86051-c9c6-4c0f-b4d0-568baeb249ac"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eee480-9342-49fa-b34f-7827bba28775" elementFormDefault="qualified">
    <xsd:import namespace="http://schemas.microsoft.com/office/2006/documentManagement/types"/>
    <xsd:import namespace="http://schemas.microsoft.com/office/infopath/2007/PartnerControls"/>
    <xsd:element name="SharedWithUsers" ma:index="11"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dílené s podrobnostmi" ma:internalName="SharedWithDetails" ma:readOnly="true">
      <xsd:simpleType>
        <xsd:restriction base="dms:Note">
          <xsd:maxLength value="255"/>
        </xsd:restriction>
      </xsd:simpleType>
    </xsd:element>
    <xsd:element name="TaxCatchAll" ma:index="16" nillable="true" ma:displayName="Taxonomy Catch All Column" ma:hidden="true" ma:list="{2ed08206-14e0-4a62-b128-b47464638893}" ma:internalName="TaxCatchAll" ma:showField="CatchAllData" ma:web="a3eee480-9342-49fa-b34f-7827bba287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4F067A-9CB6-4483-B467-722D28E633D6}">
  <ds:schemaRefs>
    <ds:schemaRef ds:uri="http://schemas.microsoft.com/sharepoint/v3/contenttype/forms"/>
  </ds:schemaRefs>
</ds:datastoreItem>
</file>

<file path=customXml/itemProps2.xml><?xml version="1.0" encoding="utf-8"?>
<ds:datastoreItem xmlns:ds="http://schemas.openxmlformats.org/officeDocument/2006/customXml" ds:itemID="{EFAD10CD-4463-4CE7-9D3A-996018F97ABE}">
  <ds:schemaRefs>
    <ds:schemaRef ds:uri="79809be1-a23d-4fbb-ae41-e80da8be8c5c"/>
    <ds:schemaRef ds:uri="a3eee480-9342-49fa-b34f-7827bba28775"/>
    <ds:schemaRef ds:uri="d7fe9f6f-9a7f-4a5a-9ff3-da0e1f2a6173"/>
    <ds:schemaRef ds:uri="e49347c9-be0f-4d99-a9a1-785cf97ef06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0A7CAD5-D5DD-4BB9-9C23-35C4DD41F33D}"/>
</file>

<file path=docProps/app.xml><?xml version="1.0" encoding="utf-8"?>
<Properties xmlns="http://schemas.openxmlformats.org/officeDocument/2006/extended-properties" xmlns:vt="http://schemas.openxmlformats.org/officeDocument/2006/docPropsVTypes">
  <TotalTime>46</TotalTime>
  <Words>2167</Words>
  <Application>Microsoft Office PowerPoint</Application>
  <PresentationFormat>Širokoúhlá obrazovka</PresentationFormat>
  <Paragraphs>192</Paragraphs>
  <Slides>19</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19</vt:i4>
      </vt:variant>
    </vt:vector>
  </HeadingPairs>
  <TitlesOfParts>
    <vt:vector size="24" baseType="lpstr">
      <vt:lpstr>Arial</vt:lpstr>
      <vt:lpstr>Calibri</vt:lpstr>
      <vt:lpstr>Plus Jakarta Sans</vt:lpstr>
      <vt:lpstr>Times New Roman</vt:lpstr>
      <vt:lpstr>Motiv Office</vt:lpstr>
      <vt:lpstr>WIDE AcrossEU Litomyšl, 16.04.2026</vt:lpstr>
      <vt:lpstr>  WIDE AcrossEU Basic Information</vt:lpstr>
      <vt:lpstr>  KEY OBJECTIVE</vt:lpstr>
      <vt:lpstr>  SPECIFIC OBJECTIVES I</vt:lpstr>
      <vt:lpstr>  SPECIFIC OBJECTIVES II</vt:lpstr>
      <vt:lpstr>Prezentace aplikace PowerPoint</vt:lpstr>
      <vt:lpstr> WP1 NEED OF ANALYSIS FOR CAPACITY AND COMPETENCE BUILDING (UPCE, M1–M7)</vt:lpstr>
      <vt:lpstr> WP2 ACQUISITION OF NEW TRANSFERABLE SKILLS (UPCE, M4–M36)</vt:lpstr>
      <vt:lpstr> WP3 Exploitation of R&amp;I funding opportunities &amp; networks (UKIM, M4–M38)</vt:lpstr>
      <vt:lpstr> WP4 R&amp;I valorisation, policy support and synergies (UKIM, M4–M38)</vt:lpstr>
      <vt:lpstr> WP4 R&amp;I valorisation, policy support and synergies (UKIM, M4–M38)</vt:lpstr>
      <vt:lpstr> WP5 Dissemination, communication and exploitation (ZPSU, M1–M40)</vt:lpstr>
      <vt:lpstr> WP5 Dissemination, communication and exploitation (ZPSU, M1–M40)</vt:lpstr>
      <vt:lpstr> WP6 Management and coordination (UPCE, M1–M40)</vt:lpstr>
      <vt:lpstr> DELIVERABLES</vt:lpstr>
      <vt:lpstr> MILESTONES</vt:lpstr>
      <vt:lpstr> OUTPUTS</vt:lpstr>
      <vt:lpstr> PROJECT TEAM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Jochcova Tereza</dc:creator>
  <cp:lastModifiedBy>Vejchodová Monika</cp:lastModifiedBy>
  <cp:revision>286</cp:revision>
  <dcterms:created xsi:type="dcterms:W3CDTF">2022-02-18T06:27:54Z</dcterms:created>
  <dcterms:modified xsi:type="dcterms:W3CDTF">2026-04-10T09:42:23Z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0x010100BE5256AD02313B4B9D01908545C72405</vt:lpwstr>
  </property>
  <property fmtid="{D5CDD505-2E9C-101B-9397-08002B2CF9AE}" pid="3" name="MediaServiceImageTags">
    <vt:lpwstr/>
  </property>
</Properties>
</file>