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17"/>
  </p:notesMasterIdLst>
  <p:sldIdLst>
    <p:sldId id="432" r:id="rId5"/>
    <p:sldId id="329" r:id="rId6"/>
    <p:sldId id="440" r:id="rId7"/>
    <p:sldId id="330" r:id="rId8"/>
    <p:sldId id="441" r:id="rId9"/>
    <p:sldId id="462" r:id="rId10"/>
    <p:sldId id="465" r:id="rId11"/>
    <p:sldId id="463" r:id="rId12"/>
    <p:sldId id="464" r:id="rId13"/>
    <p:sldId id="466" r:id="rId14"/>
    <p:sldId id="468" r:id="rId15"/>
    <p:sldId id="461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mavý vzhled" id="{5D17C389-D887-DB46-BB98-F62E6D5AFF22}">
          <p14:sldIdLst/>
        </p14:section>
        <p14:section name="Světlý vzhled" id="{847CB7C1-D25C-C94A-90F9-9FA2FE0242E5}">
          <p14:sldIdLst>
            <p14:sldId id="432"/>
            <p14:sldId id="329"/>
            <p14:sldId id="440"/>
            <p14:sldId id="330"/>
            <p14:sldId id="441"/>
            <p14:sldId id="462"/>
            <p14:sldId id="465"/>
            <p14:sldId id="463"/>
            <p14:sldId id="464"/>
            <p14:sldId id="466"/>
            <p14:sldId id="468"/>
            <p14:sldId id="46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A00"/>
    <a:srgbClr val="007339"/>
    <a:srgbClr val="FCF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2" autoAdjust="0"/>
    <p:restoredTop sz="90590" autoAdjust="0"/>
  </p:normalViewPr>
  <p:slideViewPr>
    <p:cSldViewPr snapToGrid="0">
      <p:cViewPr>
        <p:scale>
          <a:sx n="100" d="100"/>
          <a:sy n="100" d="100"/>
        </p:scale>
        <p:origin x="78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EE7B8BB-D9D6-467F-9994-F012167BAEAE}" type="datetimeFigureOut">
              <a:rPr lang="cs-CZ" smtClean="0"/>
              <a:pPr/>
              <a:t>09.04.2026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658EE2B-939F-47CD-9BC5-5FD16CEF397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521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FAB49-0B87-8704-064D-C42D33424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63550E2-7F59-B856-0661-DBDF47D81F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766C08A-D81F-1304-BF86-43FD706BA0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338D083-0E53-3C71-E1AF-B3615285DB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864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677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Písmo, snímek obrazovky, logo&#10;&#10;Obsah generovaný pomocí AI může být nesprávný.">
            <a:extLst>
              <a:ext uri="{FF2B5EF4-FFF2-40B4-BE49-F238E27FC236}">
                <a16:creationId xmlns:a16="http://schemas.microsoft.com/office/drawing/2014/main" id="{2363550A-2A7B-C887-AD33-44F7C1507A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16" t="24167" r="11674" b="23288"/>
          <a:stretch>
            <a:fillRect/>
          </a:stretch>
        </p:blipFill>
        <p:spPr>
          <a:xfrm>
            <a:off x="720001" y="636329"/>
            <a:ext cx="4196887" cy="157433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1491793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7003"/>
            <a:ext cx="8964000" cy="3915521"/>
          </a:xfrm>
        </p:spPr>
        <p:txBody>
          <a:bodyPr numCol="1" spcCol="360000">
            <a:norm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93163992-C525-2C66-6CAF-F1C6D7A2FF4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1300737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74970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856864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680919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56504"/>
            <a:ext cx="4476000" cy="3797036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2C7EEF15-9663-FDF8-3786-E9D1170BC09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13941029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C2843CF9-B3FD-9E68-3D7A-392FEBCB4FE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266427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1A2E329E-B047-5BCC-C0F2-88F14A418F05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1182028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B9A68AD-FB4B-8978-5212-ECDC03A6FB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435564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C1C452-BE80-BC5C-7921-09A8FE89B9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428847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46803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2A3086D1-EC65-B74C-A8BB-C58567182B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0717" cy="301120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CAAABE1A-E3F7-8D77-4BC1-22DA8776E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0717" cy="301120"/>
          </a:xfrm>
          <a:prstGeom prst="rect">
            <a:avLst/>
          </a:prstGeom>
        </p:spPr>
      </p:pic>
      <p:sp>
        <p:nvSpPr>
          <p:cNvPr id="21" name="Zástupný text 8">
            <a:extLst>
              <a:ext uri="{FF2B5EF4-FFF2-40B4-BE49-F238E27FC236}">
                <a16:creationId xmlns:a16="http://schemas.microsoft.com/office/drawing/2014/main" id="{EE858B53-D403-C768-50C6-B820DCD4E5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 dirty="0"/>
              <a:t>Po kliknutí můžete upravovat styly textu v předloze.</a:t>
            </a:r>
          </a:p>
        </p:txBody>
      </p:sp>
      <p:sp>
        <p:nvSpPr>
          <p:cNvPr id="22" name="Zástupný symbol pro číslo snímku 5">
            <a:extLst>
              <a:ext uri="{FF2B5EF4-FFF2-40B4-BE49-F238E27FC236}">
                <a16:creationId xmlns:a16="http://schemas.microsoft.com/office/drawing/2014/main" id="{7BDEE34E-2AD1-D45A-CDC5-B7356B87F96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9224858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96F11FE-78A2-69C8-0643-BE729D4F1FD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1344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Písmo, snímek obrazovky, logo&#10;&#10;Obsah generovaný pomocí AI může být nesprávný.">
            <a:extLst>
              <a:ext uri="{FF2B5EF4-FFF2-40B4-BE49-F238E27FC236}">
                <a16:creationId xmlns:a16="http://schemas.microsoft.com/office/drawing/2014/main" id="{CA68622B-C746-E719-14AF-D62EBB038E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16" t="24167" r="11674" b="23288"/>
          <a:stretch>
            <a:fillRect/>
          </a:stretch>
        </p:blipFill>
        <p:spPr>
          <a:xfrm>
            <a:off x="720001" y="636329"/>
            <a:ext cx="4196887" cy="1574338"/>
          </a:xfrm>
          <a:prstGeom prst="rect">
            <a:avLst/>
          </a:prstGeom>
        </p:spPr>
      </p:pic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905499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313178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34D6FE-BA08-8A8E-D5AE-55D3E75626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36101484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6BCC6951-FCF3-7B03-5562-7840A02525D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1768918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893E901C-6AA0-0F75-C9B1-BE19FABFC393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25833800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C3AB57E5-30E5-1721-7ABB-F3BD27E78527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31508938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65625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F692555-6195-4F09-FB48-4EF6E638FA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80B733-56AF-86CD-D756-629084A16536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36118284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 dirty="0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AA2B79E-EBDF-2530-1330-B70DF2E98A5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</p:spPr>
        <p:txBody>
          <a:bodyPr numCol="1" spcCol="360000">
            <a:norm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0CAAE527-231E-9248-0A0C-52E8BA0AF60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16572456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738824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0832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tx1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1630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Závěr a poděkov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Obsah obrázku text, Písmo, snímek obrazovky, logo&#10;&#10;Obsah generovaný pomocí AI může být nesprávný.">
            <a:extLst>
              <a:ext uri="{FF2B5EF4-FFF2-40B4-BE49-F238E27FC236}">
                <a16:creationId xmlns:a16="http://schemas.microsoft.com/office/drawing/2014/main" id="{C1EB8519-8C03-DBC4-4299-6E2DEF24C4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16" t="24167" r="11674" b="23288"/>
          <a:stretch>
            <a:fillRect/>
          </a:stretch>
        </p:blipFill>
        <p:spPr>
          <a:xfrm>
            <a:off x="720001" y="636329"/>
            <a:ext cx="4196887" cy="157433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940339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Písmo, snímek obrazovky, logo&#10;&#10;Obsah generovaný pomocí AI může být nesprávný.">
            <a:extLst>
              <a:ext uri="{FF2B5EF4-FFF2-40B4-BE49-F238E27FC236}">
                <a16:creationId xmlns:a16="http://schemas.microsoft.com/office/drawing/2014/main" id="{DA2D5C09-DB51-E3CC-E0B3-DC458B8651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16" t="24167" r="11674" b="23288"/>
          <a:stretch>
            <a:fillRect/>
          </a:stretch>
        </p:blipFill>
        <p:spPr>
          <a:xfrm>
            <a:off x="720001" y="636329"/>
            <a:ext cx="4196887" cy="157433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721404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kladní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8964000" cy="3960000"/>
          </a:xfrm>
        </p:spPr>
        <p:txBody>
          <a:bodyPr/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Aft>
                <a:spcPts val="600"/>
              </a:spcAft>
              <a:defRPr sz="1800"/>
            </a:lvl2pPr>
            <a:lvl3pPr marL="684000" indent="-180000">
              <a:spcAft>
                <a:spcPts val="600"/>
              </a:spcAft>
              <a:defRPr>
                <a:solidFill>
                  <a:schemeClr val="accent1"/>
                </a:solidFill>
              </a:defRPr>
            </a:lvl3pPr>
            <a:lvl4pPr marL="684000" indent="-180000">
              <a:spcAft>
                <a:spcPts val="600"/>
              </a:spcAft>
              <a:defRPr/>
            </a:lvl4pPr>
            <a:lvl5pPr marL="684000" indent="-180000">
              <a:spcAft>
                <a:spcPts val="600"/>
              </a:spcAft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2833127-FA44-2449-652E-7C7C47C7D87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CC50D58-9C13-7041-41AC-823B5DE4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39801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kladní s podnadpise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8964000" cy="3960000"/>
          </a:xfrm>
        </p:spPr>
        <p:txBody>
          <a:bodyPr/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Aft>
                <a:spcPts val="600"/>
              </a:spcAft>
              <a:defRPr sz="1800"/>
            </a:lvl2pPr>
            <a:lvl3pPr marL="684000" indent="-180000">
              <a:spcAft>
                <a:spcPts val="600"/>
              </a:spcAft>
              <a:defRPr>
                <a:solidFill>
                  <a:schemeClr val="accent1"/>
                </a:solidFill>
              </a:defRPr>
            </a:lvl3pPr>
            <a:lvl4pPr marL="684000" indent="-180000">
              <a:spcAft>
                <a:spcPts val="600"/>
              </a:spcAft>
              <a:defRPr/>
            </a:lvl4pPr>
            <a:lvl5pPr marL="684000" indent="-180000">
              <a:spcAft>
                <a:spcPts val="600"/>
              </a:spcAft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2833127-FA44-2449-652E-7C7C47C7D87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CC50D58-9C13-7041-41AC-823B5DE45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76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" name="Zástupný text 8">
            <a:extLst>
              <a:ext uri="{FF2B5EF4-FFF2-40B4-BE49-F238E27FC236}">
                <a16:creationId xmlns:a16="http://schemas.microsoft.com/office/drawing/2014/main" id="{C52BA4E9-4796-3725-545B-D2330E79384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030431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95514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22525"/>
            <a:ext cx="8964000" cy="3960000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1833162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56503"/>
            <a:ext cx="8964000" cy="3926021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BBC0884-F87E-1907-FF5F-2AB324A5C47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1816794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35605"/>
            <a:ext cx="8964000" cy="3946919"/>
          </a:xfrm>
        </p:spPr>
        <p:txBody>
          <a:bodyPr numCol="1" spcCol="360000">
            <a:norm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84905BBB-F9FE-9FBF-15BB-B1658C5A09F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Ministry of Education, Youth and Sports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1000" kern="1200" dirty="0" err="1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cs-CZ" sz="1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1785083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77971" y="2160000"/>
            <a:ext cx="8906029" cy="407806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4" name="Obrázek 3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025FCB21-8AB5-EA3D-1803-9CBD8B12DF84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1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66" r:id="rId4"/>
    <p:sldLayoutId id="2147483722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  <p:sldLayoutId id="2147483707" r:id="rId18"/>
    <p:sldLayoutId id="2147483708" r:id="rId19"/>
    <p:sldLayoutId id="2147483709" r:id="rId20"/>
    <p:sldLayoutId id="2147483710" r:id="rId21"/>
    <p:sldLayoutId id="2147483711" r:id="rId22"/>
    <p:sldLayoutId id="2147483712" r:id="rId23"/>
    <p:sldLayoutId id="2147483717" r:id="rId24"/>
    <p:sldLayoutId id="2147483713" r:id="rId25"/>
    <p:sldLayoutId id="2147483668" r:id="rId26"/>
    <p:sldLayoutId id="2147483669" r:id="rId27"/>
    <p:sldLayoutId id="2147483720" r:id="rId28"/>
    <p:sldLayoutId id="2147483724" r:id="rId2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2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04000" indent="-216000" algn="l" defTabSz="914400" rtl="0" eaLnBrk="1" latinLnBrk="0" hangingPunct="1">
        <a:lnSpc>
          <a:spcPct val="12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04000" indent="-216000" algn="l" defTabSz="914400" rtl="0" eaLnBrk="1" latinLnBrk="0" hangingPunct="1">
        <a:lnSpc>
          <a:spcPct val="12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04000" indent="-216000" algn="l" defTabSz="914400" rtl="0" eaLnBrk="1" latinLnBrk="0" hangingPunct="1">
        <a:lnSpc>
          <a:spcPct val="12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ichal.vavra@msmt.gov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A1F01-D27C-3EF4-6813-2E62388FF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CD6D7413-0EDC-5816-11F3-DB3A0EDA5199}"/>
              </a:ext>
            </a:extLst>
          </p:cNvPr>
          <p:cNvSpPr txBox="1">
            <a:spLocks/>
          </p:cNvSpPr>
          <p:nvPr/>
        </p:nvSpPr>
        <p:spPr>
          <a:xfrm>
            <a:off x="529213" y="588790"/>
            <a:ext cx="11133573" cy="13514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D3F4725-F1E0-A930-C7FB-44C0D9821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5776" y="2109600"/>
            <a:ext cx="6634224" cy="1916866"/>
          </a:xfrm>
        </p:spPr>
        <p:txBody>
          <a:bodyPr>
            <a:normAutofit/>
          </a:bodyPr>
          <a:lstStyle/>
          <a:p>
            <a:r>
              <a:rPr lang="cs-CZ" dirty="0"/>
              <a:t>Horizon </a:t>
            </a:r>
            <a:r>
              <a:rPr lang="cs-CZ" dirty="0" err="1"/>
              <a:t>Europe</a:t>
            </a:r>
            <a:br>
              <a:rPr lang="cs-CZ" dirty="0"/>
            </a:br>
            <a:r>
              <a:rPr lang="cs-CZ" sz="2000" dirty="0">
                <a:solidFill>
                  <a:schemeClr val="accent2"/>
                </a:solidFill>
              </a:rPr>
              <a:t>EU Framework Programme </a:t>
            </a:r>
            <a:r>
              <a:rPr lang="cs-CZ" sz="2000" dirty="0" err="1">
                <a:solidFill>
                  <a:schemeClr val="accent2"/>
                </a:solidFill>
              </a:rPr>
              <a:t>for</a:t>
            </a:r>
            <a:r>
              <a:rPr lang="cs-CZ" sz="2000" dirty="0">
                <a:solidFill>
                  <a:schemeClr val="accent2"/>
                </a:solidFill>
              </a:rPr>
              <a:t> Research and Innovation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E7EBA929-BB41-6CB9-B9E2-AB5F551B47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1768" y="4237200"/>
            <a:ext cx="6698232" cy="1968940"/>
          </a:xfrm>
        </p:spPr>
        <p:txBody>
          <a:bodyPr>
            <a:normAutofit/>
          </a:bodyPr>
          <a:lstStyle/>
          <a:p>
            <a:r>
              <a:rPr lang="cs-CZ" dirty="0"/>
              <a:t>Michal Vávra</a:t>
            </a:r>
          </a:p>
          <a:p>
            <a:r>
              <a:rPr lang="cs-CZ" dirty="0"/>
              <a:t>Litomyšl, 16 </a:t>
            </a:r>
            <a:r>
              <a:rPr lang="cs-CZ" dirty="0" err="1"/>
              <a:t>April</a:t>
            </a:r>
            <a:r>
              <a:rPr lang="cs-CZ" dirty="0"/>
              <a:t> 2026</a:t>
            </a:r>
          </a:p>
        </p:txBody>
      </p:sp>
      <p:sp>
        <p:nvSpPr>
          <p:cNvPr id="14" name="Zástupný symbol pro datum 3">
            <a:extLst>
              <a:ext uri="{FF2B5EF4-FFF2-40B4-BE49-F238E27FC236}">
                <a16:creationId xmlns:a16="http://schemas.microsoft.com/office/drawing/2014/main" id="{47FADFE4-8E2E-33DB-A192-4AB732DFD2A9}"/>
              </a:ext>
            </a:extLst>
          </p:cNvPr>
          <p:cNvSpPr txBox="1">
            <a:spLocks/>
          </p:cNvSpPr>
          <p:nvPr/>
        </p:nvSpPr>
        <p:spPr>
          <a:xfrm>
            <a:off x="720000" y="5976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3867795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F0DE5-C3C3-28C3-5CC3-B2860D7E4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449726D4-27D5-918A-1C4C-A586EAD0F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Euratom </a:t>
            </a:r>
            <a:r>
              <a:rPr lang="cs-CZ" dirty="0" err="1"/>
              <a:t>for</a:t>
            </a:r>
            <a:r>
              <a:rPr lang="cs-CZ" dirty="0"/>
              <a:t> Research and </a:t>
            </a:r>
            <a:r>
              <a:rPr lang="cs-CZ" dirty="0" err="1"/>
              <a:t>Training</a:t>
            </a:r>
            <a:endParaRPr 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ECD7E7E-8F92-F58D-4E86-CE42CCFF0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err="1"/>
              <a:t>Complementary</a:t>
            </a:r>
            <a:r>
              <a:rPr lang="cs-CZ" dirty="0"/>
              <a:t> programme to Horizon </a:t>
            </a:r>
            <a:r>
              <a:rPr lang="cs-CZ" dirty="0" err="1"/>
              <a:t>Europe</a:t>
            </a:r>
            <a:endParaRPr lang="cs-CZ" dirty="0"/>
          </a:p>
          <a:p>
            <a:r>
              <a:rPr lang="cs-CZ" dirty="0"/>
              <a:t>Support </a:t>
            </a:r>
            <a:r>
              <a:rPr lang="cs-CZ" dirty="0" err="1"/>
              <a:t>of</a:t>
            </a:r>
            <a:r>
              <a:rPr lang="cs-CZ" dirty="0"/>
              <a:t> R&amp;D </a:t>
            </a:r>
            <a:r>
              <a:rPr lang="cs-CZ" dirty="0" err="1"/>
              <a:t>activities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nuclear</a:t>
            </a:r>
            <a:r>
              <a:rPr lang="cs-CZ" dirty="0"/>
              <a:t> </a:t>
            </a:r>
            <a:r>
              <a:rPr lang="cs-CZ" dirty="0" err="1"/>
              <a:t>field</a:t>
            </a:r>
            <a:endParaRPr lang="cs-CZ" dirty="0"/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To f</a:t>
            </a:r>
            <a:r>
              <a:rPr lang="en-US" dirty="0" err="1"/>
              <a:t>oster</a:t>
            </a:r>
            <a:r>
              <a:rPr lang="en-US" dirty="0"/>
              <a:t> the development of fusion energy as a future source for electricity production,  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To </a:t>
            </a:r>
            <a:r>
              <a:rPr lang="en-US" dirty="0"/>
              <a:t>improve nuclear safety, security, safeguards, radiation protection, waste management and decommissioning - for power and non-power applications of nuclear technologies,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To </a:t>
            </a:r>
            <a:r>
              <a:rPr lang="en-US" dirty="0"/>
              <a:t>further develop expertise and competence in the nuclear field within the EU,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To </a:t>
            </a:r>
            <a:r>
              <a:rPr lang="en-US" dirty="0"/>
              <a:t>support the policy of the EU and its members on continuous improvement of nuclear safety, safeguards and security.</a:t>
            </a:r>
          </a:p>
          <a:p>
            <a:r>
              <a:rPr lang="en-US" dirty="0"/>
              <a:t>€222 million for indirect actions in fusion research and development</a:t>
            </a:r>
          </a:p>
          <a:p>
            <a:r>
              <a:rPr lang="en-US" dirty="0"/>
              <a:t>€108 million for indirect actions in nuclear fission, safety and radiation protection</a:t>
            </a:r>
          </a:p>
          <a:p>
            <a:endParaRPr lang="cs-CZ" dirty="0"/>
          </a:p>
        </p:txBody>
      </p:sp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1F32F497-9A44-1BD5-B57C-0B0A10E58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574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52A59-6565-CEB5-55B6-B7191F477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B876A4B7-7A96-66C2-DE0E-6E864F1F4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A </a:t>
            </a:r>
            <a:r>
              <a:rPr lang="cs-CZ" dirty="0" err="1"/>
              <a:t>view</a:t>
            </a:r>
            <a:r>
              <a:rPr lang="cs-CZ" dirty="0"/>
              <a:t> forward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950B6D65-893D-B674-78EA-7C4C96E29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FP 10 </a:t>
            </a:r>
            <a:r>
              <a:rPr lang="cs-CZ" dirty="0" err="1"/>
              <a:t>legislative</a:t>
            </a:r>
            <a:r>
              <a:rPr lang="cs-CZ" dirty="0"/>
              <a:t> </a:t>
            </a:r>
            <a:r>
              <a:rPr lang="cs-CZ" dirty="0" err="1"/>
              <a:t>proposals</a:t>
            </a:r>
            <a:r>
              <a:rPr lang="cs-CZ" dirty="0"/>
              <a:t> </a:t>
            </a:r>
            <a:r>
              <a:rPr lang="cs-CZ" dirty="0" err="1"/>
              <a:t>introduced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Commission</a:t>
            </a:r>
            <a:r>
              <a:rPr lang="cs-CZ" dirty="0"/>
              <a:t> in July 2025</a:t>
            </a:r>
          </a:p>
          <a:p>
            <a:r>
              <a:rPr lang="cs-CZ" dirty="0" err="1"/>
              <a:t>Currently</a:t>
            </a:r>
            <a:r>
              <a:rPr lang="cs-CZ" dirty="0"/>
              <a:t> </a:t>
            </a:r>
            <a:r>
              <a:rPr lang="cs-CZ" dirty="0" err="1"/>
              <a:t>negotiations</a:t>
            </a:r>
            <a:r>
              <a:rPr lang="cs-CZ" dirty="0"/>
              <a:t> </a:t>
            </a:r>
            <a:r>
              <a:rPr lang="cs-CZ" dirty="0" err="1"/>
              <a:t>underway</a:t>
            </a:r>
            <a:r>
              <a:rPr lang="cs-CZ" dirty="0"/>
              <a:t> in </a:t>
            </a:r>
            <a:r>
              <a:rPr lang="cs-CZ" dirty="0" err="1"/>
              <a:t>both</a:t>
            </a:r>
            <a:r>
              <a:rPr lang="cs-CZ" dirty="0"/>
              <a:t> </a:t>
            </a:r>
            <a:r>
              <a:rPr lang="cs-CZ" dirty="0" err="1"/>
              <a:t>Council</a:t>
            </a:r>
            <a:r>
              <a:rPr lang="cs-CZ" dirty="0"/>
              <a:t> and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Parliament</a:t>
            </a:r>
            <a:endParaRPr lang="cs-CZ" dirty="0"/>
          </a:p>
          <a:p>
            <a:r>
              <a:rPr lang="cs-CZ" dirty="0"/>
              <a:t>4-pillar </a:t>
            </a:r>
            <a:r>
              <a:rPr lang="cs-CZ" dirty="0" err="1"/>
              <a:t>structure</a:t>
            </a:r>
            <a:r>
              <a:rPr lang="cs-CZ" dirty="0"/>
              <a:t>, </a:t>
            </a:r>
            <a:r>
              <a:rPr lang="cs-CZ" dirty="0" err="1"/>
              <a:t>evolutionary</a:t>
            </a:r>
            <a:r>
              <a:rPr lang="cs-CZ" dirty="0"/>
              <a:t> </a:t>
            </a:r>
            <a:r>
              <a:rPr lang="cs-CZ" dirty="0" err="1"/>
              <a:t>approach</a:t>
            </a:r>
            <a:endParaRPr lang="cs-CZ" dirty="0"/>
          </a:p>
          <a:p>
            <a:r>
              <a:rPr lang="cs-CZ" dirty="0" err="1"/>
              <a:t>Legal</a:t>
            </a:r>
            <a:r>
              <a:rPr lang="cs-CZ" dirty="0"/>
              <a:t> </a:t>
            </a:r>
            <a:r>
              <a:rPr lang="cs-CZ" dirty="0" err="1"/>
              <a:t>texts</a:t>
            </a:r>
            <a:r>
              <a:rPr lang="cs-CZ" dirty="0"/>
              <a:t> </a:t>
            </a:r>
            <a:r>
              <a:rPr lang="cs-CZ" dirty="0" err="1"/>
              <a:t>rather</a:t>
            </a:r>
            <a:r>
              <a:rPr lang="cs-CZ" dirty="0"/>
              <a:t> </a:t>
            </a:r>
            <a:r>
              <a:rPr lang="cs-CZ" dirty="0" err="1"/>
              <a:t>short</a:t>
            </a:r>
            <a:r>
              <a:rPr lang="cs-CZ" dirty="0"/>
              <a:t> and </a:t>
            </a:r>
            <a:r>
              <a:rPr lang="cs-CZ" dirty="0" err="1"/>
              <a:t>general</a:t>
            </a:r>
            <a:r>
              <a:rPr lang="cs-CZ" dirty="0"/>
              <a:t> in </a:t>
            </a:r>
            <a:r>
              <a:rPr lang="cs-CZ" dirty="0" err="1"/>
              <a:t>nature</a:t>
            </a:r>
            <a:endParaRPr lang="cs-CZ" dirty="0"/>
          </a:p>
          <a:p>
            <a:r>
              <a:rPr lang="cs-CZ" dirty="0" err="1"/>
              <a:t>Strong</a:t>
            </a:r>
            <a:r>
              <a:rPr lang="cs-CZ" dirty="0"/>
              <a:t> </a:t>
            </a:r>
            <a:r>
              <a:rPr lang="cs-CZ" dirty="0" err="1"/>
              <a:t>synergies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competitiveness</a:t>
            </a:r>
            <a:r>
              <a:rPr lang="cs-CZ" dirty="0"/>
              <a:t> </a:t>
            </a:r>
            <a:r>
              <a:rPr lang="cs-CZ" dirty="0" err="1"/>
              <a:t>fund</a:t>
            </a:r>
            <a:r>
              <a:rPr lang="cs-CZ" dirty="0"/>
              <a:t> (ECF) </a:t>
            </a:r>
            <a:r>
              <a:rPr lang="cs-CZ" dirty="0" err="1"/>
              <a:t>foreseen</a:t>
            </a:r>
            <a:endParaRPr lang="cs-CZ" dirty="0"/>
          </a:p>
          <a:p>
            <a:r>
              <a:rPr lang="cs-CZ" dirty="0"/>
              <a:t>Start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programme </a:t>
            </a:r>
            <a:r>
              <a:rPr lang="cs-CZ" dirty="0" err="1"/>
              <a:t>envisaged</a:t>
            </a:r>
            <a:r>
              <a:rPr lang="cs-CZ" dirty="0"/>
              <a:t> in 2028</a:t>
            </a:r>
          </a:p>
        </p:txBody>
      </p:sp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CD0511F2-B844-290D-1D5D-F5BCBBA77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8173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3E60A-9752-1EC4-E999-A9CB591B2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199A6E-CCB0-FF7A-352F-767BF93E8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116183"/>
            <a:ext cx="5400000" cy="1916866"/>
          </a:xfrm>
        </p:spPr>
        <p:txBody>
          <a:bodyPr/>
          <a:lstStyle/>
          <a:p>
            <a:r>
              <a:rPr lang="cs-CZ" dirty="0" err="1"/>
              <a:t>Thank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attention</a:t>
            </a:r>
            <a:r>
              <a:rPr lang="cs-CZ" dirty="0"/>
              <a:t>!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C0B9B68E-35D5-30A7-7E39-DDBA219CF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0000" y="4245429"/>
            <a:ext cx="5400000" cy="1968940"/>
          </a:xfrm>
        </p:spPr>
        <p:txBody>
          <a:bodyPr>
            <a:normAutofit/>
          </a:bodyPr>
          <a:lstStyle/>
          <a:p>
            <a:r>
              <a:rPr lang="cs-CZ" dirty="0"/>
              <a:t>Michal Vávra</a:t>
            </a:r>
          </a:p>
          <a:p>
            <a:r>
              <a:rPr lang="cs-CZ" dirty="0">
                <a:hlinkClick r:id="rId2"/>
              </a:rPr>
              <a:t>Michal.Vavra@msmt.gov.cz</a:t>
            </a:r>
            <a:endParaRPr lang="cs-CZ" dirty="0"/>
          </a:p>
          <a:p>
            <a:r>
              <a:rPr lang="cs-CZ" dirty="0"/>
              <a:t>Tel. +420 773 793 439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8519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539C9E56-F17E-F0DE-3ACC-6B44078753E3}"/>
              </a:ext>
            </a:extLst>
          </p:cNvPr>
          <p:cNvSpPr txBox="1">
            <a:spLocks/>
          </p:cNvSpPr>
          <p:nvPr/>
        </p:nvSpPr>
        <p:spPr>
          <a:xfrm>
            <a:off x="501396" y="238125"/>
            <a:ext cx="11394948" cy="920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AU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0BE41B6A-A5FE-C9C2-A870-65AC60D64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10800000" cy="1070756"/>
          </a:xfrm>
        </p:spPr>
        <p:txBody>
          <a:bodyPr/>
          <a:lstStyle/>
          <a:p>
            <a:r>
              <a:rPr lang="cs-CZ" dirty="0"/>
              <a:t>Aim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presentation</a:t>
            </a:r>
            <a:endParaRPr lang="cs-CZ" dirty="0"/>
          </a:p>
        </p:txBody>
      </p:sp>
      <p:sp>
        <p:nvSpPr>
          <p:cNvPr id="5" name="Zástupný symbol pro obsah 6">
            <a:extLst>
              <a:ext uri="{FF2B5EF4-FFF2-40B4-BE49-F238E27FC236}">
                <a16:creationId xmlns:a16="http://schemas.microsoft.com/office/drawing/2014/main" id="{5AC4B5F6-FF28-9732-D04C-97DF45F2F5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49186" y="1825625"/>
            <a:ext cx="9834813" cy="4351338"/>
          </a:xfrm>
        </p:spPr>
        <p:txBody>
          <a:bodyPr>
            <a:normAutofit/>
          </a:bodyPr>
          <a:lstStyle/>
          <a:p>
            <a:r>
              <a:rPr lang="cs-CZ" dirty="0"/>
              <a:t>To </a:t>
            </a:r>
            <a:r>
              <a:rPr lang="cs-CZ" dirty="0" err="1"/>
              <a:t>provide</a:t>
            </a:r>
            <a:r>
              <a:rPr lang="cs-CZ" dirty="0"/>
              <a:t> a basic </a:t>
            </a:r>
            <a:r>
              <a:rPr lang="cs-CZ" dirty="0" err="1"/>
              <a:t>overview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Horizon </a:t>
            </a:r>
            <a:r>
              <a:rPr lang="cs-CZ" dirty="0" err="1"/>
              <a:t>Europe</a:t>
            </a:r>
            <a:r>
              <a:rPr lang="cs-CZ" dirty="0"/>
              <a:t> Framework Programme, </a:t>
            </a:r>
            <a:r>
              <a:rPr lang="cs-CZ" dirty="0" err="1"/>
              <a:t>its</a:t>
            </a:r>
            <a:r>
              <a:rPr lang="cs-CZ" dirty="0"/>
              <a:t> </a:t>
            </a:r>
            <a:r>
              <a:rPr lang="cs-CZ" dirty="0" err="1"/>
              <a:t>structure</a:t>
            </a:r>
            <a:r>
              <a:rPr lang="cs-CZ" dirty="0"/>
              <a:t> and </a:t>
            </a:r>
            <a:r>
              <a:rPr lang="cs-CZ" dirty="0" err="1"/>
              <a:t>main</a:t>
            </a:r>
            <a:r>
              <a:rPr lang="cs-CZ" dirty="0"/>
              <a:t> </a:t>
            </a:r>
            <a:r>
              <a:rPr lang="cs-CZ" dirty="0" err="1"/>
              <a:t>instruments</a:t>
            </a:r>
            <a:endParaRPr lang="cs-CZ" dirty="0"/>
          </a:p>
          <a:p>
            <a:r>
              <a:rPr lang="cs-CZ" dirty="0"/>
              <a:t>To </a:t>
            </a:r>
            <a:r>
              <a:rPr lang="cs-CZ" dirty="0" err="1"/>
              <a:t>trigger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to </a:t>
            </a:r>
            <a:r>
              <a:rPr lang="cs-CZ" dirty="0" err="1"/>
              <a:t>think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</a:t>
            </a:r>
            <a:r>
              <a:rPr lang="cs-CZ" dirty="0" err="1"/>
              <a:t>areas</a:t>
            </a:r>
            <a:r>
              <a:rPr lang="cs-CZ" dirty="0"/>
              <a:t> and </a:t>
            </a:r>
            <a:r>
              <a:rPr lang="cs-CZ" dirty="0" err="1"/>
              <a:t>opportunities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cooperation</a:t>
            </a:r>
            <a:r>
              <a:rPr lang="cs-CZ" dirty="0"/>
              <a:t> and </a:t>
            </a:r>
            <a:r>
              <a:rPr lang="cs-CZ" dirty="0" err="1"/>
              <a:t>involvement</a:t>
            </a:r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91B074F-03E9-6588-C6EB-BF0ACE5B2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0036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Horizon </a:t>
            </a:r>
            <a:r>
              <a:rPr lang="cs-CZ" dirty="0" err="1"/>
              <a:t>Europe</a:t>
            </a:r>
            <a:r>
              <a:rPr lang="cs-CZ" dirty="0"/>
              <a:t> Framework Programme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9th EU Framework Programme </a:t>
            </a:r>
            <a:r>
              <a:rPr lang="cs-CZ" dirty="0" err="1"/>
              <a:t>for</a:t>
            </a:r>
            <a:r>
              <a:rPr lang="cs-CZ" dirty="0"/>
              <a:t> Research and Innovation</a:t>
            </a:r>
          </a:p>
          <a:p>
            <a:r>
              <a:rPr lang="cs-CZ" dirty="0" err="1"/>
              <a:t>Implemented</a:t>
            </a:r>
            <a:r>
              <a:rPr lang="cs-CZ" dirty="0"/>
              <a:t> in 2021 – 2027</a:t>
            </a:r>
          </a:p>
          <a:p>
            <a:r>
              <a:rPr lang="cs-CZ" dirty="0"/>
              <a:t>Budget 93,5 bil. EUR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To support </a:t>
            </a:r>
            <a:r>
              <a:rPr lang="cs-CZ" dirty="0" err="1"/>
              <a:t>EU‘s</a:t>
            </a:r>
            <a:r>
              <a:rPr lang="cs-CZ" dirty="0"/>
              <a:t> </a:t>
            </a:r>
            <a:r>
              <a:rPr lang="cs-CZ" dirty="0" err="1"/>
              <a:t>scientific</a:t>
            </a:r>
            <a:r>
              <a:rPr lang="cs-CZ" dirty="0"/>
              <a:t> and </a:t>
            </a:r>
            <a:r>
              <a:rPr lang="cs-CZ" dirty="0" err="1"/>
              <a:t>technological</a:t>
            </a:r>
            <a:r>
              <a:rPr lang="cs-CZ" dirty="0"/>
              <a:t> excellence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To </a:t>
            </a:r>
            <a:r>
              <a:rPr lang="cs-CZ" dirty="0" err="1"/>
              <a:t>address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priorities</a:t>
            </a:r>
            <a:r>
              <a:rPr lang="cs-CZ" dirty="0"/>
              <a:t> and grand </a:t>
            </a:r>
            <a:r>
              <a:rPr lang="cs-CZ" dirty="0" err="1"/>
              <a:t>societal</a:t>
            </a:r>
            <a:r>
              <a:rPr lang="cs-CZ" dirty="0"/>
              <a:t> </a:t>
            </a:r>
            <a:r>
              <a:rPr lang="cs-CZ" dirty="0" err="1"/>
              <a:t>challenges</a:t>
            </a:r>
            <a:r>
              <a:rPr lang="cs-CZ" dirty="0"/>
              <a:t>, </a:t>
            </a:r>
            <a:r>
              <a:rPr lang="cs-CZ" dirty="0" err="1"/>
              <a:t>thus</a:t>
            </a:r>
            <a:r>
              <a:rPr lang="cs-CZ" dirty="0"/>
              <a:t> </a:t>
            </a:r>
            <a:r>
              <a:rPr lang="cs-CZ" dirty="0" err="1"/>
              <a:t>contributing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competitiveness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To </a:t>
            </a:r>
            <a:r>
              <a:rPr lang="cs-CZ" dirty="0" err="1"/>
              <a:t>boost</a:t>
            </a:r>
            <a:r>
              <a:rPr lang="cs-CZ" dirty="0"/>
              <a:t> </a:t>
            </a:r>
            <a:r>
              <a:rPr lang="cs-CZ" dirty="0" err="1"/>
              <a:t>uptake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innovations</a:t>
            </a:r>
            <a:r>
              <a:rPr lang="cs-CZ" dirty="0"/>
              <a:t> in </a:t>
            </a:r>
            <a:r>
              <a:rPr lang="cs-CZ" dirty="0" err="1"/>
              <a:t>Europe</a:t>
            </a:r>
            <a:endParaRPr lang="cs-CZ" dirty="0"/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To </a:t>
            </a:r>
            <a:r>
              <a:rPr lang="cs-CZ" dirty="0" err="1"/>
              <a:t>strengthen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Research Area and support </a:t>
            </a:r>
            <a:r>
              <a:rPr lang="cs-CZ" dirty="0" err="1"/>
              <a:t>widening</a:t>
            </a:r>
            <a:r>
              <a:rPr lang="cs-CZ" dirty="0"/>
              <a:t> </a:t>
            </a:r>
            <a:r>
              <a:rPr lang="cs-CZ" dirty="0" err="1"/>
              <a:t>participation</a:t>
            </a:r>
            <a:endParaRPr lang="cs-CZ" dirty="0"/>
          </a:p>
          <a:p>
            <a:pPr marL="361950" indent="-342900"/>
            <a:r>
              <a:rPr lang="cs-CZ" dirty="0" err="1"/>
              <a:t>Complementary</a:t>
            </a:r>
            <a:r>
              <a:rPr lang="cs-CZ" dirty="0"/>
              <a:t> programme – Euratom </a:t>
            </a:r>
            <a:r>
              <a:rPr lang="cs-CZ" dirty="0" err="1"/>
              <a:t>for</a:t>
            </a:r>
            <a:r>
              <a:rPr lang="cs-CZ" dirty="0"/>
              <a:t> Research and </a:t>
            </a:r>
            <a:r>
              <a:rPr lang="cs-CZ" dirty="0" err="1"/>
              <a:t>Training</a:t>
            </a:r>
            <a:r>
              <a:rPr lang="cs-CZ" dirty="0"/>
              <a:t> Programme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017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E4B157-3B9B-69A5-715E-CC64AEE9D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10800000" cy="1070756"/>
          </a:xfrm>
        </p:spPr>
        <p:txBody>
          <a:bodyPr/>
          <a:lstStyle/>
          <a:p>
            <a:r>
              <a:rPr lang="cs-CZ" dirty="0"/>
              <a:t>Horizon </a:t>
            </a:r>
            <a:r>
              <a:rPr lang="cs-CZ" dirty="0" err="1"/>
              <a:t>Europe</a:t>
            </a:r>
            <a:r>
              <a:rPr lang="cs-CZ" dirty="0"/>
              <a:t> </a:t>
            </a:r>
            <a:r>
              <a:rPr lang="cs-CZ" dirty="0" err="1"/>
              <a:t>Structure</a:t>
            </a:r>
            <a:endParaRPr lang="cs-CZ" dirty="0"/>
          </a:p>
        </p:txBody>
      </p:sp>
      <p:sp>
        <p:nvSpPr>
          <p:cNvPr id="5" name="Zástupný symbol pro obsah 6">
            <a:extLst>
              <a:ext uri="{FF2B5EF4-FFF2-40B4-BE49-F238E27FC236}">
                <a16:creationId xmlns:a16="http://schemas.microsoft.com/office/drawing/2014/main" id="{5AC4B5F6-FF28-9732-D04C-97DF45F2F5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49186" y="1825625"/>
            <a:ext cx="983481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Nadpis 1</a:t>
            </a:r>
            <a:endParaRPr lang="en-AU" b="1" dirty="0">
              <a:solidFill>
                <a:schemeClr val="accent1"/>
              </a:solidFill>
            </a:endParaRPr>
          </a:p>
          <a:p>
            <a:pPr lvl="1"/>
            <a:r>
              <a:rPr lang="cs-CZ" dirty="0"/>
              <a:t>Odrážka</a:t>
            </a:r>
          </a:p>
          <a:p>
            <a:pPr lvl="1"/>
            <a:r>
              <a:rPr lang="cs-CZ" dirty="0"/>
              <a:t>Odrážka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AU" b="1" dirty="0" err="1">
                <a:solidFill>
                  <a:schemeClr val="accent1"/>
                </a:solidFill>
              </a:rPr>
              <a:t>Nadpis</a:t>
            </a:r>
            <a:r>
              <a:rPr lang="en-AU" b="1" dirty="0">
                <a:solidFill>
                  <a:schemeClr val="accent1"/>
                </a:solidFill>
              </a:rPr>
              <a:t> 2</a:t>
            </a:r>
          </a:p>
          <a:p>
            <a:pPr lvl="1"/>
            <a:r>
              <a:rPr lang="cs-CZ" dirty="0"/>
              <a:t>Odrážka</a:t>
            </a:r>
          </a:p>
          <a:p>
            <a:pPr lvl="1"/>
            <a:r>
              <a:rPr lang="cs-CZ" dirty="0"/>
              <a:t>Odrážka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AU" b="1" dirty="0" err="1">
                <a:solidFill>
                  <a:schemeClr val="accent1"/>
                </a:solidFill>
              </a:rPr>
              <a:t>Nadpis</a:t>
            </a:r>
            <a:r>
              <a:rPr lang="en-AU" b="1" dirty="0">
                <a:solidFill>
                  <a:schemeClr val="accent1"/>
                </a:solidFill>
              </a:rPr>
              <a:t> 3</a:t>
            </a:r>
          </a:p>
          <a:p>
            <a:pPr lvl="1"/>
            <a:r>
              <a:rPr lang="cs-CZ" dirty="0"/>
              <a:t>Odrážka</a:t>
            </a:r>
          </a:p>
          <a:p>
            <a:pPr lvl="1"/>
            <a:r>
              <a:rPr lang="cs-CZ" dirty="0"/>
              <a:t>Odrážka</a:t>
            </a:r>
          </a:p>
          <a:p>
            <a:pPr lvl="1"/>
            <a:endParaRPr lang="en-AU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0D2DFD-F201-DBDA-7106-8DCDFF951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4</a:t>
            </a:fld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D1728E8-CB09-FF19-8A1E-86F0C3EA0B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000" y="1064145"/>
            <a:ext cx="10270885" cy="554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72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A2725-655F-CFDA-738A-74EE505B6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BB5482AD-C26A-2CC2-4AE9-F1717717D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Pillar</a:t>
            </a:r>
            <a:r>
              <a:rPr lang="cs-CZ" dirty="0"/>
              <a:t> I – </a:t>
            </a:r>
            <a:r>
              <a:rPr lang="cs-CZ" dirty="0" err="1"/>
              <a:t>Excellent</a:t>
            </a:r>
            <a:r>
              <a:rPr lang="cs-CZ" dirty="0"/>
              <a:t> Science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8787E4AA-0427-8C95-9623-BF1CEC273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Excellence-</a:t>
            </a:r>
            <a:r>
              <a:rPr lang="cs-CZ" dirty="0" err="1"/>
              <a:t>driven</a:t>
            </a:r>
            <a:r>
              <a:rPr lang="cs-CZ" dirty="0"/>
              <a:t> </a:t>
            </a:r>
            <a:r>
              <a:rPr lang="cs-CZ" dirty="0" err="1"/>
              <a:t>bottom</a:t>
            </a:r>
            <a:r>
              <a:rPr lang="cs-CZ" dirty="0"/>
              <a:t>-up </a:t>
            </a:r>
            <a:r>
              <a:rPr lang="cs-CZ" dirty="0" err="1"/>
              <a:t>research</a:t>
            </a:r>
            <a:endParaRPr lang="cs-CZ" dirty="0"/>
          </a:p>
          <a:p>
            <a:r>
              <a:rPr lang="cs-CZ" dirty="0" err="1"/>
              <a:t>European</a:t>
            </a:r>
            <a:r>
              <a:rPr lang="cs-CZ" dirty="0"/>
              <a:t> Research </a:t>
            </a:r>
            <a:r>
              <a:rPr lang="cs-CZ" dirty="0" err="1"/>
              <a:t>Council</a:t>
            </a:r>
            <a:r>
              <a:rPr lang="cs-CZ" dirty="0"/>
              <a:t> (ERC)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Frontier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aiming</a:t>
            </a:r>
            <a:r>
              <a:rPr lang="cs-CZ" dirty="0"/>
              <a:t> at </a:t>
            </a:r>
            <a:r>
              <a:rPr lang="cs-CZ" dirty="0" err="1"/>
              <a:t>breakthrough</a:t>
            </a:r>
            <a:r>
              <a:rPr lang="cs-CZ" dirty="0"/>
              <a:t> </a:t>
            </a:r>
            <a:r>
              <a:rPr lang="cs-CZ" dirty="0" err="1"/>
              <a:t>discoveries</a:t>
            </a:r>
            <a:endParaRPr lang="cs-CZ" dirty="0"/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Topics</a:t>
            </a:r>
            <a:r>
              <a:rPr lang="cs-CZ" dirty="0"/>
              <a:t> </a:t>
            </a:r>
            <a:r>
              <a:rPr lang="cs-CZ" dirty="0" err="1"/>
              <a:t>decided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researchers</a:t>
            </a:r>
            <a:endParaRPr lang="cs-CZ" dirty="0"/>
          </a:p>
          <a:p>
            <a:r>
              <a:rPr lang="cs-CZ" dirty="0"/>
              <a:t>Marie </a:t>
            </a:r>
            <a:r>
              <a:rPr lang="cs-CZ" dirty="0" err="1"/>
              <a:t>Sklodowska</a:t>
            </a:r>
            <a:r>
              <a:rPr lang="cs-CZ" dirty="0"/>
              <a:t>-Curie </a:t>
            </a:r>
            <a:r>
              <a:rPr lang="cs-CZ" dirty="0" err="1"/>
              <a:t>Actions</a:t>
            </a:r>
            <a:r>
              <a:rPr lang="cs-CZ" dirty="0"/>
              <a:t> (MSCA)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Mobility </a:t>
            </a:r>
            <a:r>
              <a:rPr lang="cs-CZ" dirty="0" err="1"/>
              <a:t>schemes</a:t>
            </a:r>
            <a:r>
              <a:rPr lang="cs-CZ" dirty="0"/>
              <a:t>, </a:t>
            </a:r>
            <a:r>
              <a:rPr lang="cs-CZ" dirty="0" err="1"/>
              <a:t>incl</a:t>
            </a:r>
            <a:r>
              <a:rPr lang="cs-CZ" dirty="0"/>
              <a:t>. </a:t>
            </a:r>
            <a:r>
              <a:rPr lang="cs-CZ" dirty="0" err="1"/>
              <a:t>Intersectoral</a:t>
            </a:r>
            <a:r>
              <a:rPr lang="cs-CZ" dirty="0"/>
              <a:t> mobility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Brain </a:t>
            </a:r>
            <a:r>
              <a:rPr lang="cs-CZ" dirty="0" err="1"/>
              <a:t>circulation</a:t>
            </a:r>
            <a:endParaRPr lang="cs-CZ" dirty="0"/>
          </a:p>
          <a:p>
            <a:r>
              <a:rPr lang="cs-CZ" dirty="0"/>
              <a:t>Research </a:t>
            </a:r>
            <a:r>
              <a:rPr lang="cs-CZ" dirty="0" err="1"/>
              <a:t>infrastructures</a:t>
            </a:r>
            <a:endParaRPr lang="cs-CZ" dirty="0"/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State</a:t>
            </a:r>
            <a:r>
              <a:rPr lang="cs-CZ" dirty="0"/>
              <a:t>-</a:t>
            </a:r>
            <a:r>
              <a:rPr lang="cs-CZ" dirty="0" err="1"/>
              <a:t>of</a:t>
            </a:r>
            <a:r>
              <a:rPr lang="cs-CZ" dirty="0"/>
              <a:t>-</a:t>
            </a:r>
            <a:r>
              <a:rPr lang="cs-CZ" dirty="0" err="1"/>
              <a:t>the</a:t>
            </a:r>
            <a:r>
              <a:rPr lang="cs-CZ" dirty="0"/>
              <a:t>-art 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facilites</a:t>
            </a:r>
            <a:endParaRPr lang="cs-CZ" dirty="0"/>
          </a:p>
        </p:txBody>
      </p:sp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F5FDCFB5-5DAE-B957-941D-BEB37327E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5536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9F6C2-2350-AF81-5CE4-6DB4BC7EA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88586D34-40A5-E4FD-D951-7558A5071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Pillar</a:t>
            </a:r>
            <a:r>
              <a:rPr lang="cs-CZ" dirty="0"/>
              <a:t> II – </a:t>
            </a:r>
            <a:r>
              <a:rPr lang="cs-CZ" dirty="0" err="1"/>
              <a:t>Global</a:t>
            </a:r>
            <a:r>
              <a:rPr lang="cs-CZ" dirty="0"/>
              <a:t> </a:t>
            </a:r>
            <a:r>
              <a:rPr lang="cs-CZ" dirty="0" err="1"/>
              <a:t>challenges</a:t>
            </a:r>
            <a:r>
              <a:rPr lang="cs-CZ" dirty="0"/>
              <a:t> and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industrial</a:t>
            </a:r>
            <a:r>
              <a:rPr lang="cs-CZ" dirty="0"/>
              <a:t> </a:t>
            </a:r>
            <a:r>
              <a:rPr lang="cs-CZ" dirty="0" err="1"/>
              <a:t>competitiveness</a:t>
            </a:r>
            <a:endParaRPr 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343E2DE3-7F30-11E2-B31A-412784FBD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Top-</a:t>
            </a:r>
            <a:r>
              <a:rPr lang="cs-CZ" dirty="0" err="1"/>
              <a:t>down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aiming</a:t>
            </a:r>
            <a:r>
              <a:rPr lang="cs-CZ" dirty="0"/>
              <a:t> to </a:t>
            </a:r>
            <a:r>
              <a:rPr lang="cs-CZ" dirty="0" err="1"/>
              <a:t>solve</a:t>
            </a:r>
            <a:r>
              <a:rPr lang="cs-CZ" dirty="0"/>
              <a:t> </a:t>
            </a:r>
            <a:r>
              <a:rPr lang="cs-CZ" dirty="0" err="1"/>
              <a:t>pressing</a:t>
            </a:r>
            <a:r>
              <a:rPr lang="cs-CZ" dirty="0"/>
              <a:t> </a:t>
            </a:r>
            <a:r>
              <a:rPr lang="cs-CZ" dirty="0" err="1"/>
              <a:t>socioeconomic</a:t>
            </a:r>
            <a:r>
              <a:rPr lang="cs-CZ" dirty="0"/>
              <a:t> </a:t>
            </a:r>
            <a:r>
              <a:rPr lang="cs-CZ" dirty="0" err="1"/>
              <a:t>challenges</a:t>
            </a:r>
            <a:endParaRPr lang="cs-CZ" dirty="0"/>
          </a:p>
          <a:p>
            <a:r>
              <a:rPr lang="cs-CZ" dirty="0"/>
              <a:t>6 </a:t>
            </a:r>
            <a:r>
              <a:rPr lang="cs-CZ" dirty="0" err="1"/>
              <a:t>thematic</a:t>
            </a:r>
            <a:r>
              <a:rPr lang="cs-CZ" dirty="0"/>
              <a:t> </a:t>
            </a:r>
            <a:r>
              <a:rPr lang="cs-CZ" dirty="0" err="1"/>
              <a:t>clusters</a:t>
            </a:r>
            <a:endParaRPr lang="cs-CZ" dirty="0"/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Health</a:t>
            </a:r>
            <a:r>
              <a:rPr lang="cs-CZ" dirty="0"/>
              <a:t>; </a:t>
            </a:r>
            <a:r>
              <a:rPr lang="cs-CZ" dirty="0" err="1"/>
              <a:t>Culture</a:t>
            </a:r>
            <a:r>
              <a:rPr lang="cs-CZ" dirty="0"/>
              <a:t>, </a:t>
            </a:r>
            <a:r>
              <a:rPr lang="cs-CZ" dirty="0" err="1"/>
              <a:t>Creativity</a:t>
            </a:r>
            <a:r>
              <a:rPr lang="cs-CZ" dirty="0"/>
              <a:t> &amp; </a:t>
            </a:r>
            <a:r>
              <a:rPr lang="cs-CZ" dirty="0" err="1"/>
              <a:t>Inclusive</a:t>
            </a:r>
            <a:r>
              <a:rPr lang="cs-CZ" dirty="0"/>
              <a:t> Society; Civil </a:t>
            </a:r>
            <a:r>
              <a:rPr lang="cs-CZ" dirty="0" err="1"/>
              <a:t>Security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Society; Digital, </a:t>
            </a:r>
            <a:r>
              <a:rPr lang="cs-CZ" dirty="0" err="1"/>
              <a:t>Industry</a:t>
            </a:r>
            <a:r>
              <a:rPr lang="cs-CZ" dirty="0"/>
              <a:t> &amp; </a:t>
            </a:r>
            <a:r>
              <a:rPr lang="cs-CZ" dirty="0" err="1"/>
              <a:t>Space</a:t>
            </a:r>
            <a:r>
              <a:rPr lang="cs-CZ" dirty="0"/>
              <a:t>; </a:t>
            </a:r>
            <a:r>
              <a:rPr lang="cs-CZ" dirty="0" err="1"/>
              <a:t>Climate</a:t>
            </a:r>
            <a:r>
              <a:rPr lang="cs-CZ" dirty="0"/>
              <a:t>, </a:t>
            </a:r>
            <a:r>
              <a:rPr lang="cs-CZ" dirty="0" err="1"/>
              <a:t>Energy</a:t>
            </a:r>
            <a:r>
              <a:rPr lang="cs-CZ" dirty="0"/>
              <a:t> &amp; Mobility; Food, </a:t>
            </a:r>
            <a:r>
              <a:rPr lang="cs-CZ" dirty="0" err="1"/>
              <a:t>Bioeconomy</a:t>
            </a:r>
            <a:r>
              <a:rPr lang="cs-CZ" dirty="0"/>
              <a:t>, Natural </a:t>
            </a:r>
            <a:r>
              <a:rPr lang="cs-CZ" dirty="0" err="1"/>
              <a:t>Resources</a:t>
            </a:r>
            <a:r>
              <a:rPr lang="cs-CZ" dirty="0"/>
              <a:t>, </a:t>
            </a:r>
            <a:r>
              <a:rPr lang="cs-CZ" dirty="0" err="1"/>
              <a:t>Agriculture</a:t>
            </a:r>
            <a:r>
              <a:rPr lang="cs-CZ" dirty="0"/>
              <a:t> &amp; Environment</a:t>
            </a:r>
          </a:p>
          <a:p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partnerships</a:t>
            </a:r>
            <a:endParaRPr lang="cs-CZ" dirty="0"/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Around</a:t>
            </a:r>
            <a:r>
              <a:rPr lang="cs-CZ" dirty="0"/>
              <a:t> 50 </a:t>
            </a:r>
            <a:r>
              <a:rPr lang="cs-CZ" dirty="0" err="1"/>
              <a:t>partnerships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3 </a:t>
            </a:r>
            <a:r>
              <a:rPr lang="cs-CZ" dirty="0" err="1"/>
              <a:t>types</a:t>
            </a:r>
            <a:r>
              <a:rPr lang="cs-CZ" dirty="0"/>
              <a:t> </a:t>
            </a:r>
            <a:r>
              <a:rPr lang="cs-CZ" dirty="0" err="1"/>
              <a:t>across</a:t>
            </a:r>
            <a:r>
              <a:rPr lang="cs-CZ" dirty="0"/>
              <a:t>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thematic</a:t>
            </a:r>
            <a:r>
              <a:rPr lang="cs-CZ" dirty="0"/>
              <a:t> </a:t>
            </a:r>
            <a:r>
              <a:rPr lang="cs-CZ" dirty="0" err="1"/>
              <a:t>priorities</a:t>
            </a:r>
            <a:endParaRPr lang="cs-CZ" dirty="0"/>
          </a:p>
          <a:p>
            <a:r>
              <a:rPr lang="cs-CZ" dirty="0" err="1"/>
              <a:t>Missions</a:t>
            </a:r>
            <a:endParaRPr lang="cs-CZ" dirty="0"/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Adaptation</a:t>
            </a:r>
            <a:r>
              <a:rPr lang="cs-CZ" dirty="0"/>
              <a:t> to </a:t>
            </a:r>
            <a:r>
              <a:rPr lang="cs-CZ" dirty="0" err="1"/>
              <a:t>climate</a:t>
            </a:r>
            <a:r>
              <a:rPr lang="cs-CZ" dirty="0"/>
              <a:t> </a:t>
            </a:r>
            <a:r>
              <a:rPr lang="cs-CZ" dirty="0" err="1"/>
              <a:t>change</a:t>
            </a:r>
            <a:r>
              <a:rPr lang="cs-CZ" dirty="0"/>
              <a:t>; </a:t>
            </a:r>
            <a:r>
              <a:rPr lang="cs-CZ" dirty="0" err="1"/>
              <a:t>Climate</a:t>
            </a:r>
            <a:r>
              <a:rPr lang="cs-CZ" dirty="0"/>
              <a:t>; </a:t>
            </a:r>
            <a:r>
              <a:rPr lang="cs-CZ" dirty="0" err="1"/>
              <a:t>Climate-neutral</a:t>
            </a:r>
            <a:r>
              <a:rPr lang="cs-CZ" dirty="0"/>
              <a:t> and </a:t>
            </a:r>
            <a:r>
              <a:rPr lang="cs-CZ" dirty="0" err="1"/>
              <a:t>smart</a:t>
            </a:r>
            <a:r>
              <a:rPr lang="cs-CZ" dirty="0"/>
              <a:t> </a:t>
            </a:r>
            <a:r>
              <a:rPr lang="cs-CZ" dirty="0" err="1"/>
              <a:t>cities</a:t>
            </a:r>
            <a:r>
              <a:rPr lang="cs-CZ" dirty="0"/>
              <a:t>; A </a:t>
            </a:r>
            <a:r>
              <a:rPr lang="cs-CZ" dirty="0" err="1"/>
              <a:t>Soil</a:t>
            </a:r>
            <a:r>
              <a:rPr lang="cs-CZ" dirty="0"/>
              <a:t> </a:t>
            </a:r>
            <a:r>
              <a:rPr lang="cs-CZ" dirty="0" err="1"/>
              <a:t>Deal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; </a:t>
            </a:r>
            <a:r>
              <a:rPr lang="cs-CZ" dirty="0" err="1"/>
              <a:t>Restore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Oceans</a:t>
            </a:r>
            <a:r>
              <a:rPr lang="cs-CZ" dirty="0"/>
              <a:t> and </a:t>
            </a:r>
            <a:r>
              <a:rPr lang="cs-CZ" dirty="0" err="1"/>
              <a:t>Waters</a:t>
            </a:r>
            <a:endParaRPr lang="cs-CZ" dirty="0"/>
          </a:p>
        </p:txBody>
      </p:sp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70A69A44-8EAC-7693-C737-9BB06BC9F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0537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397CA-46E1-B4D6-C7BF-756B12012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6D2460BB-7CE7-D010-742A-0449C4C65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 anchor="t">
            <a:normAutofit/>
          </a:bodyPr>
          <a:lstStyle/>
          <a:p>
            <a:r>
              <a:rPr lang="cs-CZ" dirty="0" err="1"/>
              <a:t>Pillar</a:t>
            </a:r>
            <a:r>
              <a:rPr lang="cs-CZ" dirty="0"/>
              <a:t> II –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partnerships</a:t>
            </a: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58536A6-BA36-C5B1-5CC9-43D0B87064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16" t="17252" r="20937" b="9916"/>
          <a:stretch>
            <a:fillRect/>
          </a:stretch>
        </p:blipFill>
        <p:spPr>
          <a:xfrm>
            <a:off x="684000" y="1295012"/>
            <a:ext cx="10403100" cy="4787513"/>
          </a:xfrm>
          <a:prstGeom prst="rect">
            <a:avLst/>
          </a:prstGeom>
          <a:noFill/>
        </p:spPr>
      </p:pic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3938C7D1-BA6D-C85E-7E5D-4EB44AE3D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CF5A12E-3DFE-4C3E-9036-7893F29C52C1}" type="slidenum">
              <a:rPr lang="cs-CZ" smtClean="0"/>
              <a:pPr>
                <a:spcAft>
                  <a:spcPts val="600"/>
                </a:spcAft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080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F43F5-1747-425D-8956-68F5752D3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F4374609-B9A6-926B-C8CB-78FA03F1E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Pillar</a:t>
            </a:r>
            <a:r>
              <a:rPr lang="cs-CZ" dirty="0"/>
              <a:t> III – </a:t>
            </a:r>
            <a:r>
              <a:rPr lang="cs-CZ" dirty="0" err="1"/>
              <a:t>Innovative</a:t>
            </a:r>
            <a:r>
              <a:rPr lang="cs-CZ" dirty="0"/>
              <a:t> </a:t>
            </a:r>
            <a:r>
              <a:rPr lang="cs-CZ" dirty="0" err="1"/>
              <a:t>Europe</a:t>
            </a:r>
            <a:endParaRPr 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98EEA091-C157-25B1-A060-2704600A3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Focus on </a:t>
            </a:r>
            <a:r>
              <a:rPr lang="cs-CZ" dirty="0" err="1"/>
              <a:t>innovations</a:t>
            </a:r>
            <a:r>
              <a:rPr lang="cs-CZ" dirty="0"/>
              <a:t> and </a:t>
            </a:r>
            <a:r>
              <a:rPr lang="cs-CZ" dirty="0" err="1"/>
              <a:t>uptake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innovative</a:t>
            </a:r>
            <a:r>
              <a:rPr lang="cs-CZ" dirty="0"/>
              <a:t> </a:t>
            </a:r>
            <a:r>
              <a:rPr lang="cs-CZ" dirty="0" err="1"/>
              <a:t>solutions</a:t>
            </a:r>
            <a:r>
              <a:rPr lang="cs-CZ" dirty="0"/>
              <a:t> at </a:t>
            </a:r>
            <a:r>
              <a:rPr lang="cs-CZ" dirty="0" err="1"/>
              <a:t>the</a:t>
            </a:r>
            <a:r>
              <a:rPr lang="cs-CZ" dirty="0"/>
              <a:t> market</a:t>
            </a:r>
          </a:p>
          <a:p>
            <a:r>
              <a:rPr lang="cs-CZ" dirty="0" err="1"/>
              <a:t>European</a:t>
            </a:r>
            <a:r>
              <a:rPr lang="cs-CZ" dirty="0"/>
              <a:t> Innovation </a:t>
            </a:r>
            <a:r>
              <a:rPr lang="cs-CZ" dirty="0" err="1"/>
              <a:t>Council</a:t>
            </a:r>
            <a:r>
              <a:rPr lang="cs-CZ" dirty="0"/>
              <a:t> (EIC)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Support to </a:t>
            </a:r>
            <a:r>
              <a:rPr lang="cs-CZ" dirty="0" err="1"/>
              <a:t>breakthrough</a:t>
            </a:r>
            <a:r>
              <a:rPr lang="cs-CZ" dirty="0"/>
              <a:t> </a:t>
            </a:r>
            <a:r>
              <a:rPr lang="cs-CZ" dirty="0" err="1"/>
              <a:t>innovations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companies</a:t>
            </a:r>
            <a:endParaRPr lang="cs-CZ" dirty="0"/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Bottom</a:t>
            </a:r>
            <a:r>
              <a:rPr lang="cs-CZ" dirty="0"/>
              <a:t>-up </a:t>
            </a:r>
            <a:r>
              <a:rPr lang="cs-CZ" dirty="0" err="1"/>
              <a:t>approach</a:t>
            </a:r>
            <a:r>
              <a:rPr lang="cs-CZ" dirty="0"/>
              <a:t>,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topics</a:t>
            </a:r>
            <a:r>
              <a:rPr lang="cs-CZ" dirty="0"/>
              <a:t> </a:t>
            </a:r>
            <a:r>
              <a:rPr lang="cs-CZ" dirty="0" err="1"/>
              <a:t>defined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researchers</a:t>
            </a:r>
            <a:endParaRPr lang="cs-CZ" dirty="0"/>
          </a:p>
          <a:p>
            <a:r>
              <a:rPr lang="cs-CZ" dirty="0" err="1"/>
              <a:t>European</a:t>
            </a:r>
            <a:r>
              <a:rPr lang="cs-CZ" dirty="0"/>
              <a:t> Innovation </a:t>
            </a:r>
            <a:r>
              <a:rPr lang="cs-CZ" dirty="0" err="1"/>
              <a:t>Ecosystems</a:t>
            </a:r>
            <a:r>
              <a:rPr lang="cs-CZ" dirty="0"/>
              <a:t> (EIE)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Aimed</a:t>
            </a:r>
            <a:r>
              <a:rPr lang="cs-CZ" dirty="0"/>
              <a:t> at </a:t>
            </a:r>
            <a:r>
              <a:rPr lang="cs-CZ" dirty="0" err="1"/>
              <a:t>connecting</a:t>
            </a:r>
            <a:r>
              <a:rPr lang="cs-CZ" dirty="0"/>
              <a:t> </a:t>
            </a:r>
            <a:r>
              <a:rPr lang="cs-CZ" dirty="0" err="1"/>
              <a:t>regional</a:t>
            </a:r>
            <a:r>
              <a:rPr lang="cs-CZ" dirty="0"/>
              <a:t> and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funding</a:t>
            </a:r>
            <a:r>
              <a:rPr lang="cs-CZ" dirty="0"/>
              <a:t> </a:t>
            </a:r>
            <a:r>
              <a:rPr lang="cs-CZ" dirty="0" err="1"/>
              <a:t>providers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innovators</a:t>
            </a:r>
            <a:endParaRPr lang="cs-CZ" dirty="0"/>
          </a:p>
          <a:p>
            <a:r>
              <a:rPr lang="cs-CZ" dirty="0" err="1"/>
              <a:t>European</a:t>
            </a:r>
            <a:r>
              <a:rPr lang="cs-CZ" dirty="0"/>
              <a:t> Institute </a:t>
            </a:r>
            <a:r>
              <a:rPr lang="cs-CZ" dirty="0" err="1"/>
              <a:t>of</a:t>
            </a:r>
            <a:r>
              <a:rPr lang="cs-CZ" dirty="0"/>
              <a:t> Innovation and Technology (EIT)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Activities</a:t>
            </a:r>
            <a:r>
              <a:rPr lang="cs-CZ" dirty="0"/>
              <a:t> </a:t>
            </a:r>
            <a:r>
              <a:rPr lang="cs-CZ" dirty="0" err="1"/>
              <a:t>aiming</a:t>
            </a:r>
            <a:r>
              <a:rPr lang="cs-CZ" dirty="0"/>
              <a:t> at </a:t>
            </a:r>
            <a:r>
              <a:rPr lang="cs-CZ" dirty="0" err="1"/>
              <a:t>supporting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knowledge</a:t>
            </a:r>
            <a:r>
              <a:rPr lang="cs-CZ" dirty="0"/>
              <a:t> triangle – </a:t>
            </a:r>
            <a:r>
              <a:rPr lang="cs-CZ" dirty="0" err="1"/>
              <a:t>education</a:t>
            </a:r>
            <a:r>
              <a:rPr lang="cs-CZ" dirty="0"/>
              <a:t>, </a:t>
            </a:r>
            <a:r>
              <a:rPr lang="cs-CZ" dirty="0" err="1"/>
              <a:t>research</a:t>
            </a:r>
            <a:r>
              <a:rPr lang="cs-CZ" dirty="0"/>
              <a:t>, </a:t>
            </a:r>
            <a:r>
              <a:rPr lang="cs-CZ" dirty="0" err="1"/>
              <a:t>industry</a:t>
            </a:r>
            <a:endParaRPr lang="cs-CZ" dirty="0"/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Based</a:t>
            </a:r>
            <a:r>
              <a:rPr lang="cs-CZ" dirty="0"/>
              <a:t> on </a:t>
            </a:r>
            <a:r>
              <a:rPr lang="cs-CZ" dirty="0" err="1"/>
              <a:t>activities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thematically</a:t>
            </a:r>
            <a:r>
              <a:rPr lang="cs-CZ" dirty="0"/>
              <a:t> </a:t>
            </a:r>
            <a:r>
              <a:rPr lang="cs-CZ" dirty="0" err="1"/>
              <a:t>focused</a:t>
            </a:r>
            <a:r>
              <a:rPr lang="cs-CZ" dirty="0"/>
              <a:t> </a:t>
            </a:r>
            <a:r>
              <a:rPr lang="cs-CZ" dirty="0" err="1"/>
              <a:t>Knowledge</a:t>
            </a:r>
            <a:r>
              <a:rPr lang="cs-CZ" dirty="0"/>
              <a:t> and Innovation </a:t>
            </a:r>
            <a:r>
              <a:rPr lang="cs-CZ" dirty="0" err="1"/>
              <a:t>Communities</a:t>
            </a:r>
            <a:endParaRPr lang="cs-CZ" dirty="0"/>
          </a:p>
        </p:txBody>
      </p:sp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7B65F49-9548-5202-07CA-B33FB18DA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585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73053-6B23-3BB1-CE1C-2EAC579AE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F042BD03-E4A2-A54C-7009-782FE10C0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Widening</a:t>
            </a:r>
            <a:r>
              <a:rPr lang="cs-CZ" dirty="0"/>
              <a:t> </a:t>
            </a:r>
            <a:r>
              <a:rPr lang="cs-CZ" dirty="0" err="1"/>
              <a:t>Participation</a:t>
            </a:r>
            <a:r>
              <a:rPr lang="cs-CZ" dirty="0"/>
              <a:t> and </a:t>
            </a:r>
            <a:r>
              <a:rPr lang="cs-CZ" dirty="0" err="1"/>
              <a:t>Strengthening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Research Area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8DC15F3E-B3FD-AF2F-4AD8-6925728D2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Cross-cutting</a:t>
            </a:r>
            <a:r>
              <a:rPr lang="cs-CZ" dirty="0"/>
              <a:t> priority</a:t>
            </a:r>
          </a:p>
          <a:p>
            <a:r>
              <a:rPr lang="cs-CZ" dirty="0"/>
              <a:t>„ERA Part“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Activities</a:t>
            </a:r>
            <a:r>
              <a:rPr lang="cs-CZ" dirty="0"/>
              <a:t> on </a:t>
            </a:r>
            <a:r>
              <a:rPr lang="cs-CZ" dirty="0" err="1"/>
              <a:t>implementing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goals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Research Area</a:t>
            </a:r>
          </a:p>
          <a:p>
            <a:r>
              <a:rPr lang="cs-CZ" dirty="0"/>
              <a:t>„</a:t>
            </a:r>
            <a:r>
              <a:rPr lang="cs-CZ" dirty="0" err="1"/>
              <a:t>Widening</a:t>
            </a:r>
            <a:r>
              <a:rPr lang="cs-CZ" dirty="0"/>
              <a:t> Part“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Aiming</a:t>
            </a:r>
            <a:r>
              <a:rPr lang="cs-CZ" dirty="0"/>
              <a:t> at </a:t>
            </a:r>
            <a:r>
              <a:rPr lang="cs-CZ" dirty="0" err="1"/>
              <a:t>reducing</a:t>
            </a:r>
            <a:r>
              <a:rPr lang="cs-CZ" dirty="0"/>
              <a:t> </a:t>
            </a:r>
            <a:r>
              <a:rPr lang="cs-CZ" dirty="0" err="1"/>
              <a:t>disparities</a:t>
            </a:r>
            <a:r>
              <a:rPr lang="cs-CZ" dirty="0"/>
              <a:t> </a:t>
            </a:r>
            <a:r>
              <a:rPr lang="cs-CZ" dirty="0" err="1"/>
              <a:t>among</a:t>
            </a:r>
            <a:r>
              <a:rPr lang="cs-CZ" dirty="0"/>
              <a:t> EU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‘ performance in </a:t>
            </a:r>
            <a:r>
              <a:rPr lang="cs-CZ" dirty="0" err="1"/>
              <a:t>research</a:t>
            </a:r>
            <a:r>
              <a:rPr lang="cs-CZ" dirty="0"/>
              <a:t> and </a:t>
            </a:r>
            <a:r>
              <a:rPr lang="cs-CZ" dirty="0" err="1"/>
              <a:t>innovation</a:t>
            </a:r>
            <a:endParaRPr lang="cs-CZ" dirty="0"/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 err="1"/>
              <a:t>Capacity</a:t>
            </a:r>
            <a:r>
              <a:rPr lang="cs-CZ" dirty="0"/>
              <a:t> </a:t>
            </a:r>
            <a:r>
              <a:rPr lang="cs-CZ" dirty="0" err="1"/>
              <a:t>building</a:t>
            </a:r>
            <a:r>
              <a:rPr lang="cs-CZ" dirty="0"/>
              <a:t>, </a:t>
            </a:r>
            <a:r>
              <a:rPr lang="cs-CZ" dirty="0" err="1"/>
              <a:t>cooperation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excellent</a:t>
            </a:r>
            <a:r>
              <a:rPr lang="cs-CZ" dirty="0"/>
              <a:t> </a:t>
            </a:r>
            <a:r>
              <a:rPr lang="cs-CZ" dirty="0" err="1"/>
              <a:t>partners</a:t>
            </a:r>
            <a:r>
              <a:rPr lang="cs-CZ" dirty="0"/>
              <a:t>, </a:t>
            </a:r>
            <a:r>
              <a:rPr lang="cs-CZ" dirty="0" err="1"/>
              <a:t>institutional</a:t>
            </a:r>
            <a:r>
              <a:rPr lang="cs-CZ" dirty="0"/>
              <a:t> development, </a:t>
            </a:r>
            <a:r>
              <a:rPr lang="cs-CZ" dirty="0" err="1"/>
              <a:t>etc</a:t>
            </a:r>
            <a:r>
              <a:rPr lang="cs-CZ" dirty="0"/>
              <a:t>.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dirty="0"/>
              <a:t>BG, CY, CZ, EE, EL, LT, LV, MT, PL, PT, RO, SI, SK + </a:t>
            </a:r>
            <a:r>
              <a:rPr lang="cs-CZ" dirty="0" err="1"/>
              <a:t>some</a:t>
            </a:r>
            <a:r>
              <a:rPr lang="cs-CZ" dirty="0"/>
              <a:t> Horizon </a:t>
            </a:r>
            <a:r>
              <a:rPr lang="cs-CZ" dirty="0" err="1"/>
              <a:t>Europe</a:t>
            </a:r>
            <a:r>
              <a:rPr lang="cs-CZ" dirty="0"/>
              <a:t> </a:t>
            </a:r>
            <a:r>
              <a:rPr lang="cs-CZ" dirty="0" err="1"/>
              <a:t>Associated</a:t>
            </a:r>
            <a:r>
              <a:rPr lang="cs-CZ" dirty="0"/>
              <a:t> </a:t>
            </a:r>
            <a:r>
              <a:rPr lang="cs-CZ" dirty="0" err="1"/>
              <a:t>Countries</a:t>
            </a:r>
            <a:r>
              <a:rPr lang="cs-CZ" dirty="0"/>
              <a:t> (</a:t>
            </a:r>
            <a:r>
              <a:rPr lang="cs-CZ" dirty="0" err="1"/>
              <a:t>e.g</a:t>
            </a:r>
            <a:r>
              <a:rPr lang="cs-CZ" dirty="0"/>
              <a:t>. UA, MK and more </a:t>
            </a:r>
            <a:r>
              <a:rPr lang="cs-CZ" dirty="0" err="1"/>
              <a:t>others</a:t>
            </a:r>
            <a:r>
              <a:rPr lang="cs-CZ" dirty="0"/>
              <a:t>)</a:t>
            </a:r>
          </a:p>
        </p:txBody>
      </p:sp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7AE7C21D-5143-8335-1984-EEC2A2448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560869"/>
      </p:ext>
    </p:extLst>
  </p:cSld>
  <p:clrMapOvr>
    <a:masterClrMapping/>
  </p:clrMapOvr>
</p:sld>
</file>

<file path=ppt/theme/theme1.xml><?xml version="1.0" encoding="utf-8"?>
<a:theme xmlns:a="http://schemas.openxmlformats.org/drawingml/2006/main" name="JVS PPS Light">
  <a:themeElements>
    <a:clrScheme name="JVS UOSS 1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 MŠMT - anglická.pptx" id="{72BBD3D0-FAFD-4EE7-9E7F-DCE659809D16}" vid="{FE03A6D4-6641-40A8-9639-8522D8682A7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809be1-a23d-4fbb-ae41-e80da8be8c5c">
      <Terms xmlns="http://schemas.microsoft.com/office/infopath/2007/PartnerControls"/>
    </lcf76f155ced4ddcb4097134ff3c332f>
    <TaxCatchAll xmlns="a3eee480-9342-49fa-b34f-7827bba2877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5256AD02313B4B9D01908545C72405" ma:contentTypeVersion="15" ma:contentTypeDescription="Vytvoří nový dokument" ma:contentTypeScope="" ma:versionID="bb6007c9a435e8adc382901aa253a4a3">
  <xsd:schema xmlns:xsd="http://www.w3.org/2001/XMLSchema" xmlns:xs="http://www.w3.org/2001/XMLSchema" xmlns:p="http://schemas.microsoft.com/office/2006/metadata/properties" xmlns:ns2="79809be1-a23d-4fbb-ae41-e80da8be8c5c" xmlns:ns3="a3eee480-9342-49fa-b34f-7827bba28775" targetNamespace="http://schemas.microsoft.com/office/2006/metadata/properties" ma:root="true" ma:fieldsID="d3d239e3ab518c7be1966f33e93bc6c4" ns2:_="" ns3:_="">
    <xsd:import namespace="79809be1-a23d-4fbb-ae41-e80da8be8c5c"/>
    <xsd:import namespace="a3eee480-9342-49fa-b34f-7827bba28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09be1-a23d-4fbb-ae41-e80da8be8c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Značky obrázků" ma:readOnly="false" ma:fieldId="{5cf76f15-5ced-4ddc-b409-7134ff3c332f}" ma:taxonomyMulti="true" ma:sspId="d9e86051-c9c6-4c0f-b4d0-568baeb249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eee480-9342-49fa-b34f-7827bba28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ed08206-14e0-4a62-b128-b47464638893}" ma:internalName="TaxCatchAll" ma:showField="CatchAllData" ma:web="a3eee480-9342-49fa-b34f-7827bba28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19C120-5274-443A-93A6-139E5591E124}">
  <ds:schemaRefs>
    <ds:schemaRef ds:uri="http://schemas.microsoft.com/office/2006/metadata/properties"/>
    <ds:schemaRef ds:uri="http://schemas.microsoft.com/office/infopath/2007/PartnerControls"/>
    <ds:schemaRef ds:uri="bb50961a-01f8-4a31-97df-cc737852abde"/>
    <ds:schemaRef ds:uri="d6be7263-8cf3-404f-8f3a-9141da07474e"/>
    <ds:schemaRef ds:uri="aaabc790-61c3-4ed2-bf48-4fd4653df86f"/>
    <ds:schemaRef ds:uri="9230b3a5-857e-4604-8e9a-a3cafa8dc0df"/>
  </ds:schemaRefs>
</ds:datastoreItem>
</file>

<file path=customXml/itemProps2.xml><?xml version="1.0" encoding="utf-8"?>
<ds:datastoreItem xmlns:ds="http://schemas.openxmlformats.org/officeDocument/2006/customXml" ds:itemID="{41BCFFFF-7CE0-4F67-82AA-14E24D63CE3A}"/>
</file>

<file path=customXml/itemProps3.xml><?xml version="1.0" encoding="utf-8"?>
<ds:datastoreItem xmlns:ds="http://schemas.openxmlformats.org/officeDocument/2006/customXml" ds:itemID="{CC91B0F1-BDD1-486A-BD8F-8AC4E1CC69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MŠMT - anglická</Template>
  <TotalTime>9136</TotalTime>
  <Words>678</Words>
  <Application>Microsoft Office PowerPoint</Application>
  <PresentationFormat>Širokoúhlá obrazovka</PresentationFormat>
  <Paragraphs>97</Paragraphs>
  <Slides>12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Wingdings</vt:lpstr>
      <vt:lpstr>JVS PPS Light</vt:lpstr>
      <vt:lpstr>Horizon Europe EU Framework Programme for Research and Innovation</vt:lpstr>
      <vt:lpstr>Aim of the presentation</vt:lpstr>
      <vt:lpstr>Horizon Europe Framework Programme</vt:lpstr>
      <vt:lpstr>Horizon Europe Structure</vt:lpstr>
      <vt:lpstr>Pillar I – Excellent Science</vt:lpstr>
      <vt:lpstr>Pillar II – Global challenges and European industrial competitiveness</vt:lpstr>
      <vt:lpstr>Pillar II – European partnerships</vt:lpstr>
      <vt:lpstr>Pillar III – Innovative Europe</vt:lpstr>
      <vt:lpstr>Widening Participation and Strengthening European Research Area</vt:lpstr>
      <vt:lpstr>Euratom for Research and Training</vt:lpstr>
      <vt:lpstr>A view forward</vt:lpstr>
      <vt:lpstr>Thank you for your attention!</vt:lpstr>
    </vt:vector>
  </TitlesOfParts>
  <Manager/>
  <Company>MSMT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Vávra Michal</dc:creator>
  <cp:keywords/>
  <dc:description/>
  <cp:lastModifiedBy>Vávra Michal</cp:lastModifiedBy>
  <cp:revision>3</cp:revision>
  <cp:lastPrinted>2025-10-24T08:31:40Z</cp:lastPrinted>
  <dcterms:created xsi:type="dcterms:W3CDTF">2026-04-09T08:22:33Z</dcterms:created>
  <dcterms:modified xsi:type="dcterms:W3CDTF">2026-04-15T16:38:41Z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0x010100BE5256AD02313B4B9D01908545C72405</vt:lpwstr>
  </property>
  <property fmtid="{D5CDD505-2E9C-101B-9397-08002B2CF9AE}" pid="3" name="MediaServiceImageTags">
    <vt:lpwstr/>
  </property>
  <property fmtid="{D5CDD505-2E9C-101B-9397-08002B2CF9AE}" pid="4" name="MSIP_Label_b3564849-fbfc-4795-ad59-055bb350645f_Enabled">
    <vt:lpwstr>true</vt:lpwstr>
  </property>
  <property fmtid="{D5CDD505-2E9C-101B-9397-08002B2CF9AE}" pid="5" name="MSIP_Label_b3564849-fbfc-4795-ad59-055bb350645f_SetDate">
    <vt:lpwstr>2025-11-05T08:47:26Z</vt:lpwstr>
  </property>
  <property fmtid="{D5CDD505-2E9C-101B-9397-08002B2CF9AE}" pid="6" name="MSIP_Label_b3564849-fbfc-4795-ad59-055bb350645f_Method">
    <vt:lpwstr>Standard</vt:lpwstr>
  </property>
  <property fmtid="{D5CDD505-2E9C-101B-9397-08002B2CF9AE}" pid="7" name="MSIP_Label_b3564849-fbfc-4795-ad59-055bb350645f_Name">
    <vt:lpwstr>M102S01</vt:lpwstr>
  </property>
  <property fmtid="{D5CDD505-2E9C-101B-9397-08002B2CF9AE}" pid="8" name="MSIP_Label_b3564849-fbfc-4795-ad59-055bb350645f_SiteId">
    <vt:lpwstr>65154e19-ce31-44e2-97af-2480f4c17f95</vt:lpwstr>
  </property>
  <property fmtid="{D5CDD505-2E9C-101B-9397-08002B2CF9AE}" pid="9" name="MSIP_Label_b3564849-fbfc-4795-ad59-055bb350645f_ActionId">
    <vt:lpwstr>a46c3e65-4ee5-4762-a82b-3d1c88712a7f</vt:lpwstr>
  </property>
  <property fmtid="{D5CDD505-2E9C-101B-9397-08002B2CF9AE}" pid="10" name="MSIP_Label_b3564849-fbfc-4795-ad59-055bb350645f_ContentBits">
    <vt:lpwstr>0</vt:lpwstr>
  </property>
  <property fmtid="{D5CDD505-2E9C-101B-9397-08002B2CF9AE}" pid="11" name="MSIP_Label_b3564849-fbfc-4795-ad59-055bb350645f_Tag">
    <vt:lpwstr>10, 3, 0, 1</vt:lpwstr>
  </property>
  <property fmtid="{D5CDD505-2E9C-101B-9397-08002B2CF9AE}" pid="12" name="Gestor">
    <vt:lpwstr/>
  </property>
</Properties>
</file>