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71" r:id="rId5"/>
    <p:sldId id="280" r:id="rId6"/>
    <p:sldId id="368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56" r:id="rId15"/>
    <p:sldId id="353" r:id="rId16"/>
    <p:sldId id="372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58" r:id="rId25"/>
    <p:sldId id="355" r:id="rId26"/>
    <p:sldId id="347" r:id="rId27"/>
    <p:sldId id="348" r:id="rId28"/>
    <p:sldId id="354" r:id="rId29"/>
    <p:sldId id="349" r:id="rId30"/>
    <p:sldId id="350" r:id="rId31"/>
    <p:sldId id="351" r:id="rId32"/>
    <p:sldId id="352" r:id="rId33"/>
    <p:sldId id="359" r:id="rId34"/>
    <p:sldId id="357" r:id="rId35"/>
  </p:sldIdLst>
  <p:sldSz cx="8642350" cy="4860925"/>
  <p:notesSz cx="6743700" cy="98933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31800" indent="254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863600" indent="508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295400" indent="762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727200" indent="1016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">
          <p15:clr>
            <a:srgbClr val="A4A3A4"/>
          </p15:clr>
        </p15:guide>
        <p15:guide id="2" orient="horz" pos="2960">
          <p15:clr>
            <a:srgbClr val="A4A3A4"/>
          </p15:clr>
        </p15:guide>
        <p15:guide id="3" orient="horz" pos="584">
          <p15:clr>
            <a:srgbClr val="A4A3A4"/>
          </p15:clr>
        </p15:guide>
        <p15:guide id="4" orient="horz" pos="1947">
          <p15:clr>
            <a:srgbClr val="A4A3A4"/>
          </p15:clr>
        </p15:guide>
        <p15:guide id="5" orient="horz" pos="1157">
          <p15:clr>
            <a:srgbClr val="A4A3A4"/>
          </p15:clr>
        </p15:guide>
        <p15:guide id="6" orient="horz" pos="2240">
          <p15:clr>
            <a:srgbClr val="A4A3A4"/>
          </p15:clr>
        </p15:guide>
        <p15:guide id="7" orient="horz" pos="1383">
          <p15:clr>
            <a:srgbClr val="A4A3A4"/>
          </p15:clr>
        </p15:guide>
        <p15:guide id="8" pos="5220">
          <p15:clr>
            <a:srgbClr val="A4A3A4"/>
          </p15:clr>
        </p15:guide>
        <p15:guide id="9" pos="2723">
          <p15:clr>
            <a:srgbClr val="A4A3A4"/>
          </p15:clr>
        </p15:guide>
        <p15:guide id="10" pos="2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20780F-30B0-3FF9-DD92-E9E3E3319420}" name="Kaskova Lucie" initials="KL" userId="S::luka3334@upce.cz::61ba1fb8-8446-4925-9b3a-7e0ad8778ed9" providerId="AD"/>
  <p188:author id="{278EBBC3-362A-786D-A3AB-C64568063031}" name="Bostikova Hana" initials="BH" userId="S::habo3061@upce.cz::50bb0ca2-bbe8-4605-b332-6a7e76cef0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ECFF"/>
    <a:srgbClr val="339933"/>
    <a:srgbClr val="DD137B"/>
    <a:srgbClr val="FF66CC"/>
    <a:srgbClr val="FFFF00"/>
    <a:srgbClr val="EEB002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420" y="72"/>
      </p:cViewPr>
      <p:guideLst>
        <p:guide orient="horz" pos="302"/>
        <p:guide orient="horz" pos="2960"/>
        <p:guide orient="horz" pos="584"/>
        <p:guide orient="horz" pos="1947"/>
        <p:guide orient="horz" pos="1157"/>
        <p:guide orient="horz" pos="2240"/>
        <p:guide orient="horz" pos="1383"/>
        <p:guide pos="5220"/>
        <p:guide pos="2723"/>
        <p:guide pos="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C10772B-1D13-BC9F-541D-D73ED9C465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t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9ECB414-8E5C-B01E-F491-2A9F98BFADA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t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B4AA23A8-BEDE-5257-6536-95AE93435B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9588"/>
            <a:ext cx="2922588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b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C3E6089-D50B-FEDD-BB96-A6D0EEA09DC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99588"/>
            <a:ext cx="2922587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 smtClean="0"/>
            </a:lvl1pPr>
          </a:lstStyle>
          <a:p>
            <a:pPr>
              <a:defRPr/>
            </a:pPr>
            <a:fld id="{3713F18F-647C-40EE-84C9-D44A1B0421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BAB1834-34C3-7303-EF5C-EAD7875FDB8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566473B-6AF0-48CE-032F-0D4C28015FB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E62A256-93EE-B45D-0C74-B0A8BAB68B5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3" y="741363"/>
            <a:ext cx="6594475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AD512E7A-C6A2-7904-DCC5-7A24DB68A6F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700588"/>
            <a:ext cx="5394325" cy="44513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B6FDB952-C9FD-075E-21E7-81F4A75D0B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6413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58A1BB9-8BF5-F0BA-678F-D45D218037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96413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A04270D-4FE1-4A2D-8216-9C87B894D5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31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63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295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2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160041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8178" y="1510039"/>
            <a:ext cx="7345998" cy="104194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6353" y="2754525"/>
            <a:ext cx="6049645" cy="1242237"/>
          </a:xfrm>
        </p:spPr>
        <p:txBody>
          <a:bodyPr/>
          <a:lstStyle>
            <a:lvl1pPr marL="0" indent="0" algn="ctr">
              <a:buNone/>
              <a:defRPr/>
            </a:lvl1pPr>
            <a:lvl2pPr marL="432094" indent="0" algn="ctr">
              <a:buNone/>
              <a:defRPr/>
            </a:lvl2pPr>
            <a:lvl3pPr marL="864190" indent="0" algn="ctr">
              <a:buNone/>
              <a:defRPr/>
            </a:lvl3pPr>
            <a:lvl4pPr marL="1296284" indent="0" algn="ctr">
              <a:buNone/>
              <a:defRPr/>
            </a:lvl4pPr>
            <a:lvl5pPr marL="1728379" indent="0" algn="ctr">
              <a:buNone/>
              <a:defRPr/>
            </a:lvl5pPr>
            <a:lvl6pPr marL="2160473" indent="0" algn="ctr">
              <a:buNone/>
              <a:defRPr/>
            </a:lvl6pPr>
            <a:lvl7pPr marL="2592568" indent="0" algn="ctr">
              <a:buNone/>
              <a:defRPr/>
            </a:lvl7pPr>
            <a:lvl8pPr marL="3024663" indent="0" algn="ctr">
              <a:buNone/>
              <a:defRPr/>
            </a:lvl8pPr>
            <a:lvl9pPr marL="3456757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1668E3-1B6A-6F77-8EAD-01EF4C75E2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84CF89-8060-464D-614C-369048FC82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B7CD32-27A3-5148-CEC9-79CAECA4D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FC2F-1EE5-4E51-A271-E085F3A7EE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713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E8A1E4-D145-9879-F699-BBF65A83B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7A8988-BA5D-FAFC-EEDF-87A9F5F0D2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F4FACE-0918-3DE0-F83F-A3259468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F9D41-FA60-4A33-B252-74DA7359AC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15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157675" y="432083"/>
            <a:ext cx="1836499" cy="388874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48176" y="432083"/>
            <a:ext cx="5365459" cy="388874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FFC0FF-8EC2-8589-E345-0783FB73BF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9950C8-6984-39A3-8E21-70A177655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247B3D-B937-1DE5-8F98-A71060945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568BD-E48F-49EF-AC58-EC64979DB2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015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E609CA-C0D4-BCA5-E9BA-D7C01EB70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DBDCE5-8F43-AF99-28C8-ED38E73BC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E8BB3B-B00E-8E68-AF87-E5D41AAB6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88AD2-228C-4114-953D-86BDCCA565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08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688" y="3123595"/>
            <a:ext cx="7345998" cy="965434"/>
          </a:xfrm>
        </p:spPr>
        <p:txBody>
          <a:bodyPr anchor="t"/>
          <a:lstStyle>
            <a:lvl1pPr algn="l">
              <a:defRPr sz="3801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2688" y="2060269"/>
            <a:ext cx="7345998" cy="1063327"/>
          </a:xfrm>
        </p:spPr>
        <p:txBody>
          <a:bodyPr anchor="b"/>
          <a:lstStyle>
            <a:lvl1pPr marL="0" indent="0">
              <a:buNone/>
              <a:defRPr sz="1900"/>
            </a:lvl1pPr>
            <a:lvl2pPr marL="432094" indent="0">
              <a:buNone/>
              <a:defRPr sz="1700"/>
            </a:lvl2pPr>
            <a:lvl3pPr marL="864190" indent="0">
              <a:buNone/>
              <a:defRPr sz="1500"/>
            </a:lvl3pPr>
            <a:lvl4pPr marL="1296284" indent="0">
              <a:buNone/>
              <a:defRPr sz="1300"/>
            </a:lvl4pPr>
            <a:lvl5pPr marL="1728379" indent="0">
              <a:buNone/>
              <a:defRPr sz="1300"/>
            </a:lvl5pPr>
            <a:lvl6pPr marL="2160473" indent="0">
              <a:buNone/>
              <a:defRPr sz="1300"/>
            </a:lvl6pPr>
            <a:lvl7pPr marL="2592568" indent="0">
              <a:buNone/>
              <a:defRPr sz="1300"/>
            </a:lvl7pPr>
            <a:lvl8pPr marL="3024663" indent="0">
              <a:buNone/>
              <a:defRPr sz="1300"/>
            </a:lvl8pPr>
            <a:lvl9pPr marL="3456757" indent="0">
              <a:buNone/>
              <a:defRPr sz="13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7497B5-7B22-E317-11BA-73D073CF9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60399C-B938-AA0C-7005-9DB539C97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1F85A3-EC8C-A611-D8E1-22C45521E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BFB40-6FAD-465F-BA35-7072AE1007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647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48176" y="1404269"/>
            <a:ext cx="3600979" cy="2916555"/>
          </a:xfrm>
        </p:spPr>
        <p:txBody>
          <a:bodyPr/>
          <a:lstStyle>
            <a:lvl1pPr>
              <a:defRPr sz="2601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393195" y="1404269"/>
            <a:ext cx="3600979" cy="2916555"/>
          </a:xfrm>
        </p:spPr>
        <p:txBody>
          <a:bodyPr/>
          <a:lstStyle>
            <a:lvl1pPr>
              <a:defRPr sz="2601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E3E6B-7EA9-0860-4EA3-9E6636BAB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37235-8670-60EA-D734-ADCB18F9A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7D2D4-4C0C-721F-D08D-ED4029411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427D-67D7-4463-9141-BCA8FAF2CF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766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119" y="194663"/>
            <a:ext cx="7778115" cy="810154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32117" y="1088084"/>
            <a:ext cx="3818539" cy="45346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094" indent="0">
              <a:buNone/>
              <a:defRPr sz="1900" b="1"/>
            </a:lvl2pPr>
            <a:lvl3pPr marL="864190" indent="0">
              <a:buNone/>
              <a:defRPr sz="1700" b="1"/>
            </a:lvl3pPr>
            <a:lvl4pPr marL="1296284" indent="0">
              <a:buNone/>
              <a:defRPr sz="1500" b="1"/>
            </a:lvl4pPr>
            <a:lvl5pPr marL="1728379" indent="0">
              <a:buNone/>
              <a:defRPr sz="1500" b="1"/>
            </a:lvl5pPr>
            <a:lvl6pPr marL="2160473" indent="0">
              <a:buNone/>
              <a:defRPr sz="1500" b="1"/>
            </a:lvl6pPr>
            <a:lvl7pPr marL="2592568" indent="0">
              <a:buNone/>
              <a:defRPr sz="1500" b="1"/>
            </a:lvl7pPr>
            <a:lvl8pPr marL="3024663" indent="0">
              <a:buNone/>
              <a:defRPr sz="1500" b="1"/>
            </a:lvl8pPr>
            <a:lvl9pPr marL="3456757" indent="0">
              <a:buNone/>
              <a:defRPr sz="15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32117" y="1541544"/>
            <a:ext cx="3818539" cy="280065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390196" y="1088084"/>
            <a:ext cx="3820038" cy="45346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094" indent="0">
              <a:buNone/>
              <a:defRPr sz="1900" b="1"/>
            </a:lvl2pPr>
            <a:lvl3pPr marL="864190" indent="0">
              <a:buNone/>
              <a:defRPr sz="1700" b="1"/>
            </a:lvl3pPr>
            <a:lvl4pPr marL="1296284" indent="0">
              <a:buNone/>
              <a:defRPr sz="1500" b="1"/>
            </a:lvl4pPr>
            <a:lvl5pPr marL="1728379" indent="0">
              <a:buNone/>
              <a:defRPr sz="1500" b="1"/>
            </a:lvl5pPr>
            <a:lvl6pPr marL="2160473" indent="0">
              <a:buNone/>
              <a:defRPr sz="1500" b="1"/>
            </a:lvl6pPr>
            <a:lvl7pPr marL="2592568" indent="0">
              <a:buNone/>
              <a:defRPr sz="1500" b="1"/>
            </a:lvl7pPr>
            <a:lvl8pPr marL="3024663" indent="0">
              <a:buNone/>
              <a:defRPr sz="1500" b="1"/>
            </a:lvl8pPr>
            <a:lvl9pPr marL="3456757" indent="0">
              <a:buNone/>
              <a:defRPr sz="15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390196" y="1541544"/>
            <a:ext cx="3820038" cy="280065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7FA15B-4434-BCF9-967D-0BC36D013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D22059-E6D1-1012-1819-D22F44F53A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A809D88-9D40-5CF4-2F5C-32E51C3AC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5A393-F3BC-46D4-B7A5-7B90B19A3C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262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8933E4-992E-4DD4-0071-E48A35584B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39C96A-9DB5-FB70-A5D6-DDED750D7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82ECEE-A623-7A0E-F84D-058F7B902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84E67-0BA3-4F97-A081-8D4F95EE4D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690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E9A8B7-58F5-41DC-D6CF-BC8067780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147E15E-896E-BA2F-8148-C84E0EC58D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7D0E4A-CC96-1B2C-0174-03793C42EE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DDE25-5DB0-4634-BF06-74E5AFAD7D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381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120" y="193538"/>
            <a:ext cx="2843273" cy="82365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78920" y="193538"/>
            <a:ext cx="4831314" cy="4148665"/>
          </a:xfrm>
        </p:spPr>
        <p:txBody>
          <a:bodyPr/>
          <a:lstStyle>
            <a:lvl1pPr>
              <a:defRPr sz="3001"/>
            </a:lvl1pPr>
            <a:lvl2pPr>
              <a:defRPr sz="2601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32120" y="1017194"/>
            <a:ext cx="2843273" cy="3325008"/>
          </a:xfrm>
        </p:spPr>
        <p:txBody>
          <a:bodyPr/>
          <a:lstStyle>
            <a:lvl1pPr marL="0" indent="0">
              <a:buNone/>
              <a:defRPr sz="1300"/>
            </a:lvl1pPr>
            <a:lvl2pPr marL="432094" indent="0">
              <a:buNone/>
              <a:defRPr sz="1100"/>
            </a:lvl2pPr>
            <a:lvl3pPr marL="864190" indent="0">
              <a:buNone/>
              <a:defRPr sz="900"/>
            </a:lvl3pPr>
            <a:lvl4pPr marL="1296284" indent="0">
              <a:buNone/>
              <a:defRPr sz="900"/>
            </a:lvl4pPr>
            <a:lvl5pPr marL="1728379" indent="0">
              <a:buNone/>
              <a:defRPr sz="900"/>
            </a:lvl5pPr>
            <a:lvl6pPr marL="2160473" indent="0">
              <a:buNone/>
              <a:defRPr sz="900"/>
            </a:lvl6pPr>
            <a:lvl7pPr marL="2592568" indent="0">
              <a:buNone/>
              <a:defRPr sz="900"/>
            </a:lvl7pPr>
            <a:lvl8pPr marL="3024663" indent="0">
              <a:buNone/>
              <a:defRPr sz="900"/>
            </a:lvl8pPr>
            <a:lvl9pPr marL="3456757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4A3622-CBB9-FCE8-3E8D-B8073BCD4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7CF94-E9C1-1BB6-A369-DE53EC1EE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E4F66-8F53-032F-F188-527FB787FE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A6009-1020-4515-96E7-548B657AC7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820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3961" y="3402647"/>
            <a:ext cx="5185410" cy="401702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693961" y="434334"/>
            <a:ext cx="5185410" cy="2916555"/>
          </a:xfrm>
        </p:spPr>
        <p:txBody>
          <a:bodyPr/>
          <a:lstStyle>
            <a:lvl1pPr marL="0" indent="0">
              <a:buNone/>
              <a:defRPr sz="3001"/>
            </a:lvl1pPr>
            <a:lvl2pPr marL="432094" indent="0">
              <a:buNone/>
              <a:defRPr sz="2601"/>
            </a:lvl2pPr>
            <a:lvl3pPr marL="864190" indent="0">
              <a:buNone/>
              <a:defRPr sz="2300"/>
            </a:lvl3pPr>
            <a:lvl4pPr marL="1296284" indent="0">
              <a:buNone/>
              <a:defRPr sz="1900"/>
            </a:lvl4pPr>
            <a:lvl5pPr marL="1728379" indent="0">
              <a:buNone/>
              <a:defRPr sz="1900"/>
            </a:lvl5pPr>
            <a:lvl6pPr marL="2160473" indent="0">
              <a:buNone/>
              <a:defRPr sz="1900"/>
            </a:lvl6pPr>
            <a:lvl7pPr marL="2592568" indent="0">
              <a:buNone/>
              <a:defRPr sz="1900"/>
            </a:lvl7pPr>
            <a:lvl8pPr marL="3024663" indent="0">
              <a:buNone/>
              <a:defRPr sz="1900"/>
            </a:lvl8pPr>
            <a:lvl9pPr marL="3456757" indent="0">
              <a:buNone/>
              <a:defRPr sz="19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93961" y="3804350"/>
            <a:ext cx="5185410" cy="570483"/>
          </a:xfrm>
        </p:spPr>
        <p:txBody>
          <a:bodyPr/>
          <a:lstStyle>
            <a:lvl1pPr marL="0" indent="0">
              <a:buNone/>
              <a:defRPr sz="1300"/>
            </a:lvl1pPr>
            <a:lvl2pPr marL="432094" indent="0">
              <a:buNone/>
              <a:defRPr sz="1100"/>
            </a:lvl2pPr>
            <a:lvl3pPr marL="864190" indent="0">
              <a:buNone/>
              <a:defRPr sz="900"/>
            </a:lvl3pPr>
            <a:lvl4pPr marL="1296284" indent="0">
              <a:buNone/>
              <a:defRPr sz="900"/>
            </a:lvl4pPr>
            <a:lvl5pPr marL="1728379" indent="0">
              <a:buNone/>
              <a:defRPr sz="900"/>
            </a:lvl5pPr>
            <a:lvl6pPr marL="2160473" indent="0">
              <a:buNone/>
              <a:defRPr sz="900"/>
            </a:lvl6pPr>
            <a:lvl7pPr marL="2592568" indent="0">
              <a:buNone/>
              <a:defRPr sz="900"/>
            </a:lvl7pPr>
            <a:lvl8pPr marL="3024663" indent="0">
              <a:buNone/>
              <a:defRPr sz="900"/>
            </a:lvl8pPr>
            <a:lvl9pPr marL="3456757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738F0-6AF5-5A63-BFCB-5E5699CFA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E619B-6A77-B92E-FDAF-942999A6F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D8984-DC54-8DEE-E4CD-A6059CA43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B6E7-65A7-46A3-80AE-D0EF0C780D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602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6C9D37C-61C7-ECAC-C223-31F28BADC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31800"/>
            <a:ext cx="734695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402" tIns="43201" rIns="86402" bIns="432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8BCECF-F90B-61B0-E6AC-B441930BF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404938"/>
            <a:ext cx="7346950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891E1EA-2E80-3EEB-C08A-1D015D9277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7700" y="4429125"/>
            <a:ext cx="180022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52D3A4-8B0A-161E-571A-3B144D45D8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52750" y="4429125"/>
            <a:ext cx="27368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5F9555-6B8D-24F9-23C7-F9A7EC1A38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94425" y="4429125"/>
            <a:ext cx="180022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BA21A4DB-143E-4AF7-95E1-2C8B95440A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32094" algn="ctr" rtl="0" fontAlgn="base">
        <a:spcBef>
          <a:spcPct val="0"/>
        </a:spcBef>
        <a:spcAft>
          <a:spcPct val="0"/>
        </a:spcAft>
        <a:defRPr sz="4201">
          <a:solidFill>
            <a:schemeClr val="tx2"/>
          </a:solidFill>
          <a:latin typeface="Times New Roman" pitchFamily="18" charset="0"/>
        </a:defRPr>
      </a:lvl6pPr>
      <a:lvl7pPr marL="864190" algn="ctr" rtl="0" fontAlgn="base">
        <a:spcBef>
          <a:spcPct val="0"/>
        </a:spcBef>
        <a:spcAft>
          <a:spcPct val="0"/>
        </a:spcAft>
        <a:defRPr sz="4201">
          <a:solidFill>
            <a:schemeClr val="tx2"/>
          </a:solidFill>
          <a:latin typeface="Times New Roman" pitchFamily="18" charset="0"/>
        </a:defRPr>
      </a:lvl7pPr>
      <a:lvl8pPr marL="1296284" algn="ctr" rtl="0" fontAlgn="base">
        <a:spcBef>
          <a:spcPct val="0"/>
        </a:spcBef>
        <a:spcAft>
          <a:spcPct val="0"/>
        </a:spcAft>
        <a:defRPr sz="4201">
          <a:solidFill>
            <a:schemeClr val="tx2"/>
          </a:solidFill>
          <a:latin typeface="Times New Roman" pitchFamily="18" charset="0"/>
        </a:defRPr>
      </a:lvl8pPr>
      <a:lvl9pPr marL="1728379" algn="ctr" rtl="0" fontAlgn="base">
        <a:spcBef>
          <a:spcPct val="0"/>
        </a:spcBef>
        <a:spcAft>
          <a:spcPct val="0"/>
        </a:spcAft>
        <a:defRPr sz="4201">
          <a:solidFill>
            <a:schemeClr val="tx2"/>
          </a:solidFill>
          <a:latin typeface="Times New Roman" pitchFamily="18" charset="0"/>
        </a:defRPr>
      </a:lvl9pPr>
    </p:titleStyle>
    <p:bodyStyle>
      <a:lvl1pPr marL="323850" indent="-32385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01675" indent="-269875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079500" indent="-215900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11300" indent="-2159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1943100" indent="-215900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376521" indent="-21604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808616" indent="-21604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240710" indent="-21604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672804" indent="-21604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94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0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84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79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73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68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63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57" algn="l" defTabSz="86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7117-36A7-6B0B-5CF1-696982A3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FFCE01C0-E668-8397-E7B1-2B991DCCA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Obrázek 1">
            <a:extLst>
              <a:ext uri="{FF2B5EF4-FFF2-40B4-BE49-F238E27FC236}">
                <a16:creationId xmlns:a16="http://schemas.microsoft.com/office/drawing/2014/main" id="{29AA8632-3A39-8D50-E017-4A1B0FE5F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C559213C-C9B4-DAA6-B8AB-FA642D9AC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4" y="394578"/>
            <a:ext cx="2474946" cy="93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A3AD487-CBAB-595F-6092-6E1A88E36749}"/>
              </a:ext>
            </a:extLst>
          </p:cNvPr>
          <p:cNvSpPr txBox="1"/>
          <p:nvPr/>
        </p:nvSpPr>
        <p:spPr>
          <a:xfrm>
            <a:off x="1179952" y="2051974"/>
            <a:ext cx="628244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Restoration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 of Pardubice 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and national cooperation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30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9FACB-E16A-A72C-BBBA-0729126FC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127460E6-A217-BF0E-0F3B-656573C4A8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C0066B3-12A2-41D0-8F4A-F5CD9C2AE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E970039-1303-9F2F-0613-19FB8C4B1DB3}"/>
              </a:ext>
            </a:extLst>
          </p:cNvPr>
          <p:cNvSpPr/>
          <p:nvPr/>
        </p:nvSpPr>
        <p:spPr>
          <a:xfrm>
            <a:off x="740208" y="600249"/>
            <a:ext cx="74202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and national cooperation</a:t>
            </a:r>
          </a:p>
          <a:p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Partners</a:t>
            </a:r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Universities across Europe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companies and independent conservators-restorers 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heritage and monument conservation institutions 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Archives, museums, and galleries 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Private owners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2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A5BD1-5174-2688-B1C0-032FA0120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18EFA0D2-D1BC-2BA9-A55A-2100D1A48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B3CBC73D-0205-736E-266F-5478D4C0E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FC5B3E8-3B72-B449-4BAD-B76D8CC3D5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17" y="592872"/>
            <a:ext cx="7273581" cy="36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503D-05D3-2D06-3D94-3A9A56120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F56D48C6-0B30-3713-7B02-4261C430BA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EDBEE797-84E8-8B61-A934-085EF44D4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92D530F-7271-E62A-ED5B-AD057CBA3346}"/>
              </a:ext>
            </a:extLst>
          </p:cNvPr>
          <p:cNvSpPr/>
          <p:nvPr/>
        </p:nvSpPr>
        <p:spPr>
          <a:xfrm>
            <a:off x="517250" y="897394"/>
            <a:ext cx="8226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Research, development and innovation </a:t>
            </a: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defined topics</a:t>
            </a: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of historical artistic techniques and materials e.g. historical mortars and 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inorganic binding media, architectural surfaces, mosaics, bookbinding techniques</a:t>
            </a: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cooperative development and testing of innovative conservation techniques e.g. nanomaterials for consolidation; specific and safe cleaning methods; new desalination procedures etc.  </a:t>
            </a: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comprehensive survey and restoration / conservation of specific artworks or 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artworks with specific damage </a:t>
            </a:r>
          </a:p>
        </p:txBody>
      </p:sp>
    </p:spTree>
    <p:extLst>
      <p:ext uri="{BB962C8B-B14F-4D97-AF65-F5344CB8AC3E}">
        <p14:creationId xmlns:p14="http://schemas.microsoft.com/office/powerpoint/2010/main" val="3770851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B664-2724-829C-6C5D-7C82AB776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45BC82BA-30BA-FE4C-B798-0E873E2F0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74B2951-35BC-5248-C469-CD948BC483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AB5961C-CC3D-F5E8-9AFF-E9F33978A394}"/>
              </a:ext>
            </a:extLst>
          </p:cNvPr>
          <p:cNvSpPr/>
          <p:nvPr/>
        </p:nvSpPr>
        <p:spPr>
          <a:xfrm>
            <a:off x="694812" y="298315"/>
            <a:ext cx="742023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International and national cooperation</a:t>
            </a:r>
          </a:p>
          <a:p>
            <a:endParaRPr lang="en-US" sz="10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funding sources / financial support </a:t>
            </a:r>
          </a:p>
          <a:p>
            <a:endParaRPr lang="en-US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</a:t>
            </a:r>
          </a:p>
          <a:p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– research funding (Horizon, European Territorial Cooperation</a:t>
            </a:r>
            <a:r>
              <a:rPr lang="cs-CZ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FP 7…)</a:t>
            </a:r>
          </a:p>
          <a:p>
            <a:endParaRPr lang="en-US" sz="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Erasmus / Erasmus plus</a:t>
            </a:r>
            <a:endParaRPr lang="cs-CZ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DBU (</a:t>
            </a:r>
            <a:r>
              <a:rPr lang="cs-CZ" sz="1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Deutsche</a:t>
            </a:r>
            <a:r>
              <a:rPr lang="cs-CZ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Bundesstiftung</a:t>
            </a:r>
            <a:r>
              <a:rPr lang="cs-CZ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Umwelt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German Federal Environmental Foundation</a:t>
            </a:r>
            <a:r>
              <a:rPr lang="cs-CZ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</a:p>
          <a:p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NAKI (Applied research and experimental development program focused on national and cultural identity, Ministry of culture of the Czech republic</a:t>
            </a:r>
          </a:p>
          <a:p>
            <a:endParaRPr lang="en-US" sz="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TACR (The Technology Agency of the Czech Republic)</a:t>
            </a:r>
          </a:p>
          <a:p>
            <a:endParaRPr lang="en-US" sz="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GACR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Czech Science Foundation</a:t>
            </a:r>
            <a:r>
              <a:rPr lang="cs-CZ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5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93CFF-6DF5-54EA-F9AD-56EF45B64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4BE77CE6-3C6B-A65D-1B6E-5C4A51009A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51489E2F-8A2C-9779-51CE-2617CFED7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D73F7A3-B3F2-099C-6472-14D882B74F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911" y="520298"/>
            <a:ext cx="5804528" cy="38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79B13-D413-9EDE-E473-047B1E106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4469A95E-A120-D93B-29EC-F84408DA59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CFDB6BA-60FF-D596-883E-C90079322A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D567A9-B127-418E-8656-BD62BB78F943}"/>
              </a:ext>
            </a:extLst>
          </p:cNvPr>
          <p:cNvSpPr txBox="1">
            <a:spLocks noChangeArrowheads="1"/>
          </p:cNvSpPr>
          <p:nvPr/>
        </p:nvSpPr>
        <p:spPr>
          <a:xfrm>
            <a:off x="203381" y="1386827"/>
            <a:ext cx="7862667" cy="327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buFontTx/>
              <a:buNone/>
              <a:defRPr/>
            </a:pPr>
            <a:r>
              <a:rPr lang="en-GB" altLang="cs-CZ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ROCEM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Roman Cement to restore built heritage effectively (2003-2006) </a:t>
            </a:r>
            <a:b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EVK4-CT-2002-00084)</a:t>
            </a:r>
            <a:endParaRPr lang="cs-CZ" altLang="cs-CZ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  <a:buFontTx/>
              <a:buNone/>
              <a:defRPr/>
            </a:pPr>
            <a:endParaRPr lang="en-GB" altLang="cs-CZ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  <a:buFontTx/>
              <a:buNone/>
              <a:defRPr/>
            </a:pPr>
            <a:r>
              <a:rPr lang="en-GB" altLang="cs-CZ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ROCARE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altLang="cs-CZ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GB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ements for </a:t>
            </a:r>
            <a:r>
              <a:rPr lang="en-GB" altLang="cs-CZ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rchitectural </a:t>
            </a:r>
            <a:r>
              <a:rPr lang="en-GB" altLang="cs-CZ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GB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storation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new high standards (2008-201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(EU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FP7-ENV-2008-1)</a:t>
            </a:r>
          </a:p>
          <a:p>
            <a:pPr algn="l">
              <a:lnSpc>
                <a:spcPct val="80000"/>
              </a:lnSpc>
              <a:buFontTx/>
              <a:buNone/>
              <a:defRPr/>
            </a:pPr>
            <a:endParaRPr lang="cs-CZ" altLang="cs-CZ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  <a:buFontTx/>
              <a:buNone/>
              <a:defRPr/>
            </a:pPr>
            <a:r>
              <a:rPr lang="en-GB" altLang="cs-CZ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STONECORE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Stone Conservation for Refurbishment of Buildings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(2008-2011) </a:t>
            </a:r>
            <a:b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FP7-NMP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2007-SME-1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cs-CZ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  <a:buFontTx/>
              <a:buNone/>
              <a:defRPr/>
            </a:pPr>
            <a:endParaRPr lang="cs-CZ" altLang="cs-CZ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  <a:buFontTx/>
              <a:buNone/>
              <a:defRPr/>
            </a:pPr>
            <a:r>
              <a:rPr lang="cs-CZ" altLang="cs-CZ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NANOFORART </a:t>
            </a:r>
            <a:r>
              <a:rPr lang="en-GB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Nano-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conservation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preservation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movable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immovable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artworks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(2011-2014) (EU </a:t>
            </a:r>
            <a:r>
              <a:rPr lang="cs-CZ" altLang="cs-CZ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FP7-ENV-NMP-2011)</a:t>
            </a:r>
          </a:p>
          <a:p>
            <a:pPr algn="l">
              <a:lnSpc>
                <a:spcPct val="80000"/>
              </a:lnSpc>
              <a:buFontTx/>
              <a:buNone/>
              <a:defRPr/>
            </a:pPr>
            <a:endParaRPr lang="cs-CZ" altLang="cs-CZ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altLang="cs-CZ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NANOLITH</a:t>
            </a:r>
            <a:r>
              <a:rPr lang="cs-CZ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Application of nanomaterials for sustainable conservation of historical </a:t>
            </a:r>
          </a:p>
          <a:p>
            <a:pPr algn="l">
              <a:lnSpc>
                <a:spcPct val="80000"/>
              </a:lnSpc>
              <a:defRPr/>
            </a:pPr>
            <a:r>
              <a:rPr lang="en-US" altLang="cs-CZ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 of sculpture and architecture constructed of Leitha limestone; M00264; program: European Territorial Cooperation, Austria – Czech Republic 2007 – 2013)</a:t>
            </a:r>
            <a:endParaRPr lang="cs-CZ" altLang="cs-CZ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373EF6-87B8-B321-E8D8-0D7BC6675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9" y="367471"/>
            <a:ext cx="471261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4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0B44F-39F4-1F89-13D0-CDD1D539E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5D5A8130-FCF9-54AB-7590-55C7787984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38942B4F-891D-4DEF-5414-64B5E2DFB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5528E888-35FE-D870-63B6-6C8A5753B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23" y="877888"/>
            <a:ext cx="813690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NAMO</a:t>
            </a: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„Nabatean Mortars – Technology and Application“</a:t>
            </a:r>
            <a:b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(EU- project ICA3-2002-10038, 2002-2004)</a:t>
            </a:r>
          </a:p>
          <a:p>
            <a:pPr eaLnBrk="1" hangingPunct="1"/>
            <a:endParaRPr lang="en-GB" altLang="cs-CZ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Investigation of mortars and building technologies used in the Nabatean period (Nabatean kingdom) in Jordan and Syria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2D1AFD-B963-5D69-BA6A-0422D3A992FD}"/>
              </a:ext>
            </a:extLst>
          </p:cNvPr>
          <p:cNvSpPr/>
          <p:nvPr/>
        </p:nvSpPr>
        <p:spPr>
          <a:xfrm>
            <a:off x="252723" y="477345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r-FR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7D9C83-4960-E091-C2F0-083443141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90" y="2047439"/>
            <a:ext cx="6537849" cy="24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5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2F715-678A-AB6E-4A55-C2088B1A9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19B78855-B34C-E04A-2247-99170F4F8B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060A7AB5-4BF1-25DA-1F81-FE3D3263D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0AC0809-96B4-A157-FB4F-E30E464F4BDE}"/>
              </a:ext>
            </a:extLst>
          </p:cNvPr>
          <p:cNvSpPr/>
          <p:nvPr/>
        </p:nvSpPr>
        <p:spPr>
          <a:xfrm>
            <a:off x="267478" y="423258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7515B-C9F0-4BD0-A93C-B73AA6CC4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78" y="1834280"/>
            <a:ext cx="74835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projects focused on Roman cement and Roman cement technologies</a:t>
            </a:r>
          </a:p>
          <a:p>
            <a:pPr algn="just" eaLnBrk="0" hangingPunct="0"/>
            <a:r>
              <a:rPr lang="en-GB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cements</a:t>
            </a: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specific highly hydraulic natural binders - key materials to decorate facades of buildings in the 19th/early 20th centuries in Europe</a:t>
            </a:r>
          </a:p>
          <a:p>
            <a:pPr algn="just" eaLnBrk="0" hangingPunct="0"/>
            <a:endParaRPr lang="en-GB" alt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hangingPunct="0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cement – basic characteristics: calcined at relatively low temperature, short time of setting, little shrinkage on setting, warm yellow-to-brown colour; good durability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6EC7D-F19E-2923-CB62-9B7267847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78" y="745602"/>
            <a:ext cx="734518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</a:t>
            </a:r>
            <a:r>
              <a:rPr lang="cs-CZ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en-US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Oman </a:t>
            </a:r>
            <a:r>
              <a:rPr lang="en-US" altLang="cs-CZ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CEMent</a:t>
            </a:r>
            <a:r>
              <a:rPr lang="en-US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restore built heritage effectively</a:t>
            </a:r>
            <a:r>
              <a:rPr lang="cs-CZ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</a:t>
            </a:r>
          </a:p>
          <a:p>
            <a:r>
              <a:rPr lang="cs-CZ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(EU </a:t>
            </a:r>
            <a:r>
              <a:rPr lang="cs-CZ" altLang="cs-CZ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EVK4-2001-00159</a:t>
            </a:r>
            <a:r>
              <a:rPr lang="cs-CZ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2002-2005)</a:t>
            </a:r>
          </a:p>
          <a:p>
            <a:endParaRPr lang="cs-CZ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ROCARE </a:t>
            </a:r>
            <a:r>
              <a:rPr lang="cs-CZ" altLang="cs-CZ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s-ES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</a:t>
            </a:r>
            <a:r>
              <a:rPr lang="cs-CZ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ements for </a:t>
            </a:r>
            <a:r>
              <a:rPr lang="cs-CZ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ES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rchitectural </a:t>
            </a:r>
            <a:r>
              <a:rPr lang="cs-CZ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s-ES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storation to new high Standards</a:t>
            </a:r>
            <a:r>
              <a:rPr lang="cs-CZ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r>
              <a:rPr lang="cs-CZ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(EU-PROJECT No. 226898; FP7-ENV-2008-1, 2010-2012)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D301FF-BA28-86F2-F13A-D3D61347E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872" y="3185564"/>
            <a:ext cx="5185551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5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EBFE5-68E6-A74D-69AF-74A311D69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099CB7B9-ECBE-4C05-13DB-E9B26B703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07C4815-131C-143D-3E23-893290BED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7">
            <a:extLst>
              <a:ext uri="{FF2B5EF4-FFF2-40B4-BE49-F238E27FC236}">
                <a16:creationId xmlns:a16="http://schemas.microsoft.com/office/drawing/2014/main" id="{E6FC30E7-DCF7-F5FC-5964-0DA2B2A8E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50" y="722667"/>
            <a:ext cx="705678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„STONECORE“, 2008-2011 (Stone conservation for the refurbishment of buildings, project number 213651; FP7-NMP-2007-SME-1)</a:t>
            </a:r>
            <a:endParaRPr lang="cs-CZ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en-GB" alt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„NANOFORART"; 2012-2014 (Nano-materials for the conservation and preservation of movable and immovable artworks; 282816; FP7-ENV-NMP-2011)</a:t>
            </a:r>
            <a:endParaRPr lang="cs-CZ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en-GB" alt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„NANOLITH“; 2013-2014 (Use of nanomaterials for sustainable conservation of sculptural and architectural works made of Leitha-limestone; M00264; program: European territorial cooperation, Austria – Czech republic 2007 – 2013) 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en-GB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focused on development, testing and application optimising of new nanomaterials for conservation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2CA6F01-08D4-93FD-5867-BF24689ADEAE}"/>
              </a:ext>
            </a:extLst>
          </p:cNvPr>
          <p:cNvSpPr txBox="1"/>
          <p:nvPr/>
        </p:nvSpPr>
        <p:spPr>
          <a:xfrm>
            <a:off x="227250" y="414890"/>
            <a:ext cx="4322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86DEDE-D775-9310-8462-1DEEB8157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961" y="3039508"/>
            <a:ext cx="4576947" cy="13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5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687D-D8C8-9DFD-DD80-5D29B7993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774CADE8-D590-84F0-7FC3-3F001EC048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97614B9B-3E31-0F27-1230-B4AC9D08C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1088E14-C192-11CE-9ADA-32A394D2B11C}"/>
              </a:ext>
            </a:extLst>
          </p:cNvPr>
          <p:cNvSpPr/>
          <p:nvPr/>
        </p:nvSpPr>
        <p:spPr>
          <a:xfrm>
            <a:off x="529115" y="983912"/>
            <a:ext cx="844467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„Traces of creation, Saving the heritage of great sculptors of the first half of 20th century – Restoration and care for sculptural monuments made of gypsum“; 2016 - 2020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„Conservation of Glass and Stone Mosaics of the Czech Mosaics School"; 2016-2020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„Czech Art of 50th - 80s in the Public Space: Records, Survey and Restoration “; 2016-2020 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„A gate to wisdom has been opened. Baroque cultural heritage of monasteries in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Broumov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Rajhrad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protection, restoration, presentation“; 2016-2020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Rennaisance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Mannerist stucco work on Czech and Moravian territory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2018-2022</a:t>
            </a: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Blind witnesses: Blind tooling decoration on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bookbindings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2020-2022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080C904-1EB9-07E7-C264-ABF595DFEA89}"/>
              </a:ext>
            </a:extLst>
          </p:cNvPr>
          <p:cNvSpPr txBox="1"/>
          <p:nvPr/>
        </p:nvSpPr>
        <p:spPr>
          <a:xfrm>
            <a:off x="529115" y="482494"/>
            <a:ext cx="4322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484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19881C5C-9362-C7D3-E679-7465D7BC77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06B79D14-31DB-71DE-192D-4CFD41A7B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F43566-17B7-FBCD-3C26-415B90A70D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428" y="763453"/>
            <a:ext cx="5253889" cy="333401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50CF5-DE13-E543-A021-6E9372B9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1738F66A-3DAF-28C8-361E-849D4F0338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71240D8E-4F4E-F7A8-DE2C-743112C36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A746A1-904C-6916-BD41-0D9F39B5E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749" y="469023"/>
            <a:ext cx="6029056" cy="403681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86667A9-3280-E7CF-7D70-D8AE0A450BA7}"/>
              </a:ext>
            </a:extLst>
          </p:cNvPr>
          <p:cNvSpPr/>
          <p:nvPr/>
        </p:nvSpPr>
        <p:spPr>
          <a:xfrm>
            <a:off x="175829" y="469023"/>
            <a:ext cx="472042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 of preventive conservation, securing and preserving the cycle of wall paintings in the Emmaus Monastery in Prague</a:t>
            </a:r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Universities from Germany </a:t>
            </a: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University from Czech Republic</a:t>
            </a: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Deutsche </a:t>
            </a:r>
            <a:r>
              <a:rPr lang="en-US" sz="16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Bundesstiftung</a:t>
            </a:r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Umwelt </a:t>
            </a: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71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4FA8D-B675-C949-38C0-8E0B91C97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079B3DB4-001F-0F08-E271-1D22EBE6BC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27365A5D-2A0C-9A9D-3E3F-3DC9055CB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7D0D000-6ADA-E24C-091F-EA4A2201CC48}"/>
              </a:ext>
            </a:extLst>
          </p:cNvPr>
          <p:cNvSpPr txBox="1"/>
          <p:nvPr/>
        </p:nvSpPr>
        <p:spPr>
          <a:xfrm>
            <a:off x="290682" y="489268"/>
            <a:ext cx="75032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Heritage: An AI-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Powered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Interdisciplinary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Database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Czech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Artworks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(MOHER)</a:t>
            </a:r>
          </a:p>
          <a:p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- ECHOES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Cascading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Grants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Cultural Heritage Cloud</a:t>
            </a: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9822FD-D587-76B2-F478-D1B3EBFC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70" y="2112466"/>
            <a:ext cx="2362200" cy="2381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C5CC5A-0A85-5BC5-55D3-8D8598F41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88" y="2112466"/>
            <a:ext cx="4625863" cy="18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69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4C54-0A69-D0F1-1154-69D7C93B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11578D74-3D20-2D3F-B8C9-9C71E06B0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ABDC90BB-636A-C0A0-9FF4-67642ED97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98DFDE-5392-72AE-E411-9A0FDF97E1E9}"/>
              </a:ext>
            </a:extLst>
          </p:cNvPr>
          <p:cNvSpPr txBox="1"/>
          <p:nvPr/>
        </p:nvSpPr>
        <p:spPr>
          <a:xfrm>
            <a:off x="181245" y="465148"/>
            <a:ext cx="8279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Cooperation for Professional Training in Heritage Conservation - Heritage Train II</a:t>
            </a:r>
            <a:endParaRPr lang="cs-C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Erasmus plus /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Lifelong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learning</a:t>
            </a:r>
          </a:p>
          <a:p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Slovakia /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Austria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Czech Republic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9E3A5D-8B47-88CD-68EE-B07A17346C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71" y="2083280"/>
            <a:ext cx="3195288" cy="23964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D61B53-09B5-7256-A63D-B93C590CEF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425" y="1126868"/>
            <a:ext cx="2514659" cy="335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9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7EFE6-F085-DFEA-CFD3-2416D6FE2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CD784284-E50A-6C79-90F2-25746B2959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904B780-6306-8C53-9AFF-F8DB2B5CC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2CD8F7-021F-4EEE-32F7-DCFA9263B2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5" y="1941236"/>
            <a:ext cx="7179794" cy="212276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DB1C0B7-A79E-5A7D-4F87-A465DB10E42A}"/>
              </a:ext>
            </a:extLst>
          </p:cNvPr>
          <p:cNvSpPr txBox="1"/>
          <p:nvPr/>
        </p:nvSpPr>
        <p:spPr>
          <a:xfrm>
            <a:off x="221167" y="704277"/>
            <a:ext cx="7413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Conservation / restoration projects</a:t>
            </a: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Cooperation on comprehensive survey of the Villa Tugendhat in Brno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ABFB22B-EDEC-290F-9609-A71310B695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59" y="1941236"/>
            <a:ext cx="1984116" cy="14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6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1E55D-F1F5-1B51-267D-09EB66A0B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32DB42A9-A59F-B0F9-D9C5-B759CAE37F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8876BB03-C87B-DFE5-4337-2B3417272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A2D3E44-6D9B-C7E7-C360-68EE7DE5D251}"/>
              </a:ext>
            </a:extLst>
          </p:cNvPr>
          <p:cNvSpPr/>
          <p:nvPr/>
        </p:nvSpPr>
        <p:spPr>
          <a:xfrm>
            <a:off x="513183" y="478976"/>
            <a:ext cx="4142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Conservation / restoration projects</a:t>
            </a:r>
          </a:p>
          <a:p>
            <a:endParaRPr lang="en-GB" sz="16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 and conservation of the sgraffito facade on the Litomysl Chateau </a:t>
            </a:r>
          </a:p>
          <a:p>
            <a:endParaRPr lang="en-GB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osoba, oblečení, Lidská tvář, oranžová&#10;&#10;Popis byl vytvořen automaticky">
            <a:extLst>
              <a:ext uri="{FF2B5EF4-FFF2-40B4-BE49-F238E27FC236}">
                <a16:creationId xmlns:a16="http://schemas.microsoft.com/office/drawing/2014/main" id="{11978D88-285D-A549-1DB1-8F7CF6AA19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67" y="2328280"/>
            <a:ext cx="2175691" cy="2044109"/>
          </a:xfrm>
          <a:prstGeom prst="rect">
            <a:avLst/>
          </a:prstGeom>
        </p:spPr>
      </p:pic>
      <p:pic>
        <p:nvPicPr>
          <p:cNvPr id="6" name="Obrázek 5" descr="Obsah obrázku osoba, oblečení, Lidská tvář, území&#10;&#10;Popis byl vytvořen automaticky">
            <a:extLst>
              <a:ext uri="{FF2B5EF4-FFF2-40B4-BE49-F238E27FC236}">
                <a16:creationId xmlns:a16="http://schemas.microsoft.com/office/drawing/2014/main" id="{50A2919B-37F8-D986-7A55-E8A49AB7C0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889" y="2328280"/>
            <a:ext cx="2053669" cy="2053669"/>
          </a:xfrm>
          <a:prstGeom prst="rect">
            <a:avLst/>
          </a:prstGeom>
        </p:spPr>
      </p:pic>
      <p:pic>
        <p:nvPicPr>
          <p:cNvPr id="7" name="Obrázek 6" descr="Obsah obrázku oblečení, budova, osoba, venku&#10;&#10;Popis byl vytvořen automaticky">
            <a:extLst>
              <a:ext uri="{FF2B5EF4-FFF2-40B4-BE49-F238E27FC236}">
                <a16:creationId xmlns:a16="http://schemas.microsoft.com/office/drawing/2014/main" id="{A458F898-3EAB-4E3D-F9BA-6BD44DEF1B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389" y="2328280"/>
            <a:ext cx="2053669" cy="2053669"/>
          </a:xfrm>
          <a:prstGeom prst="rect">
            <a:avLst/>
          </a:prstGeom>
        </p:spPr>
      </p:pic>
      <p:pic>
        <p:nvPicPr>
          <p:cNvPr id="8" name="Picture 6" descr="01_1">
            <a:extLst>
              <a:ext uri="{FF2B5EF4-FFF2-40B4-BE49-F238E27FC236}">
                <a16:creationId xmlns:a16="http://schemas.microsoft.com/office/drawing/2014/main" id="{80B35AEC-657B-A543-100C-3A993144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2389" y="380258"/>
            <a:ext cx="2797295" cy="181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715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588B1-34CB-9EFE-06C8-85CCA1499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1F57FC07-D0E9-9345-4412-34F41F6978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BC1DC40-BF3A-12E6-B7B9-2FFDC3B56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7">
            <a:extLst>
              <a:ext uri="{FF2B5EF4-FFF2-40B4-BE49-F238E27FC236}">
                <a16:creationId xmlns:a16="http://schemas.microsoft.com/office/drawing/2014/main" id="{29C65564-547B-210E-1B47-C01CB32AA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19" y="489757"/>
            <a:ext cx="82089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/ Conservation projects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GB" alt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Comprehensive survey and restoration of medieval tombstone of Arnošt of Pardubice</a:t>
            </a: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alt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Klodzko</a:t>
            </a: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alt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Poland</a:t>
            </a:r>
            <a:endParaRPr lang="en-GB" alt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en-GB" altLang="cs-C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625C1D-4BCA-BA3E-B0D5-7D08A2497B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40" y="1643187"/>
            <a:ext cx="7098699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6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5E57D-DAF0-D436-0692-7393D0803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F7B2B902-6B1C-5935-A1E1-32DDC58088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0D8D4614-FE7E-1B6A-465D-6C2CB4CE0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80DB0EE-76BD-B374-0B8A-E31C6D94E803}"/>
              </a:ext>
            </a:extLst>
          </p:cNvPr>
          <p:cNvSpPr txBox="1"/>
          <p:nvPr/>
        </p:nvSpPr>
        <p:spPr>
          <a:xfrm>
            <a:off x="289422" y="859887"/>
            <a:ext cx="8352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Cooperation on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 and conservation of the Minaret of the Grand Mosque at Erbil citadel  (leadership GEMA ART international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277CAD-5F5C-B48E-A071-B888AC212F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992" y="1444662"/>
            <a:ext cx="5977053" cy="29970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48BD8B5-CA24-84BF-C5DB-BE1BAF3462C7}"/>
              </a:ext>
            </a:extLst>
          </p:cNvPr>
          <p:cNvSpPr txBox="1"/>
          <p:nvPr/>
        </p:nvSpPr>
        <p:spPr>
          <a:xfrm>
            <a:off x="289422" y="440676"/>
            <a:ext cx="4322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/ Conservation projects</a:t>
            </a:r>
          </a:p>
        </p:txBody>
      </p:sp>
    </p:spTree>
    <p:extLst>
      <p:ext uri="{BB962C8B-B14F-4D97-AF65-F5344CB8AC3E}">
        <p14:creationId xmlns:p14="http://schemas.microsoft.com/office/powerpoint/2010/main" val="2390452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EFA6-DD7B-1744-0286-A7D7B3892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B9956E28-D4B2-E538-D266-D23EC35DF5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6F2C3265-D2F5-FA53-26FA-EF3B82290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43F474C-5D13-A480-0512-0A4CBC318581}"/>
              </a:ext>
            </a:extLst>
          </p:cNvPr>
          <p:cNvSpPr/>
          <p:nvPr/>
        </p:nvSpPr>
        <p:spPr>
          <a:xfrm>
            <a:off x="220437" y="395331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Invited lectures / Courses</a:t>
            </a: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IPM workshop (Integrated pest management – Dr. Pascal Querner, University of Natural Resources and Life Sciences Vienna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852815-9FD5-A9E7-0103-004EF5A134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29" y="1569565"/>
            <a:ext cx="6982719" cy="26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66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A7031-DC05-DA37-D2B5-4D05663A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5583E2C3-96E7-363F-3922-074ADBF6A3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9F7FCF8A-BF86-047F-FF65-EAAD47505E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778BD2A-6373-0758-E6B9-28F3B1E2A6F0}"/>
              </a:ext>
            </a:extLst>
          </p:cNvPr>
          <p:cNvSpPr/>
          <p:nvPr/>
        </p:nvSpPr>
        <p:spPr>
          <a:xfrm>
            <a:off x="312435" y="504700"/>
            <a:ext cx="4818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Painting retouching course</a:t>
            </a: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Paolo Pastorello / Studio C.R.C di Paolo Pastorello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9B3ECD-19A9-D676-8DA9-4E52C52D40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35" y="1542082"/>
            <a:ext cx="6814826" cy="24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11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9E369-1C53-4260-1781-B49D828FE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DEA1CDB9-4663-781D-9227-179FD3932F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5396CB88-A0AE-E9C2-0C02-55CD1BEC5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9942D68-B855-CD9E-9433-FE61F30859F0}"/>
              </a:ext>
            </a:extLst>
          </p:cNvPr>
          <p:cNvSpPr/>
          <p:nvPr/>
        </p:nvSpPr>
        <p:spPr>
          <a:xfrm>
            <a:off x="429850" y="569424"/>
            <a:ext cx="62677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course on microscopy of mortars in cultural Heritage</a:t>
            </a: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Univ.-Prof. Dr. Johannes Weber,  University of Applied Arts Vienna</a:t>
            </a: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0918E2-A0C6-FC7F-88F6-75C7E6416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31" y="1575518"/>
            <a:ext cx="6888933" cy="24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8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7EA03-61FB-65F5-478C-12AFE707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97473D9F-F9C2-E459-7591-4E5925854D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D536B4-6E5D-A307-2DA8-BA3A5934B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965" y="520173"/>
            <a:ext cx="5651851" cy="3820577"/>
          </a:xfrm>
          <a:prstGeom prst="rect">
            <a:avLst/>
          </a:prstGeom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91457DF6-059C-62F4-6BE3-9DDB772152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672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25593-97ED-D2EC-5A98-8AA75025D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52E66018-E3F6-6988-FE73-5A5C2F7290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2E92E25-8EE4-DDA7-7412-F029015D8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68A41F4-ED80-66EA-BA89-51F94ED8A209}"/>
              </a:ext>
            </a:extLst>
          </p:cNvPr>
          <p:cNvSpPr/>
          <p:nvPr/>
        </p:nvSpPr>
        <p:spPr>
          <a:xfrm>
            <a:off x="429850" y="569424"/>
            <a:ext cx="72861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Nano­‐lime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conservation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stone,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plasters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architectural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surfaces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1600" b="1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Estonia</a:t>
            </a:r>
            <a:r>
              <a:rPr lang="cs-CZ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b="1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Saaremaa</a:t>
            </a:r>
            <a:endParaRPr lang="cs-CZ" sz="16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 Vojtěchovský / Karol Bayer</a:t>
            </a:r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University of </a:t>
            </a:r>
            <a:r>
              <a:rPr lang="cs-CZ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Pardubice</a:t>
            </a:r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9F5CD7-9EC3-B5A3-0CEA-B2E1F374E4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50" y="1730714"/>
            <a:ext cx="6590988" cy="248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9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0CB7B-060E-0B97-0126-F76D1B687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08425914-8471-F74E-CDC9-E2A9A0BA9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471E7FCD-A7BD-AE33-E9F9-B63B3D875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7EAF647-0545-89B3-61A2-442F23B84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934" y="603651"/>
            <a:ext cx="5742930" cy="38469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AEB9208-E339-015C-97F5-340E555BA010}"/>
              </a:ext>
            </a:extLst>
          </p:cNvPr>
          <p:cNvSpPr txBox="1"/>
          <p:nvPr/>
        </p:nvSpPr>
        <p:spPr>
          <a:xfrm>
            <a:off x="2336104" y="658340"/>
            <a:ext cx="432147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attention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1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17735-4B96-5A96-69CC-BB8DB146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0FFF7DDE-977A-512B-3E71-A25871F2E3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016B0C67-DED2-FE45-ABD0-54B9737C34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5B855184-02E7-F673-6403-87522BAAF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368" y="3787622"/>
            <a:ext cx="4160508" cy="6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Portmoneum</a:t>
            </a:r>
            <a:endParaRPr lang="cs-CZ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Mural</a:t>
            </a:r>
            <a:r>
              <a:rPr lang="cs-CZ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paintings</a:t>
            </a:r>
            <a:r>
              <a:rPr lang="cs-CZ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Josef Váchal, 1920-1924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E06B51-72E2-279D-088D-84383FB44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5" y="824031"/>
            <a:ext cx="5951871" cy="365984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9F042BC-E232-5749-100E-9D063DD4C7DF}"/>
              </a:ext>
            </a:extLst>
          </p:cNvPr>
          <p:cNvSpPr txBox="1"/>
          <p:nvPr/>
        </p:nvSpPr>
        <p:spPr>
          <a:xfrm>
            <a:off x="967903" y="377755"/>
            <a:ext cx="4322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- 1993</a:t>
            </a:r>
          </a:p>
        </p:txBody>
      </p:sp>
    </p:spTree>
    <p:extLst>
      <p:ext uri="{BB962C8B-B14F-4D97-AF65-F5344CB8AC3E}">
        <p14:creationId xmlns:p14="http://schemas.microsoft.com/office/powerpoint/2010/main" val="278029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1882-86D6-F728-77CF-CCD137A0A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089BE9A2-F2F5-3FDE-152F-279449EFC9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474B1300-1446-F064-F584-FA7CC3498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A0F9E7D-C390-6144-CF53-C698557D3D97}"/>
              </a:ext>
            </a:extLst>
          </p:cNvPr>
          <p:cNvSpPr txBox="1"/>
          <p:nvPr/>
        </p:nvSpPr>
        <p:spPr>
          <a:xfrm>
            <a:off x="2808051" y="657901"/>
            <a:ext cx="58342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  <a:p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1993 – establishment of The School of Restoration (three-year post-secondary study program)</a:t>
            </a:r>
          </a:p>
          <a:p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1997 – The Tertiary Professional School of Restoration and Conservation Techniques (tertiary professional school)</a:t>
            </a:r>
          </a:p>
          <a:p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2000 – Institute of Restoration and Conservation Techniques (higher education institution of non-university type)</a:t>
            </a:r>
          </a:p>
          <a:p>
            <a:endPara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2005 – University od Pardubice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40B0CA-35FC-A771-3968-811058B8A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07" y="780633"/>
            <a:ext cx="2449510" cy="16498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600A68-8E0D-0E30-506F-0757D3F8DB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07" y="2565583"/>
            <a:ext cx="2449510" cy="17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82FCE-3B1D-7B81-9967-EAE4D6C37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5D3FD89B-D6A7-F614-6FE6-9D0482360E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672D46F-1FB6-1BE8-65CC-47822AD04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98" y="537636"/>
            <a:ext cx="734593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GB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programmes</a:t>
            </a:r>
            <a:endParaRPr lang="cs-CZ" alt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Bachelor level - four study programmes</a:t>
            </a: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 4 years (8 semester)</a:t>
            </a:r>
          </a:p>
          <a:p>
            <a:pPr eaLnBrk="1" hangingPunct="1"/>
            <a:r>
              <a:rPr lang="en-GB" altLang="cs-CZ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and Conservation of Stone and Related Materials</a:t>
            </a: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and Conservation of Wall Painting and </a:t>
            </a:r>
            <a:r>
              <a:rPr lang="en-GB" alt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Sgraffito</a:t>
            </a:r>
            <a:endParaRPr lang="en-GB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and Conservation of Paper, Bookbinding and Documents</a:t>
            </a: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and Conservation of Artworks on Paper and Related Materials</a:t>
            </a:r>
          </a:p>
          <a:p>
            <a:pPr eaLnBrk="1" hangingPunct="1"/>
            <a:endParaRPr lang="en-GB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Consecutive master level - two study programmes</a:t>
            </a: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 2 years (4 semester)</a:t>
            </a:r>
            <a:endParaRPr lang="cs-CZ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alt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and Conservation of Wall painting, Sculptures and Architectural surfaces</a:t>
            </a:r>
          </a:p>
          <a:p>
            <a:pPr eaLnBrk="1" hangingPunct="1"/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and Conservation of Works of Art and Art-craft works on Paper, Textile and Related materials</a:t>
            </a:r>
          </a:p>
          <a:p>
            <a:pPr eaLnBrk="1" hangingPunct="1"/>
            <a:endParaRPr lang="en-GB" alt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Doctoral programme </a:t>
            </a: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„Conservation science</a:t>
            </a:r>
            <a:r>
              <a:rPr lang="cs-CZ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prepared for </a:t>
            </a:r>
            <a:r>
              <a:rPr lang="cs-CZ" alt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accreditation in 2021</a:t>
            </a:r>
            <a:r>
              <a:rPr lang="cs-CZ" alt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43144313-C7BA-BCBE-194C-3AFA09292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64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0F592-2C26-B1C1-FCA4-331C9E30A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FF1A6F4C-E8E3-FCE6-03C8-AF440A8173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90B2C3B1-4076-2727-F620-3A0466906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4664038-54B9-203B-5948-204CC8E7B5E1}"/>
              </a:ext>
            </a:extLst>
          </p:cNvPr>
          <p:cNvSpPr/>
          <p:nvPr/>
        </p:nvSpPr>
        <p:spPr>
          <a:xfrm>
            <a:off x="740208" y="600249"/>
            <a:ext cx="74202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 / Studios and departments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Studio of Restoration and Conservation of Stone and Related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Studio of Restoration and Conservation of Wall Painting and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Sgraffito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Studio of Restoration and Conservation of Paper, Bookbinding and Documents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Studio of Restoration and Conservation of Artworks on Paper, Textile and related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Chemical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Humanities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Studio of Fine Art Training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7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7E078-C4BF-EF6E-9D30-37A694B4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4D7E7DC8-5FD1-0F30-53BF-679AC0D5D2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A6F0C1AC-AD14-1241-B40C-CDC996D593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FF70E621-F289-07E3-BB84-5710AA937436}"/>
              </a:ext>
            </a:extLst>
          </p:cNvPr>
          <p:cNvSpPr/>
          <p:nvPr/>
        </p:nvSpPr>
        <p:spPr>
          <a:xfrm>
            <a:off x="360735" y="466752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</a:t>
            </a:r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the actual principles of cultural heritage care - interdisciplinary approach</a:t>
            </a: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and experience of art techniques, material science and humanities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to cultural heritage care</a:t>
            </a:r>
          </a:p>
          <a:p>
            <a:pPr marL="285750" indent="-285750">
              <a:buFontTx/>
              <a:buChar char="-"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up-to-date knowledge and methods and specific theoretical knowledge in the field of restoration and conservation </a:t>
            </a: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23CA7D34-A7F6-6F07-F11B-258D9C40D9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250" y="2484250"/>
            <a:ext cx="4936055" cy="19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AFB3-8844-EB6D-FCE4-2F0AC8757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>
            <a:extLst>
              <a:ext uri="{FF2B5EF4-FFF2-40B4-BE49-F238E27FC236}">
                <a16:creationId xmlns:a16="http://schemas.microsoft.com/office/drawing/2014/main" id="{365511BF-C4A3-A392-3A1D-FA5B50E6E0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864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3D57BE04-AE19-8151-34B3-42D87246B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2350" cy="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35AEC0A-E8F8-7AC9-3242-39D3A6C72187}"/>
              </a:ext>
            </a:extLst>
          </p:cNvPr>
          <p:cNvSpPr/>
          <p:nvPr/>
        </p:nvSpPr>
        <p:spPr>
          <a:xfrm>
            <a:off x="740208" y="600249"/>
            <a:ext cx="74202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and National Cooperation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Goals</a:t>
            </a:r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Mobility – academic staff and student mobility; gaining experience at the international level 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– 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cooperation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international and national research projects 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Invited Lectures – incoming and outgoing lectures; exchange of experience; enhancement of knowledge and quality; continuous updating of expertise 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Practice-Oriented Cooperation – collaboration with institutions 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subjects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the framework of practical education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7247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5256AD02313B4B9D01908545C72405" ma:contentTypeVersion="15" ma:contentTypeDescription="Vytvoří nový dokument" ma:contentTypeScope="" ma:versionID="bb6007c9a435e8adc382901aa253a4a3">
  <xsd:schema xmlns:xsd="http://www.w3.org/2001/XMLSchema" xmlns:xs="http://www.w3.org/2001/XMLSchema" xmlns:p="http://schemas.microsoft.com/office/2006/metadata/properties" xmlns:ns2="79809be1-a23d-4fbb-ae41-e80da8be8c5c" xmlns:ns3="a3eee480-9342-49fa-b34f-7827bba28775" targetNamespace="http://schemas.microsoft.com/office/2006/metadata/properties" ma:root="true" ma:fieldsID="d3d239e3ab518c7be1966f33e93bc6c4" ns2:_="" ns3:_="">
    <xsd:import namespace="79809be1-a23d-4fbb-ae41-e80da8be8c5c"/>
    <xsd:import namespace="a3eee480-9342-49fa-b34f-7827bba28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09be1-a23d-4fbb-ae41-e80da8be8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ee480-9342-49fa-b34f-7827bba28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ed08206-14e0-4a62-b128-b47464638893}" ma:internalName="TaxCatchAll" ma:showField="CatchAllData" ma:web="a3eee480-9342-49fa-b34f-7827bba287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3eee480-9342-49fa-b34f-7827bba28775">
      <UserInfo>
        <DisplayName>Bayer Karol</DisplayName>
        <AccountId>12</AccountId>
        <AccountType/>
      </UserInfo>
      <UserInfo>
        <DisplayName>Bostikova Hana</DisplayName>
        <AccountId>13</AccountId>
        <AccountType/>
      </UserInfo>
      <UserInfo>
        <DisplayName>Novakova Pavla</DisplayName>
        <AccountId>14</AccountId>
        <AccountType/>
      </UserInfo>
    </SharedWithUsers>
    <TaxCatchAll xmlns="a3eee480-9342-49fa-b34f-7827bba28775" xsi:nil="true"/>
    <lcf76f155ced4ddcb4097134ff3c332f xmlns="79809be1-a23d-4fbb-ae41-e80da8be8c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0EFA77-65A1-4E54-B4A5-7A345BA954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9063C-A7CB-4803-9BFB-8339185412E0}"/>
</file>

<file path=customXml/itemProps3.xml><?xml version="1.0" encoding="utf-8"?>
<ds:datastoreItem xmlns:ds="http://schemas.openxmlformats.org/officeDocument/2006/customXml" ds:itemID="{5A38043F-A7EA-48C1-A62D-C2C0C98645E6}">
  <ds:schemaRefs>
    <ds:schemaRef ds:uri="0cab0491-4c70-45d4-aea1-de65401ff88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1272</Words>
  <Application>Microsoft Office PowerPoint</Application>
  <PresentationFormat>Vlastní</PresentationFormat>
  <Paragraphs>195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Komárkovi</dc:creator>
  <cp:lastModifiedBy>Bayer Karol</cp:lastModifiedBy>
  <cp:revision>47</cp:revision>
  <dcterms:created xsi:type="dcterms:W3CDTF">2002-09-03T16:55:02Z</dcterms:created>
  <dcterms:modified xsi:type="dcterms:W3CDTF">2026-04-16T04:16:24Z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0x010100BE5256AD02313B4B9D01908545C72405</vt:lpwstr>
  </property>
</Properties>
</file>