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71" r:id="rId4"/>
    <p:sldId id="262" r:id="rId5"/>
    <p:sldId id="272" r:id="rId6"/>
    <p:sldId id="266" r:id="rId7"/>
    <p:sldId id="267" r:id="rId8"/>
    <p:sldId id="268" r:id="rId9"/>
    <p:sldId id="264" r:id="rId10"/>
    <p:sldId id="269" r:id="rId11"/>
    <p:sldId id="261" r:id="rId12"/>
    <p:sldId id="263" r:id="rId13"/>
    <p:sldId id="259" r:id="rId14"/>
    <p:sldId id="265" r:id="rId15"/>
    <p:sldId id="260" r:id="rId16"/>
    <p:sldId id="257" r:id="rId17"/>
    <p:sldId id="258"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4"/>
    <p:restoredTop sz="94560"/>
  </p:normalViewPr>
  <p:slideViewPr>
    <p:cSldViewPr snapToGrid="0" showGuides="1">
      <p:cViewPr varScale="1">
        <p:scale>
          <a:sx n="91" d="100"/>
          <a:sy n="91" d="100"/>
        </p:scale>
        <p:origin x="200" y="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9EFB-CC08-24ED-9035-119022084A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CCB379B0-E409-9A5F-603F-3732F9ABE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B8D3F58E-EC98-EB40-41B1-DA3FA7669928}"/>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5" name="Footer Placeholder 4">
            <a:extLst>
              <a:ext uri="{FF2B5EF4-FFF2-40B4-BE49-F238E27FC236}">
                <a16:creationId xmlns:a16="http://schemas.microsoft.com/office/drawing/2014/main" id="{A7263035-0253-842A-C7B5-249EC0596035}"/>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BA8AFAF0-4628-43D3-087E-22837C753A6C}"/>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352132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8FA6-2D7C-9882-E813-F0A3D60B9EAF}"/>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77955838-EA7D-D9AF-6B8A-4AD4027101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D4F3E4CD-DEDF-AE11-36D2-09C06C3A3216}"/>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5" name="Footer Placeholder 4">
            <a:extLst>
              <a:ext uri="{FF2B5EF4-FFF2-40B4-BE49-F238E27FC236}">
                <a16:creationId xmlns:a16="http://schemas.microsoft.com/office/drawing/2014/main" id="{43D5C411-4F49-F9EA-12A4-2B0C22949ACC}"/>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09859A80-83EC-1AD8-ACC6-DCBDD1292F2D}"/>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286659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E8949-0958-DFE3-A0B1-0598C58712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E52E7AAD-1373-EAFC-06DB-53375B866A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6B5DD082-1E9A-9362-2376-AA2F0DD5242E}"/>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5" name="Footer Placeholder 4">
            <a:extLst>
              <a:ext uri="{FF2B5EF4-FFF2-40B4-BE49-F238E27FC236}">
                <a16:creationId xmlns:a16="http://schemas.microsoft.com/office/drawing/2014/main" id="{AE4A5A2B-18DE-2471-FE17-11678EBD649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B75FC51A-135A-AC40-DF32-48806FE4A9F6}"/>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25209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8CA6-955F-F4CE-323E-1B60A5C77D72}"/>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1A3080BA-ED43-C1A8-E8BA-EF16075C5F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29A6BB03-B153-ADB1-D870-622286D76DC6}"/>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5" name="Footer Placeholder 4">
            <a:extLst>
              <a:ext uri="{FF2B5EF4-FFF2-40B4-BE49-F238E27FC236}">
                <a16:creationId xmlns:a16="http://schemas.microsoft.com/office/drawing/2014/main" id="{2377E177-E49D-4923-74A3-40E2013FFDD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292941F2-3CC9-8F9D-FB8A-45E76D340F49}"/>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144154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012C-493A-98F4-E1CC-AFB425E10A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1B923177-0EF2-516F-6ABA-11DAA69025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E3C686-2600-C095-3E21-20FADDBC971C}"/>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5" name="Footer Placeholder 4">
            <a:extLst>
              <a:ext uri="{FF2B5EF4-FFF2-40B4-BE49-F238E27FC236}">
                <a16:creationId xmlns:a16="http://schemas.microsoft.com/office/drawing/2014/main" id="{DC87C1DB-588A-81DF-2BE7-2B2FA328250A}"/>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D877F6B0-6F0C-4189-FF9B-BE84510FE08D}"/>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295883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6A52-AC04-A5BE-AA7B-47146095EDEE}"/>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B9473887-D52A-A245-FE7E-E708A67050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CA4DE546-A03D-C340-1E96-083A23D154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F5C5CEA9-6B5A-1A2D-41E5-74C4B58F621D}"/>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6" name="Footer Placeholder 5">
            <a:extLst>
              <a:ext uri="{FF2B5EF4-FFF2-40B4-BE49-F238E27FC236}">
                <a16:creationId xmlns:a16="http://schemas.microsoft.com/office/drawing/2014/main" id="{44EC758B-A779-508C-913C-8D3B9670B4DA}"/>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BB5C24A-809A-F342-27EB-8335F022E851}"/>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62415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8272-2EEF-196E-2FB4-075B5A5209F9}"/>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E371BE1A-8075-D505-4B4E-1A953A88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E2EE9F-8A1E-9F24-2554-879D4971C8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366BBB16-668E-F73B-F54A-5260E0A57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3BA916-B2B1-D9F7-F018-A9ACC369F9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E7AF430C-863B-98A6-7FDA-A32ADF6DF158}"/>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8" name="Footer Placeholder 7">
            <a:extLst>
              <a:ext uri="{FF2B5EF4-FFF2-40B4-BE49-F238E27FC236}">
                <a16:creationId xmlns:a16="http://schemas.microsoft.com/office/drawing/2014/main" id="{77FF194E-5C77-DBED-BDF7-A3D73542771A}"/>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9816FC35-4CC9-D5EF-C633-0952A5B2BF98}"/>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348658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6E1E-78FC-C3B2-8B55-E4F55397E504}"/>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A7C50093-05F2-F4DE-F6D6-6DCF28922862}"/>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4" name="Footer Placeholder 3">
            <a:extLst>
              <a:ext uri="{FF2B5EF4-FFF2-40B4-BE49-F238E27FC236}">
                <a16:creationId xmlns:a16="http://schemas.microsoft.com/office/drawing/2014/main" id="{D1EFE0D8-5947-F691-862B-468DD50DC4F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A6E359B4-BDC2-14F4-1B1F-A5751453C4A5}"/>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319543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F5E1C-204A-E102-6383-94D0D9E6CE30}"/>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3" name="Footer Placeholder 2">
            <a:extLst>
              <a:ext uri="{FF2B5EF4-FFF2-40B4-BE49-F238E27FC236}">
                <a16:creationId xmlns:a16="http://schemas.microsoft.com/office/drawing/2014/main" id="{1A4A474D-DE6F-8714-F81F-553EF91B1740}"/>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D269B3B5-B076-526E-BEAB-D00CD881CDE9}"/>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220363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BE30-47B5-E1EB-2667-814A11EBD0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57E449B6-9D71-B345-376C-7AD7B686F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4851FC72-2482-9547-99A1-C39A5B9FC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0E5164-AFDB-90E5-8B39-7039600A56D6}"/>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6" name="Footer Placeholder 5">
            <a:extLst>
              <a:ext uri="{FF2B5EF4-FFF2-40B4-BE49-F238E27FC236}">
                <a16:creationId xmlns:a16="http://schemas.microsoft.com/office/drawing/2014/main" id="{845C0B96-B973-4F08-0D24-9BC967EDB8D8}"/>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50A3F55-1B87-5868-4031-11D5209C0414}"/>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408441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61B-DDD1-F3F1-2802-D4D953408A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6A198FC5-F44A-BA81-A4DC-A2B322D7B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291F2D61-841F-349A-ED4E-D184CA08A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85F8BD-D064-15C5-3605-4BEDCC80C1CB}"/>
              </a:ext>
            </a:extLst>
          </p:cNvPr>
          <p:cNvSpPr>
            <a:spLocks noGrp="1"/>
          </p:cNvSpPr>
          <p:nvPr>
            <p:ph type="dt" sz="half" idx="10"/>
          </p:nvPr>
        </p:nvSpPr>
        <p:spPr/>
        <p:txBody>
          <a:bodyPr/>
          <a:lstStyle/>
          <a:p>
            <a:fld id="{56016CF7-D363-AE49-97F9-FA6E23E4CEC0}" type="datetimeFigureOut">
              <a:rPr lang="en-FI" smtClean="0"/>
              <a:t>29.10.2025</a:t>
            </a:fld>
            <a:endParaRPr lang="en-FI"/>
          </a:p>
        </p:txBody>
      </p:sp>
      <p:sp>
        <p:nvSpPr>
          <p:cNvPr id="6" name="Footer Placeholder 5">
            <a:extLst>
              <a:ext uri="{FF2B5EF4-FFF2-40B4-BE49-F238E27FC236}">
                <a16:creationId xmlns:a16="http://schemas.microsoft.com/office/drawing/2014/main" id="{A0ACF475-0E7B-BEA8-32F5-521EF1A248B9}"/>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62C1CCC5-C1E9-B842-E825-858E3B3EA93F}"/>
              </a:ext>
            </a:extLst>
          </p:cNvPr>
          <p:cNvSpPr>
            <a:spLocks noGrp="1"/>
          </p:cNvSpPr>
          <p:nvPr>
            <p:ph type="sldNum" sz="quarter" idx="12"/>
          </p:nvPr>
        </p:nvSpPr>
        <p:spPr/>
        <p:txBody>
          <a:bodyPr/>
          <a:lstStyle/>
          <a:p>
            <a:fld id="{58E228FB-68BB-444F-B20F-9A25769B7368}" type="slidenum">
              <a:rPr lang="en-FI" smtClean="0"/>
              <a:t>‹#›</a:t>
            </a:fld>
            <a:endParaRPr lang="en-FI"/>
          </a:p>
        </p:txBody>
      </p:sp>
    </p:spTree>
    <p:extLst>
      <p:ext uri="{BB962C8B-B14F-4D97-AF65-F5344CB8AC3E}">
        <p14:creationId xmlns:p14="http://schemas.microsoft.com/office/powerpoint/2010/main" val="195271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96E9D-D423-FAC8-31B4-A2AF76FC8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4901FB78-53B1-FE6A-60C5-380130CC3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550A492F-A4B0-5439-FEBB-D87195BBD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016CF7-D363-AE49-97F9-FA6E23E4CEC0}" type="datetimeFigureOut">
              <a:rPr lang="en-FI" smtClean="0"/>
              <a:t>29.10.2025</a:t>
            </a:fld>
            <a:endParaRPr lang="en-FI"/>
          </a:p>
        </p:txBody>
      </p:sp>
      <p:sp>
        <p:nvSpPr>
          <p:cNvPr id="5" name="Footer Placeholder 4">
            <a:extLst>
              <a:ext uri="{FF2B5EF4-FFF2-40B4-BE49-F238E27FC236}">
                <a16:creationId xmlns:a16="http://schemas.microsoft.com/office/drawing/2014/main" id="{DA4C7305-E025-A157-B5E1-B3B541B8F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FI"/>
          </a:p>
        </p:txBody>
      </p:sp>
      <p:sp>
        <p:nvSpPr>
          <p:cNvPr id="6" name="Slide Number Placeholder 5">
            <a:extLst>
              <a:ext uri="{FF2B5EF4-FFF2-40B4-BE49-F238E27FC236}">
                <a16:creationId xmlns:a16="http://schemas.microsoft.com/office/drawing/2014/main" id="{67BBA21D-FBD0-C21B-35A0-6E956777D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E228FB-68BB-444F-B20F-9A25769B7368}" type="slidenum">
              <a:rPr lang="en-FI" smtClean="0"/>
              <a:t>‹#›</a:t>
            </a:fld>
            <a:endParaRPr lang="en-FI"/>
          </a:p>
        </p:txBody>
      </p:sp>
    </p:spTree>
    <p:extLst>
      <p:ext uri="{BB962C8B-B14F-4D97-AF65-F5344CB8AC3E}">
        <p14:creationId xmlns:p14="http://schemas.microsoft.com/office/powerpoint/2010/main" val="358817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X-K_FM_10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research/participants/documents/downloadPublic?documentIds=080166e5c143e55f&amp;appId=PPGMS" TargetMode="External"/><Relationship Id="rId7" Type="http://schemas.openxmlformats.org/officeDocument/2006/relationships/hyperlink" Target="https://ec.europa.eu/research/participants/documents/downloadPublic?documentIds=080166e5b3f7e84d&amp;appId=PPGMS" TargetMode="External"/><Relationship Id="rId2" Type="http://schemas.openxmlformats.org/officeDocument/2006/relationships/hyperlink" Target="https://ec.europa.eu/research/participants/documents/downloadPublic?documentIds=080166e5b748bab6&amp;appId=PPGMS" TargetMode="External"/><Relationship Id="rId1" Type="http://schemas.openxmlformats.org/officeDocument/2006/relationships/slideLayout" Target="../slideLayouts/slideLayout2.xml"/><Relationship Id="rId6" Type="http://schemas.openxmlformats.org/officeDocument/2006/relationships/hyperlink" Target="https://ec.europa.eu/research/participants/documents/downloadPublic?documentIds=080166e5b7948e15&amp;appId=PPGMS" TargetMode="External"/><Relationship Id="rId5" Type="http://schemas.openxmlformats.org/officeDocument/2006/relationships/hyperlink" Target="https://ec.europa.eu/research/participants/documents/downloadPublic?documentIds=080166e5b77b6daf&amp;appId=PPGMS" TargetMode="External"/><Relationship Id="rId4" Type="http://schemas.openxmlformats.org/officeDocument/2006/relationships/hyperlink" Target="https://ec.europa.eu/research/participants/documents/downloadPublic?documentIds=080166e5c1048c7a&amp;appId=PPGM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research/participants/documents/downloadPublic?documentIds=080166e5b1c193ae&amp;appId=PPGMS" TargetMode="External"/><Relationship Id="rId2" Type="http://schemas.openxmlformats.org/officeDocument/2006/relationships/hyperlink" Target="https://ec.europa.eu/research/participants/documents/downloadPublic?documentIds=080166e5bf98d915&amp;appId=PPGMS" TargetMode="External"/><Relationship Id="rId1" Type="http://schemas.openxmlformats.org/officeDocument/2006/relationships/slideLayout" Target="../slideLayouts/slideLayout2.xml"/><Relationship Id="rId5" Type="http://schemas.openxmlformats.org/officeDocument/2006/relationships/hyperlink" Target="https://ec.europa.eu/research/participants/documents/downloadPublic?documentIds=080166e5a7e1db1c&amp;appId=PPGMS" TargetMode="External"/><Relationship Id="rId4" Type="http://schemas.openxmlformats.org/officeDocument/2006/relationships/hyperlink" Target="https://ec.europa.eu/research/participants/documents/downloadPublic?documentIds=080166e5b865ff3b&amp;appId=PPGM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lapland.fi/EN/Webpages/PART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artyprojecthandbook.wixsite.com/pacohandboo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29E1-B2DF-3144-92D7-5CF98CB38E9A}"/>
              </a:ext>
            </a:extLst>
          </p:cNvPr>
          <p:cNvSpPr>
            <a:spLocks noGrp="1"/>
          </p:cNvSpPr>
          <p:nvPr>
            <p:ph type="ctrTitle"/>
          </p:nvPr>
        </p:nvSpPr>
        <p:spPr>
          <a:xfrm>
            <a:off x="1413164" y="0"/>
            <a:ext cx="9144000" cy="2387600"/>
          </a:xfrm>
        </p:spPr>
        <p:txBody>
          <a:bodyPr/>
          <a:lstStyle/>
          <a:p>
            <a:endParaRPr lang="en-FI" dirty="0"/>
          </a:p>
        </p:txBody>
      </p:sp>
      <p:pic>
        <p:nvPicPr>
          <p:cNvPr id="7172" name="Picture 4" descr="Kuvan kuvausta ei ole saatavilla.">
            <a:extLst>
              <a:ext uri="{FF2B5EF4-FFF2-40B4-BE49-F238E27FC236}">
                <a16:creationId xmlns:a16="http://schemas.microsoft.com/office/drawing/2014/main" id="{3B13C110-4CA6-7624-0603-D4D119525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540"/>
            <a:ext cx="12192000" cy="44989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Kuvan kuvausta ei ole saatavilla.">
            <a:extLst>
              <a:ext uri="{FF2B5EF4-FFF2-40B4-BE49-F238E27FC236}">
                <a16:creationId xmlns:a16="http://schemas.microsoft.com/office/drawing/2014/main" id="{4E8F8F5B-D645-C95B-A8F3-4AC5858FF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0454"/>
            <a:ext cx="3567546" cy="35675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7A36DE-65FA-586C-AF57-8E9026BF59A3}"/>
              </a:ext>
            </a:extLst>
          </p:cNvPr>
          <p:cNvSpPr txBox="1"/>
          <p:nvPr/>
        </p:nvSpPr>
        <p:spPr>
          <a:xfrm>
            <a:off x="6014222" y="5074227"/>
            <a:ext cx="5220468" cy="369332"/>
          </a:xfrm>
          <a:prstGeom prst="rect">
            <a:avLst/>
          </a:prstGeom>
          <a:noFill/>
        </p:spPr>
        <p:txBody>
          <a:bodyPr wrap="none" rtlCol="0">
            <a:spAutoFit/>
          </a:bodyPr>
          <a:lstStyle/>
          <a:p>
            <a:r>
              <a:rPr lang="en-GB" dirty="0"/>
              <a:t>https://</a:t>
            </a:r>
            <a:r>
              <a:rPr lang="en-GB" dirty="0" err="1"/>
              <a:t>cordis.europa.eu</a:t>
            </a:r>
            <a:r>
              <a:rPr lang="en-GB" dirty="0"/>
              <a:t>/project/id/645743/results</a:t>
            </a:r>
            <a:endParaRPr lang="en-FI" dirty="0"/>
          </a:p>
        </p:txBody>
      </p:sp>
    </p:spTree>
    <p:extLst>
      <p:ext uri="{BB962C8B-B14F-4D97-AF65-F5344CB8AC3E}">
        <p14:creationId xmlns:p14="http://schemas.microsoft.com/office/powerpoint/2010/main" val="293159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49E0-6A53-4F43-8701-7686B0167361}"/>
              </a:ext>
            </a:extLst>
          </p:cNvPr>
          <p:cNvSpPr>
            <a:spLocks noGrp="1"/>
          </p:cNvSpPr>
          <p:nvPr>
            <p:ph type="title"/>
          </p:nvPr>
        </p:nvSpPr>
        <p:spPr/>
        <p:txBody>
          <a:bodyPr/>
          <a:lstStyle/>
          <a:p>
            <a:pPr algn="ctr"/>
            <a:r>
              <a:rPr lang="en-FI" dirty="0"/>
              <a:t>Local action</a:t>
            </a:r>
          </a:p>
        </p:txBody>
      </p:sp>
      <p:sp>
        <p:nvSpPr>
          <p:cNvPr id="3" name="Content Placeholder 2">
            <a:extLst>
              <a:ext uri="{FF2B5EF4-FFF2-40B4-BE49-F238E27FC236}">
                <a16:creationId xmlns:a16="http://schemas.microsoft.com/office/drawing/2014/main" id="{00BA8AC5-47A6-1A2E-0FAF-D69E02581695}"/>
              </a:ext>
            </a:extLst>
          </p:cNvPr>
          <p:cNvSpPr>
            <a:spLocks noGrp="1"/>
          </p:cNvSpPr>
          <p:nvPr>
            <p:ph idx="1"/>
          </p:nvPr>
        </p:nvSpPr>
        <p:spPr/>
        <p:txBody>
          <a:bodyPr/>
          <a:lstStyle/>
          <a:p>
            <a:r>
              <a:rPr lang="en-GB" dirty="0"/>
              <a:t>The project sparked local actions, with Radio Youth Footprints being a good example. The initiative was created in close collaboration with the youth from the local community and </a:t>
            </a:r>
            <a:r>
              <a:rPr lang="en-GB" u="sng" dirty="0">
                <a:hlinkClick r:id="rId2"/>
              </a:rPr>
              <a:t>XK FM</a:t>
            </a:r>
            <a:r>
              <a:rPr lang="en-GB" dirty="0">
                <a:hlinkClick r:id="rId2"/>
              </a:rPr>
              <a:t>(opens in new window)</a:t>
            </a:r>
            <a:r>
              <a:rPr lang="en-GB" dirty="0"/>
              <a:t>, the local radio station. XK FM provides news and information to the !Xun and </a:t>
            </a:r>
            <a:r>
              <a:rPr lang="en-GB" dirty="0" err="1"/>
              <a:t>Khwe</a:t>
            </a:r>
            <a:r>
              <a:rPr lang="en-GB" dirty="0"/>
              <a:t> San communities in their mother tongue. Radio Youth Footprints hopes to see more local young people become involved with the station’s work, giving them the chance to develop new skills. A pilot trial will be conducted by XK FM</a:t>
            </a:r>
            <a:endParaRPr lang="en-FI" dirty="0"/>
          </a:p>
        </p:txBody>
      </p:sp>
      <p:pic>
        <p:nvPicPr>
          <p:cNvPr id="4" name="Picture 4" descr="Kuvan kuvausta ei ole saatavilla.">
            <a:extLst>
              <a:ext uri="{FF2B5EF4-FFF2-40B4-BE49-F238E27FC236}">
                <a16:creationId xmlns:a16="http://schemas.microsoft.com/office/drawing/2014/main" id="{F33CE5A0-7ABD-0C7D-5717-E723CEBFC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382" y="4981723"/>
            <a:ext cx="5084618" cy="18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6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2C02-1609-A887-EFBA-7233B55804D6}"/>
              </a:ext>
            </a:extLst>
          </p:cNvPr>
          <p:cNvSpPr>
            <a:spLocks noGrp="1"/>
          </p:cNvSpPr>
          <p:nvPr>
            <p:ph type="title"/>
          </p:nvPr>
        </p:nvSpPr>
        <p:spPr/>
        <p:txBody>
          <a:bodyPr/>
          <a:lstStyle/>
          <a:p>
            <a:endParaRPr lang="en-FI"/>
          </a:p>
        </p:txBody>
      </p:sp>
      <p:sp>
        <p:nvSpPr>
          <p:cNvPr id="3" name="Content Placeholder 2">
            <a:extLst>
              <a:ext uri="{FF2B5EF4-FFF2-40B4-BE49-F238E27FC236}">
                <a16:creationId xmlns:a16="http://schemas.microsoft.com/office/drawing/2014/main" id="{102664C5-13B7-9B70-7FA4-4EB595E2C915}"/>
              </a:ext>
            </a:extLst>
          </p:cNvPr>
          <p:cNvSpPr>
            <a:spLocks noGrp="1"/>
          </p:cNvSpPr>
          <p:nvPr>
            <p:ph idx="1"/>
          </p:nvPr>
        </p:nvSpPr>
        <p:spPr/>
        <p:txBody>
          <a:bodyPr/>
          <a:lstStyle/>
          <a:p>
            <a:endParaRPr lang="en-FI"/>
          </a:p>
        </p:txBody>
      </p:sp>
      <p:pic>
        <p:nvPicPr>
          <p:cNvPr id="5122" name="Picture 2" descr="Kuvan kuvausta ei ole saatavilla.">
            <a:extLst>
              <a:ext uri="{FF2B5EF4-FFF2-40B4-BE49-F238E27FC236}">
                <a16:creationId xmlns:a16="http://schemas.microsoft.com/office/drawing/2014/main" id="{9E08C63B-3750-B216-338D-3C0729DE4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6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8FF4-041B-5D70-EE13-64E99BDFD4AA}"/>
              </a:ext>
            </a:extLst>
          </p:cNvPr>
          <p:cNvSpPr>
            <a:spLocks noGrp="1"/>
          </p:cNvSpPr>
          <p:nvPr>
            <p:ph type="title"/>
          </p:nvPr>
        </p:nvSpPr>
        <p:spPr>
          <a:xfrm>
            <a:off x="838200" y="110837"/>
            <a:ext cx="10515600" cy="1325563"/>
          </a:xfrm>
        </p:spPr>
        <p:txBody>
          <a:bodyPr>
            <a:normAutofit fontScale="90000"/>
          </a:bodyPr>
          <a:lstStyle/>
          <a:p>
            <a:pPr algn="ctr"/>
            <a:br>
              <a:rPr lang="en-GB" b="1" dirty="0"/>
            </a:br>
            <a:r>
              <a:rPr lang="en-GB" b="1" dirty="0"/>
              <a:t>Deliverables</a:t>
            </a:r>
            <a:br>
              <a:rPr lang="en-GB" b="1" dirty="0"/>
            </a:br>
            <a:endParaRPr lang="en-FI" dirty="0"/>
          </a:p>
        </p:txBody>
      </p:sp>
      <p:sp>
        <p:nvSpPr>
          <p:cNvPr id="3" name="Content Placeholder 2">
            <a:extLst>
              <a:ext uri="{FF2B5EF4-FFF2-40B4-BE49-F238E27FC236}">
                <a16:creationId xmlns:a16="http://schemas.microsoft.com/office/drawing/2014/main" id="{4B17EAD3-19D6-8F11-08B9-46B5F505A0D5}"/>
              </a:ext>
            </a:extLst>
          </p:cNvPr>
          <p:cNvSpPr>
            <a:spLocks noGrp="1"/>
          </p:cNvSpPr>
          <p:nvPr>
            <p:ph idx="1"/>
          </p:nvPr>
        </p:nvSpPr>
        <p:spPr>
          <a:xfrm>
            <a:off x="332509" y="1371600"/>
            <a:ext cx="11679382" cy="5375563"/>
          </a:xfrm>
        </p:spPr>
        <p:txBody>
          <a:bodyPr>
            <a:noAutofit/>
          </a:bodyPr>
          <a:lstStyle/>
          <a:p>
            <a:pPr marL="0" indent="0">
              <a:buNone/>
            </a:pPr>
            <a:r>
              <a:rPr lang="en-GB" sz="2400" dirty="0">
                <a:hlinkClick r:id="rId2"/>
              </a:rPr>
              <a:t>New innovative technological solutions and concepts created and disseminated </a:t>
            </a:r>
            <a:endParaRPr lang="en-FI" sz="2400" dirty="0"/>
          </a:p>
          <a:p>
            <a:pPr marL="0" indent="0">
              <a:buNone/>
            </a:pPr>
            <a:br>
              <a:rPr lang="en-GB" sz="2400" dirty="0"/>
            </a:br>
            <a:r>
              <a:rPr lang="en-GB" sz="2400" dirty="0">
                <a:hlinkClick r:id="rId3"/>
              </a:rPr>
              <a:t>Operational communication model established </a:t>
            </a:r>
            <a:r>
              <a:rPr lang="en-GB" sz="2400" dirty="0">
                <a:hlinkClick r:id="rId4"/>
              </a:rPr>
              <a:t>Academic and practical presentations in workshops, seminars and conferences</a:t>
            </a:r>
            <a:endParaRPr lang="en-FI" sz="2400" dirty="0"/>
          </a:p>
          <a:p>
            <a:pPr marL="0" indent="0">
              <a:buNone/>
            </a:pPr>
            <a:br>
              <a:rPr lang="en-GB" sz="2400" dirty="0"/>
            </a:br>
            <a:r>
              <a:rPr lang="en-GB" sz="2400" dirty="0">
                <a:hlinkClick r:id="rId5"/>
              </a:rPr>
              <a:t>New practises between the youth and stakeholders and outlines for new service structures </a:t>
            </a:r>
            <a:endParaRPr lang="en-FI" sz="2400" dirty="0"/>
          </a:p>
          <a:p>
            <a:pPr marL="0" indent="0">
              <a:buNone/>
            </a:pPr>
            <a:br>
              <a:rPr lang="en-GB" sz="2400" dirty="0"/>
            </a:br>
            <a:r>
              <a:rPr lang="en-GB" sz="2400" dirty="0">
                <a:hlinkClick r:id="rId6"/>
              </a:rPr>
              <a:t>Recommendations for multi-stakeholders to develop marginalised indigenous youth with their involvement </a:t>
            </a:r>
            <a:endParaRPr lang="en-FI" sz="2400" dirty="0"/>
          </a:p>
          <a:p>
            <a:pPr marL="0" indent="0">
              <a:buNone/>
            </a:pPr>
            <a:r>
              <a:rPr lang="en-FI" sz="2400" dirty="0"/>
              <a:t> </a:t>
            </a:r>
          </a:p>
          <a:p>
            <a:pPr marL="0" indent="0">
              <a:buNone/>
            </a:pPr>
            <a:r>
              <a:rPr lang="en-GB" sz="2400" dirty="0">
                <a:hlinkClick r:id="rId7"/>
              </a:rPr>
              <a:t>Models and methods for preventing the youth marginalisation and creating local dialogue accomplished </a:t>
            </a:r>
            <a:endParaRPr lang="en-FI" sz="2400" dirty="0"/>
          </a:p>
          <a:p>
            <a:pPr marL="0" indent="0">
              <a:buNone/>
            </a:pPr>
            <a:r>
              <a:rPr lang="en-FI" sz="2400" dirty="0"/>
              <a:t> </a:t>
            </a:r>
          </a:p>
        </p:txBody>
      </p:sp>
    </p:spTree>
    <p:extLst>
      <p:ext uri="{BB962C8B-B14F-4D97-AF65-F5344CB8AC3E}">
        <p14:creationId xmlns:p14="http://schemas.microsoft.com/office/powerpoint/2010/main" val="220640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uvan kuvausta ei ole saatavilla.">
            <a:extLst>
              <a:ext uri="{FF2B5EF4-FFF2-40B4-BE49-F238E27FC236}">
                <a16:creationId xmlns:a16="http://schemas.microsoft.com/office/drawing/2014/main" id="{640892E0-D31F-931A-3E7A-213D511F6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0"/>
            <a:ext cx="9264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3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118A3-826D-B550-6303-5EAD56016D97}"/>
              </a:ext>
            </a:extLst>
          </p:cNvPr>
          <p:cNvSpPr>
            <a:spLocks noGrp="1"/>
          </p:cNvSpPr>
          <p:nvPr>
            <p:ph idx="1"/>
          </p:nvPr>
        </p:nvSpPr>
        <p:spPr/>
        <p:txBody>
          <a:bodyPr>
            <a:normAutofit fontScale="92500"/>
          </a:bodyPr>
          <a:lstStyle/>
          <a:p>
            <a:pPr marL="0" indent="0">
              <a:buNone/>
            </a:pPr>
            <a:endParaRPr lang="en-FI" dirty="0"/>
          </a:p>
          <a:p>
            <a:pPr marL="0" indent="0">
              <a:buNone/>
            </a:pPr>
            <a:r>
              <a:rPr lang="en-GB" dirty="0">
                <a:hlinkClick r:id="rId2"/>
              </a:rPr>
              <a:t>Continuation strategy document for embedding the tools and methods</a:t>
            </a:r>
            <a:endParaRPr lang="en-FI" dirty="0"/>
          </a:p>
          <a:p>
            <a:pPr marL="0" indent="0">
              <a:buNone/>
            </a:pPr>
            <a:br>
              <a:rPr lang="en-GB" dirty="0"/>
            </a:br>
            <a:r>
              <a:rPr lang="en-GB" dirty="0">
                <a:hlinkClick r:id="rId3"/>
              </a:rPr>
              <a:t>Cross-sectoral model for knowledge transfer </a:t>
            </a:r>
            <a:endParaRPr lang="en-FI" dirty="0"/>
          </a:p>
          <a:p>
            <a:pPr marL="0" indent="0">
              <a:buNone/>
            </a:pPr>
            <a:br>
              <a:rPr lang="en-GB" dirty="0"/>
            </a:br>
            <a:r>
              <a:rPr lang="en-GB" dirty="0">
                <a:hlinkClick r:id="rId4"/>
              </a:rPr>
              <a:t>Roadmap how to utilise new service design methods when developing new tools to improve local participation and democracy. </a:t>
            </a:r>
            <a:endParaRPr lang="en-FI" dirty="0"/>
          </a:p>
          <a:p>
            <a:pPr marL="0" indent="0">
              <a:buNone/>
            </a:pPr>
            <a:br>
              <a:rPr lang="en-GB" dirty="0"/>
            </a:br>
            <a:r>
              <a:rPr lang="en-GB" dirty="0">
                <a:hlinkClick r:id="rId5"/>
              </a:rPr>
              <a:t>Dissemination strategy </a:t>
            </a:r>
            <a:endParaRPr lang="en-FI" dirty="0"/>
          </a:p>
          <a:p>
            <a:endParaRPr lang="en-FI" dirty="0"/>
          </a:p>
        </p:txBody>
      </p:sp>
      <p:sp>
        <p:nvSpPr>
          <p:cNvPr id="4" name="Title 1">
            <a:extLst>
              <a:ext uri="{FF2B5EF4-FFF2-40B4-BE49-F238E27FC236}">
                <a16:creationId xmlns:a16="http://schemas.microsoft.com/office/drawing/2014/main" id="{951840C2-C32F-E47F-0C8D-5937A39F0A9C}"/>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b="1"/>
            </a:br>
            <a:r>
              <a:rPr lang="en-GB" b="1"/>
              <a:t>Deliverables</a:t>
            </a:r>
            <a:br>
              <a:rPr lang="en-GB" b="1"/>
            </a:br>
            <a:endParaRPr lang="en-FI" dirty="0"/>
          </a:p>
        </p:txBody>
      </p:sp>
    </p:spTree>
    <p:extLst>
      <p:ext uri="{BB962C8B-B14F-4D97-AF65-F5344CB8AC3E}">
        <p14:creationId xmlns:p14="http://schemas.microsoft.com/office/powerpoint/2010/main" val="185733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739-94C1-9F3C-2757-3B276B8E7C10}"/>
              </a:ext>
            </a:extLst>
          </p:cNvPr>
          <p:cNvSpPr>
            <a:spLocks noGrp="1"/>
          </p:cNvSpPr>
          <p:nvPr>
            <p:ph type="title"/>
          </p:nvPr>
        </p:nvSpPr>
        <p:spPr/>
        <p:txBody>
          <a:bodyPr/>
          <a:lstStyle/>
          <a:p>
            <a:endParaRPr lang="en-FI"/>
          </a:p>
        </p:txBody>
      </p:sp>
      <p:sp>
        <p:nvSpPr>
          <p:cNvPr id="3" name="Content Placeholder 2">
            <a:extLst>
              <a:ext uri="{FF2B5EF4-FFF2-40B4-BE49-F238E27FC236}">
                <a16:creationId xmlns:a16="http://schemas.microsoft.com/office/drawing/2014/main" id="{1B57723D-4C4E-FF8E-0FC2-16112FE52924}"/>
              </a:ext>
            </a:extLst>
          </p:cNvPr>
          <p:cNvSpPr>
            <a:spLocks noGrp="1"/>
          </p:cNvSpPr>
          <p:nvPr>
            <p:ph idx="1"/>
          </p:nvPr>
        </p:nvSpPr>
        <p:spPr/>
        <p:txBody>
          <a:bodyPr/>
          <a:lstStyle/>
          <a:p>
            <a:endParaRPr lang="en-FI"/>
          </a:p>
        </p:txBody>
      </p:sp>
      <p:pic>
        <p:nvPicPr>
          <p:cNvPr id="4098" name="Picture 2" descr="Kuvan kuvausta ei ole saatavilla.">
            <a:extLst>
              <a:ext uri="{FF2B5EF4-FFF2-40B4-BE49-F238E27FC236}">
                <a16:creationId xmlns:a16="http://schemas.microsoft.com/office/drawing/2014/main" id="{06EDCD50-E182-A4C7-5696-FB9AE20FE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0"/>
            <a:ext cx="10648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6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9527-1F32-B300-EC78-1C1B9C15D705}"/>
              </a:ext>
            </a:extLst>
          </p:cNvPr>
          <p:cNvSpPr>
            <a:spLocks noGrp="1"/>
          </p:cNvSpPr>
          <p:nvPr>
            <p:ph type="title"/>
          </p:nvPr>
        </p:nvSpPr>
        <p:spPr/>
        <p:txBody>
          <a:bodyPr/>
          <a:lstStyle/>
          <a:p>
            <a:endParaRPr lang="en-FI"/>
          </a:p>
        </p:txBody>
      </p:sp>
      <p:sp>
        <p:nvSpPr>
          <p:cNvPr id="3" name="Content Placeholder 2">
            <a:extLst>
              <a:ext uri="{FF2B5EF4-FFF2-40B4-BE49-F238E27FC236}">
                <a16:creationId xmlns:a16="http://schemas.microsoft.com/office/drawing/2014/main" id="{5E2A98F8-4126-6C80-4C09-7C7A00CBA3EE}"/>
              </a:ext>
            </a:extLst>
          </p:cNvPr>
          <p:cNvSpPr>
            <a:spLocks noGrp="1"/>
          </p:cNvSpPr>
          <p:nvPr>
            <p:ph idx="1"/>
          </p:nvPr>
        </p:nvSpPr>
        <p:spPr/>
        <p:txBody>
          <a:bodyPr/>
          <a:lstStyle/>
          <a:p>
            <a:endParaRPr lang="en-FI"/>
          </a:p>
        </p:txBody>
      </p:sp>
      <p:pic>
        <p:nvPicPr>
          <p:cNvPr id="1026" name="Picture 2" descr="Kuvan kuvausta ei ole saatavilla.">
            <a:extLst>
              <a:ext uri="{FF2B5EF4-FFF2-40B4-BE49-F238E27FC236}">
                <a16:creationId xmlns:a16="http://schemas.microsoft.com/office/drawing/2014/main" id="{101609FC-0FAC-34F2-6E01-4D58CE312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8B9469-204A-4C96-DA7F-596091A42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772" y="1297132"/>
            <a:ext cx="10693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1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2141-1384-8DDD-11E5-D51D97D41712}"/>
              </a:ext>
            </a:extLst>
          </p:cNvPr>
          <p:cNvSpPr>
            <a:spLocks noGrp="1"/>
          </p:cNvSpPr>
          <p:nvPr>
            <p:ph type="title"/>
          </p:nvPr>
        </p:nvSpPr>
        <p:spPr/>
        <p:txBody>
          <a:bodyPr/>
          <a:lstStyle/>
          <a:p>
            <a:endParaRPr lang="en-FI"/>
          </a:p>
        </p:txBody>
      </p:sp>
      <p:sp>
        <p:nvSpPr>
          <p:cNvPr id="3" name="Content Placeholder 2">
            <a:extLst>
              <a:ext uri="{FF2B5EF4-FFF2-40B4-BE49-F238E27FC236}">
                <a16:creationId xmlns:a16="http://schemas.microsoft.com/office/drawing/2014/main" id="{4345BEAE-2E12-0EE9-9D60-64321566A130}"/>
              </a:ext>
            </a:extLst>
          </p:cNvPr>
          <p:cNvSpPr>
            <a:spLocks noGrp="1"/>
          </p:cNvSpPr>
          <p:nvPr>
            <p:ph idx="1"/>
          </p:nvPr>
        </p:nvSpPr>
        <p:spPr/>
        <p:txBody>
          <a:bodyPr/>
          <a:lstStyle/>
          <a:p>
            <a:endParaRPr lang="en-FI"/>
          </a:p>
        </p:txBody>
      </p:sp>
      <p:pic>
        <p:nvPicPr>
          <p:cNvPr id="2050" name="Picture 2">
            <a:extLst>
              <a:ext uri="{FF2B5EF4-FFF2-40B4-BE49-F238E27FC236}">
                <a16:creationId xmlns:a16="http://schemas.microsoft.com/office/drawing/2014/main" id="{27388E58-EFDB-62DD-46E3-3EA1A6AD7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1200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6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uvan kuvausta ei ole saatavilla.">
            <a:extLst>
              <a:ext uri="{FF2B5EF4-FFF2-40B4-BE49-F238E27FC236}">
                <a16:creationId xmlns:a16="http://schemas.microsoft.com/office/drawing/2014/main" id="{38E60B9E-35D8-EF40-BEFD-69D4DE7F4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382" y="0"/>
            <a:ext cx="5084618" cy="1876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E1654A-43E3-F5B9-D0BA-8A2059C5B468}"/>
              </a:ext>
            </a:extLst>
          </p:cNvPr>
          <p:cNvSpPr>
            <a:spLocks noGrp="1"/>
          </p:cNvSpPr>
          <p:nvPr>
            <p:ph type="title"/>
          </p:nvPr>
        </p:nvSpPr>
        <p:spPr/>
        <p:txBody>
          <a:bodyPr/>
          <a:lstStyle/>
          <a:p>
            <a:pPr algn="ctr"/>
            <a:r>
              <a:rPr lang="en-FI" dirty="0"/>
              <a:t>Goals</a:t>
            </a:r>
          </a:p>
        </p:txBody>
      </p:sp>
      <p:sp>
        <p:nvSpPr>
          <p:cNvPr id="3" name="Content Placeholder 2">
            <a:extLst>
              <a:ext uri="{FF2B5EF4-FFF2-40B4-BE49-F238E27FC236}">
                <a16:creationId xmlns:a16="http://schemas.microsoft.com/office/drawing/2014/main" id="{470F0384-1B5C-D0A8-0F50-67A080CC9BCA}"/>
              </a:ext>
            </a:extLst>
          </p:cNvPr>
          <p:cNvSpPr>
            <a:spLocks noGrp="1"/>
          </p:cNvSpPr>
          <p:nvPr>
            <p:ph idx="1"/>
          </p:nvPr>
        </p:nvSpPr>
        <p:spPr>
          <a:xfrm>
            <a:off x="838200" y="1825625"/>
            <a:ext cx="10515600" cy="4810702"/>
          </a:xfrm>
        </p:spPr>
        <p:txBody>
          <a:bodyPr>
            <a:normAutofit fontScale="77500" lnSpcReduction="20000"/>
          </a:bodyPr>
          <a:lstStyle/>
          <a:p>
            <a:r>
              <a:rPr lang="en-GB" dirty="0"/>
              <a:t>Challenges faced by the marginalized youth in developing countries, such as unemployment, are not simple or easily solved. This is influenced by a number of factors including levels of education, gender, self-esteem, geographic location, physical ability and transport. </a:t>
            </a:r>
          </a:p>
          <a:p>
            <a:r>
              <a:rPr lang="en-GB" dirty="0"/>
              <a:t>The objective of the project is to contribute to solving the issues related to the youth unemployment in developing countries by creating participatory tools for human development that enable transformational change for the youth. </a:t>
            </a:r>
          </a:p>
          <a:p>
            <a:r>
              <a:rPr lang="en-GB" dirty="0"/>
              <a:t>Based on a service design approach, the project will provide tools for the marginalized youth suitable for daily use, enhancing regional democracy, increasing equal opportunities and contributing to human and service development with a particular target group: the San people in South Africa and Namibia.</a:t>
            </a:r>
          </a:p>
          <a:p>
            <a:r>
              <a:rPr lang="en-GB" dirty="0"/>
              <a:t> The San are faced with various social, cultural and political difficulties, and their communities are among the poorest in their countries, which are among the most unequal societies in the world. The tools aim to support the youth’s motivation and abilities to participate in the development of their own community towards a wider integration into their national socio-economic systems.</a:t>
            </a:r>
            <a:endParaRPr lang="en-FI" dirty="0"/>
          </a:p>
        </p:txBody>
      </p:sp>
    </p:spTree>
    <p:extLst>
      <p:ext uri="{BB962C8B-B14F-4D97-AF65-F5344CB8AC3E}">
        <p14:creationId xmlns:p14="http://schemas.microsoft.com/office/powerpoint/2010/main" val="327725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EEB9-DE94-A65C-71C5-97476373CDC8}"/>
              </a:ext>
            </a:extLst>
          </p:cNvPr>
          <p:cNvSpPr>
            <a:spLocks noGrp="1"/>
          </p:cNvSpPr>
          <p:nvPr>
            <p:ph type="title"/>
          </p:nvPr>
        </p:nvSpPr>
        <p:spPr/>
        <p:txBody>
          <a:bodyPr/>
          <a:lstStyle/>
          <a:p>
            <a:pPr algn="ctr"/>
            <a:r>
              <a:rPr lang="en-FI" dirty="0"/>
              <a:t>Goals</a:t>
            </a:r>
          </a:p>
        </p:txBody>
      </p:sp>
      <p:sp>
        <p:nvSpPr>
          <p:cNvPr id="3" name="Content Placeholder 2">
            <a:extLst>
              <a:ext uri="{FF2B5EF4-FFF2-40B4-BE49-F238E27FC236}">
                <a16:creationId xmlns:a16="http://schemas.microsoft.com/office/drawing/2014/main" id="{8D34E575-4B28-0C65-5226-85E6B8426982}"/>
              </a:ext>
            </a:extLst>
          </p:cNvPr>
          <p:cNvSpPr>
            <a:spLocks noGrp="1"/>
          </p:cNvSpPr>
          <p:nvPr>
            <p:ph idx="1"/>
          </p:nvPr>
        </p:nvSpPr>
        <p:spPr/>
        <p:txBody>
          <a:bodyPr>
            <a:normAutofit lnSpcReduction="10000"/>
          </a:bodyPr>
          <a:lstStyle/>
          <a:p>
            <a:r>
              <a:rPr lang="en-GB" dirty="0"/>
              <a:t>Another objective is to cooperate with NGOs and other service providers in order to produce agile and human-centred processes and methods for developing service structures and systems towards improving the status of the marginalized youth. </a:t>
            </a:r>
          </a:p>
          <a:p>
            <a:r>
              <a:rPr lang="en-GB" dirty="0"/>
              <a:t>The third objective is to convey information on service design methods to those engaged in the development of youth services. The project aims to support the uptake of service design methods and tools in practical development work as well as the target and interest groups on a permanent basis. Thus the project establishes a strategy for continuation of the work with the target group and the local partners.</a:t>
            </a:r>
            <a:endParaRPr lang="en-FI" dirty="0"/>
          </a:p>
        </p:txBody>
      </p:sp>
      <p:pic>
        <p:nvPicPr>
          <p:cNvPr id="4" name="Picture 4" descr="Kuvan kuvausta ei ole saatavilla.">
            <a:extLst>
              <a:ext uri="{FF2B5EF4-FFF2-40B4-BE49-F238E27FC236}">
                <a16:creationId xmlns:a16="http://schemas.microsoft.com/office/drawing/2014/main" id="{4722CF4E-44AB-6BD5-21F5-B4378D559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4618" cy="18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4CA1615-A148-8864-F7C6-A81B570BB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calendar with orange and yellow squares&#10;&#10;AI-generated content may be incorrect.">
            <a:extLst>
              <a:ext uri="{FF2B5EF4-FFF2-40B4-BE49-F238E27FC236}">
                <a16:creationId xmlns:a16="http://schemas.microsoft.com/office/drawing/2014/main" id="{9C73E8E3-4642-D0F6-408D-5A72BF589E11}"/>
              </a:ext>
            </a:extLst>
          </p:cNvPr>
          <p:cNvPicPr>
            <a:picLocks noGrp="1" noChangeAspect="1"/>
          </p:cNvPicPr>
          <p:nvPr>
            <p:ph idx="1"/>
          </p:nvPr>
        </p:nvPicPr>
        <p:blipFill>
          <a:blip r:embed="rId2"/>
          <a:stretch>
            <a:fillRect/>
          </a:stretch>
        </p:blipFill>
        <p:spPr>
          <a:xfrm>
            <a:off x="562931" y="0"/>
            <a:ext cx="8022087" cy="6731177"/>
          </a:xfrm>
        </p:spPr>
      </p:pic>
      <p:pic>
        <p:nvPicPr>
          <p:cNvPr id="6" name="Picture 2" descr="Kuvan kuvausta ei ole saatavilla.">
            <a:extLst>
              <a:ext uri="{FF2B5EF4-FFF2-40B4-BE49-F238E27FC236}">
                <a16:creationId xmlns:a16="http://schemas.microsoft.com/office/drawing/2014/main" id="{11C9462B-8A59-A848-1EB6-7E412B088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018" y="0"/>
            <a:ext cx="3567546" cy="35675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F93195-638D-127D-F2A8-E85C6B62C33E}"/>
              </a:ext>
            </a:extLst>
          </p:cNvPr>
          <p:cNvSpPr txBox="1"/>
          <p:nvPr/>
        </p:nvSpPr>
        <p:spPr>
          <a:xfrm>
            <a:off x="8356209" y="3429000"/>
            <a:ext cx="3073277" cy="646331"/>
          </a:xfrm>
          <a:prstGeom prst="rect">
            <a:avLst/>
          </a:prstGeom>
          <a:noFill/>
        </p:spPr>
        <p:txBody>
          <a:bodyPr wrap="none" rtlCol="0">
            <a:spAutoFit/>
          </a:bodyPr>
          <a:lstStyle/>
          <a:p>
            <a:r>
              <a:rPr lang="en-FI" dirty="0"/>
              <a:t>Managing 200 secondments</a:t>
            </a:r>
          </a:p>
          <a:p>
            <a:r>
              <a:rPr lang="en-FI" dirty="0"/>
              <a:t>70 from University of Lapland</a:t>
            </a:r>
          </a:p>
        </p:txBody>
      </p:sp>
    </p:spTree>
    <p:extLst>
      <p:ext uri="{BB962C8B-B14F-4D97-AF65-F5344CB8AC3E}">
        <p14:creationId xmlns:p14="http://schemas.microsoft.com/office/powerpoint/2010/main" val="92799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uvan kuvausta ei ole saatavilla.">
            <a:extLst>
              <a:ext uri="{FF2B5EF4-FFF2-40B4-BE49-F238E27FC236}">
                <a16:creationId xmlns:a16="http://schemas.microsoft.com/office/drawing/2014/main" id="{DF6FB27C-91FE-AC6B-F232-4ABBDA759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4454" y="41852"/>
            <a:ext cx="3567546" cy="3567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2E9A4A-909B-1FD2-5E19-CE6DAB3EC847}"/>
              </a:ext>
            </a:extLst>
          </p:cNvPr>
          <p:cNvSpPr>
            <a:spLocks noGrp="1"/>
          </p:cNvSpPr>
          <p:nvPr>
            <p:ph type="title"/>
          </p:nvPr>
        </p:nvSpPr>
        <p:spPr/>
        <p:txBody>
          <a:bodyPr/>
          <a:lstStyle/>
          <a:p>
            <a:pPr algn="ctr"/>
            <a:r>
              <a:rPr lang="en-FI" dirty="0"/>
              <a:t>The Project</a:t>
            </a:r>
          </a:p>
        </p:txBody>
      </p:sp>
      <p:sp>
        <p:nvSpPr>
          <p:cNvPr id="3" name="Content Placeholder 2">
            <a:extLst>
              <a:ext uri="{FF2B5EF4-FFF2-40B4-BE49-F238E27FC236}">
                <a16:creationId xmlns:a16="http://schemas.microsoft.com/office/drawing/2014/main" id="{6D784C63-15F1-3468-73E6-7947C224D7D5}"/>
              </a:ext>
            </a:extLst>
          </p:cNvPr>
          <p:cNvSpPr>
            <a:spLocks noGrp="1"/>
          </p:cNvSpPr>
          <p:nvPr>
            <p:ph idx="1"/>
          </p:nvPr>
        </p:nvSpPr>
        <p:spPr>
          <a:xfrm>
            <a:off x="110836" y="1825624"/>
            <a:ext cx="10030691" cy="4990523"/>
          </a:xfrm>
        </p:spPr>
        <p:txBody>
          <a:bodyPr>
            <a:normAutofit fontScale="92500" lnSpcReduction="20000"/>
          </a:bodyPr>
          <a:lstStyle/>
          <a:p>
            <a:r>
              <a:rPr lang="en-GB" dirty="0"/>
              <a:t>Guided by a service design approach, PARTY provides participatory development tools for marginalised youth in South Africa and Namibia. These were designed for daily use to help enhance regional democracy, increase equal opportunities and contribute to human development.</a:t>
            </a:r>
          </a:p>
          <a:p>
            <a:r>
              <a:rPr lang="en-GB" dirty="0"/>
              <a:t>Young people in middle to lower income countries are often marginalised. Issues around levels of education, gender, self-esteem, geographic location and transport availability often compound this. One area where marginalisation is often most pronounced is with youth unemployment.</a:t>
            </a:r>
          </a:p>
          <a:p>
            <a:r>
              <a:rPr lang="en-GB" dirty="0"/>
              <a:t>Acknowledging the complexity of issues contributing to youth unemployment, the EU-supported </a:t>
            </a:r>
            <a:r>
              <a:rPr lang="en-GB" u="sng" dirty="0">
                <a:hlinkClick r:id="rId3"/>
              </a:rPr>
              <a:t>PARTY project</a:t>
            </a:r>
            <a:r>
              <a:rPr lang="en-GB" dirty="0">
                <a:hlinkClick r:id="rId3"/>
              </a:rPr>
              <a:t>(opens in new window)</a:t>
            </a:r>
            <a:r>
              <a:rPr lang="en-GB" dirty="0"/>
              <a:t> set out to create participatory tools for transformational change that could help youth address their unemployment in a proactive way.</a:t>
            </a:r>
            <a:endParaRPr lang="en-FI" dirty="0"/>
          </a:p>
        </p:txBody>
      </p:sp>
    </p:spTree>
    <p:extLst>
      <p:ext uri="{BB962C8B-B14F-4D97-AF65-F5344CB8AC3E}">
        <p14:creationId xmlns:p14="http://schemas.microsoft.com/office/powerpoint/2010/main" val="237378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F3F5-C428-F4F3-36FD-C96CE0B3E9DB}"/>
              </a:ext>
            </a:extLst>
          </p:cNvPr>
          <p:cNvSpPr>
            <a:spLocks noGrp="1"/>
          </p:cNvSpPr>
          <p:nvPr>
            <p:ph type="title"/>
          </p:nvPr>
        </p:nvSpPr>
        <p:spPr/>
        <p:txBody>
          <a:bodyPr/>
          <a:lstStyle/>
          <a:p>
            <a:pPr algn="ctr"/>
            <a:r>
              <a:rPr lang="en-GB" dirty="0"/>
              <a:t>Co-creating solutions</a:t>
            </a:r>
            <a:endParaRPr lang="en-FI" dirty="0"/>
          </a:p>
        </p:txBody>
      </p:sp>
      <p:sp>
        <p:nvSpPr>
          <p:cNvPr id="3" name="Content Placeholder 2">
            <a:extLst>
              <a:ext uri="{FF2B5EF4-FFF2-40B4-BE49-F238E27FC236}">
                <a16:creationId xmlns:a16="http://schemas.microsoft.com/office/drawing/2014/main" id="{659883F1-8E39-76A2-0E9E-0A74FC0B6593}"/>
              </a:ext>
            </a:extLst>
          </p:cNvPr>
          <p:cNvSpPr>
            <a:spLocks noGrp="1"/>
          </p:cNvSpPr>
          <p:nvPr>
            <p:ph idx="1"/>
          </p:nvPr>
        </p:nvSpPr>
        <p:spPr/>
        <p:txBody>
          <a:bodyPr>
            <a:normAutofit fontScale="92500"/>
          </a:bodyPr>
          <a:lstStyle/>
          <a:p>
            <a:r>
              <a:rPr lang="en-GB" dirty="0"/>
              <a:t>The San groups are just one of many indigenous populaces in South Africa and Namibia. PARTY focused on the San people as they face acute social, cultural and political challenges – exacerbating marginalisation – and are often among the poorest in their countries. 				The project first undertook 							research to establish the most ethical processes to 			follow. With African partners, the team worked 				throughout on the creation of ethical guidelines to 				ensure that all researchers worked with the same 				ethical orientation towards indigenous issues. </a:t>
            </a:r>
          </a:p>
          <a:p>
            <a:pPr lvl="1"/>
            <a:br>
              <a:rPr lang="en-GB" dirty="0"/>
            </a:br>
            <a:endParaRPr lang="en-FI" dirty="0"/>
          </a:p>
        </p:txBody>
      </p:sp>
      <p:pic>
        <p:nvPicPr>
          <p:cNvPr id="4" name="Picture 2" descr="Kuvan kuvausta ei ole saatavilla.">
            <a:extLst>
              <a:ext uri="{FF2B5EF4-FFF2-40B4-BE49-F238E27FC236}">
                <a16:creationId xmlns:a16="http://schemas.microsoft.com/office/drawing/2014/main" id="{9C17E384-DD16-3A2C-8687-FEA739F5C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7"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75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95F5-692A-6F1D-E729-7835F212062D}"/>
              </a:ext>
            </a:extLst>
          </p:cNvPr>
          <p:cNvSpPr>
            <a:spLocks noGrp="1"/>
          </p:cNvSpPr>
          <p:nvPr>
            <p:ph type="title"/>
          </p:nvPr>
        </p:nvSpPr>
        <p:spPr/>
        <p:txBody>
          <a:bodyPr/>
          <a:lstStyle/>
          <a:p>
            <a:pPr algn="ctr"/>
            <a:r>
              <a:rPr lang="en-FI" dirty="0"/>
              <a:t>Guidelines</a:t>
            </a:r>
          </a:p>
        </p:txBody>
      </p:sp>
      <p:sp>
        <p:nvSpPr>
          <p:cNvPr id="3" name="Content Placeholder 2">
            <a:extLst>
              <a:ext uri="{FF2B5EF4-FFF2-40B4-BE49-F238E27FC236}">
                <a16:creationId xmlns:a16="http://schemas.microsoft.com/office/drawing/2014/main" id="{3108FC17-D5AD-A04A-6005-EE8EE19669C4}"/>
              </a:ext>
            </a:extLst>
          </p:cNvPr>
          <p:cNvSpPr>
            <a:spLocks noGrp="1"/>
          </p:cNvSpPr>
          <p:nvPr>
            <p:ph idx="1"/>
          </p:nvPr>
        </p:nvSpPr>
        <p:spPr/>
        <p:txBody>
          <a:bodyPr>
            <a:normAutofit lnSpcReduction="10000"/>
          </a:bodyPr>
          <a:lstStyle/>
          <a:p>
            <a:r>
              <a:rPr lang="en-GB" dirty="0"/>
              <a:t>These guidelines – which are being continually updated – will offer a much-needed tool for future researchers. A series of workshops were organised, initially for the San youth and latterly for possible stakeholders, to help engage participants, understand their needs and set the parameters for the design of successful participatory tools.</a:t>
            </a:r>
          </a:p>
          <a:p>
            <a:r>
              <a:rPr lang="en-GB" dirty="0"/>
              <a:t>PARTY developed art-based methods for empowerment, resulting in exhibitions alongside an </a:t>
            </a:r>
            <a:r>
              <a:rPr lang="en-GB" u="sng" dirty="0">
                <a:hlinkClick r:id="rId2"/>
              </a:rPr>
              <a:t>online handbook</a:t>
            </a:r>
            <a:r>
              <a:rPr lang="en-GB" dirty="0">
                <a:hlinkClick r:id="rId2"/>
              </a:rPr>
              <a:t>(opens in new window)</a:t>
            </a:r>
            <a:r>
              <a:rPr lang="en-GB" dirty="0"/>
              <a:t> of methods and tools used in the project. This later was designed as a resource for other projects and is already being adopted by partners</a:t>
            </a:r>
            <a:endParaRPr lang="en-FI" dirty="0"/>
          </a:p>
        </p:txBody>
      </p:sp>
      <p:pic>
        <p:nvPicPr>
          <p:cNvPr id="4" name="Picture 4" descr="Kuvan kuvausta ei ole saatavilla.">
            <a:extLst>
              <a:ext uri="{FF2B5EF4-FFF2-40B4-BE49-F238E27FC236}">
                <a16:creationId xmlns:a16="http://schemas.microsoft.com/office/drawing/2014/main" id="{3A3BE24D-B81C-22F4-DDCB-8592385FB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455" y="5400946"/>
            <a:ext cx="3948545" cy="145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ebsite with a green background&#10;&#10;AI-generated content may be incorrect.">
            <a:extLst>
              <a:ext uri="{FF2B5EF4-FFF2-40B4-BE49-F238E27FC236}">
                <a16:creationId xmlns:a16="http://schemas.microsoft.com/office/drawing/2014/main" id="{7D4FAB11-38AE-7C28-E685-D7AC264E9A42}"/>
              </a:ext>
            </a:extLst>
          </p:cNvPr>
          <p:cNvPicPr>
            <a:picLocks noGrp="1" noChangeAspect="1"/>
          </p:cNvPicPr>
          <p:nvPr>
            <p:ph idx="1"/>
          </p:nvPr>
        </p:nvPicPr>
        <p:blipFill>
          <a:blip r:embed="rId2"/>
          <a:stretch>
            <a:fillRect/>
          </a:stretch>
        </p:blipFill>
        <p:spPr>
          <a:xfrm>
            <a:off x="1503217" y="133927"/>
            <a:ext cx="10515600" cy="3962170"/>
          </a:xfrm>
        </p:spPr>
      </p:pic>
      <p:pic>
        <p:nvPicPr>
          <p:cNvPr id="8194" name="Picture 2">
            <a:extLst>
              <a:ext uri="{FF2B5EF4-FFF2-40B4-BE49-F238E27FC236}">
                <a16:creationId xmlns:a16="http://schemas.microsoft.com/office/drawing/2014/main" id="{5CD7C7B9-616C-F93A-214B-A617812C5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91" y="1148988"/>
            <a:ext cx="3727900" cy="5709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9F89E6-E866-33A8-D5EB-6F4280F3CDEE}"/>
              </a:ext>
            </a:extLst>
          </p:cNvPr>
          <p:cNvSpPr txBox="1"/>
          <p:nvPr/>
        </p:nvSpPr>
        <p:spPr>
          <a:xfrm>
            <a:off x="6096000" y="4227461"/>
            <a:ext cx="4555093" cy="369332"/>
          </a:xfrm>
          <a:prstGeom prst="rect">
            <a:avLst/>
          </a:prstGeom>
          <a:noFill/>
        </p:spPr>
        <p:txBody>
          <a:bodyPr wrap="none" rtlCol="0">
            <a:spAutoFit/>
          </a:bodyPr>
          <a:lstStyle/>
          <a:p>
            <a:r>
              <a:rPr lang="en-GB" dirty="0"/>
              <a:t>https://</a:t>
            </a:r>
            <a:r>
              <a:rPr lang="en-GB" dirty="0" err="1"/>
              <a:t>www.pacollaborative.com</a:t>
            </a:r>
            <a:r>
              <a:rPr lang="en-GB" dirty="0"/>
              <a:t>/</a:t>
            </a:r>
            <a:r>
              <a:rPr lang="en-GB" dirty="0" err="1"/>
              <a:t>toolbook</a:t>
            </a:r>
            <a:r>
              <a:rPr lang="en-GB" dirty="0"/>
              <a:t>/</a:t>
            </a:r>
            <a:endParaRPr lang="en-FI" dirty="0"/>
          </a:p>
        </p:txBody>
      </p:sp>
    </p:spTree>
    <p:extLst>
      <p:ext uri="{BB962C8B-B14F-4D97-AF65-F5344CB8AC3E}">
        <p14:creationId xmlns:p14="http://schemas.microsoft.com/office/powerpoint/2010/main" val="76689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9659e86-c880-4fcc-93e9-ac985e77adfe}" enabled="1" method="Privileged" siteId="{4c60a66f-0a8d-446e-9ac0-836a00d84542}" contentBits="0" removed="0"/>
</clbl:labelList>
</file>

<file path=docProps/app.xml><?xml version="1.0" encoding="utf-8"?>
<Properties xmlns="http://schemas.openxmlformats.org/officeDocument/2006/extended-properties" xmlns:vt="http://schemas.openxmlformats.org/officeDocument/2006/docPropsVTypes">
  <TotalTime>52</TotalTime>
  <Words>896</Words>
  <Application>Microsoft Macintosh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Goals</vt:lpstr>
      <vt:lpstr>Goals</vt:lpstr>
      <vt:lpstr>PowerPoint Presentation</vt:lpstr>
      <vt:lpstr>PowerPoint Presentation</vt:lpstr>
      <vt:lpstr>The Project</vt:lpstr>
      <vt:lpstr>Co-creating solutions</vt:lpstr>
      <vt:lpstr>Guidelines</vt:lpstr>
      <vt:lpstr>PowerPoint Presentation</vt:lpstr>
      <vt:lpstr>Local action</vt:lpstr>
      <vt:lpstr>PowerPoint Presentation</vt:lpstr>
      <vt:lpstr> Deliverables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Satu Miettinen</dc:creator>
  <cp:lastModifiedBy>Satu Miettinen</cp:lastModifiedBy>
  <cp:revision>10</cp:revision>
  <dcterms:created xsi:type="dcterms:W3CDTF">2025-10-29T16:58:39Z</dcterms:created>
  <dcterms:modified xsi:type="dcterms:W3CDTF">2025-10-29T17:58:15Z</dcterms:modified>
</cp:coreProperties>
</file>